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mv" ContentType="video/x-ms-wmv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12"/>
  </p:notesMasterIdLst>
  <p:sldIdLst>
    <p:sldId id="263" r:id="rId3"/>
    <p:sldId id="256" r:id="rId4"/>
    <p:sldId id="259" r:id="rId5"/>
    <p:sldId id="262" r:id="rId6"/>
    <p:sldId id="258" r:id="rId7"/>
    <p:sldId id="260" r:id="rId8"/>
    <p:sldId id="261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130" d="100"/>
          <a:sy n="130" d="100"/>
        </p:scale>
        <p:origin x="-978" y="306"/>
      </p:cViewPr>
      <p:guideLst>
        <p:guide orient="horz" pos="2160"/>
        <p:guide pos="2880"/>
        <p:guide pos="144"/>
        <p:guide pos="561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1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AF15B8-1DEE-460F-88A2-2D44DE6B66FB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B3066B-9C4E-4594-823F-7F7862A02F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2968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4929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2325" y="762000"/>
            <a:ext cx="5111675" cy="2667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810000"/>
            <a:ext cx="5105400" cy="2133600"/>
          </a:xfrm>
        </p:spPr>
        <p:txBody>
          <a:bodyPr/>
          <a:lstStyle>
            <a:lvl1pPr marL="0" indent="0" algn="l">
              <a:buNone/>
              <a:defRPr b="1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lowing tech background 3d ,LO2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5555" r="7778"/>
          <a:stretch/>
        </p:blipFill>
        <p:spPr>
          <a:xfrm>
            <a:off x="4495800" y="1368911"/>
            <a:ext cx="3888889" cy="3888889"/>
          </a:xfrm>
          <a:prstGeom prst="roundRect">
            <a:avLst>
              <a:gd name="adj" fmla="val 8644"/>
            </a:avLst>
          </a:prstGeom>
          <a:ln>
            <a:noFill/>
          </a:ln>
          <a:effectLst>
            <a:reflection blurRad="6350" stA="15000" endPos="50000" dist="635000" dir="5400000" sy="-100000" algn="bl" rotWithShape="0"/>
          </a:effectLst>
          <a:scene3d>
            <a:camera prst="perspectiveRelaxed" fov="6900000">
              <a:rot lat="23995" lon="3210004" rev="21299988"/>
            </a:camera>
            <a:lightRig rig="chilly" dir="t"/>
          </a:scene3d>
          <a:sp3d extrusionH="635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828476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414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929187"/>
            <a:ext cx="5105400" cy="1362075"/>
          </a:xfrm>
        </p:spPr>
        <p:txBody>
          <a:bodyPr anchor="t"/>
          <a:lstStyle>
            <a:lvl1pPr algn="l">
              <a:defRPr sz="4000" b="1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3733800"/>
            <a:ext cx="5105400" cy="11953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lowing tech background 3d ,LO2.wmv">
            <a:hlinkClick r:id="" action="ppaction://media"/>
          </p:cNvPr>
          <p:cNvPicPr>
            <a:picLocks noChangeAspect="1"/>
          </p:cNvPicPr>
          <p:nvPr userDrawn="1"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5555" r="7778"/>
          <a:stretch/>
        </p:blipFill>
        <p:spPr>
          <a:xfrm>
            <a:off x="4495800" y="1368911"/>
            <a:ext cx="3888889" cy="3888889"/>
          </a:xfrm>
          <a:prstGeom prst="roundRect">
            <a:avLst>
              <a:gd name="adj" fmla="val 8644"/>
            </a:avLst>
          </a:prstGeom>
          <a:ln>
            <a:noFill/>
          </a:ln>
          <a:effectLst>
            <a:reflection blurRad="6350" stA="15000" endPos="50000" dist="635000" dir="5400000" sy="-100000" algn="bl" rotWithShape="0"/>
          </a:effectLst>
          <a:scene3d>
            <a:camera prst="perspectiveRelaxed" fov="6900000">
              <a:rot lat="23995" lon="3210004" rev="21299988"/>
            </a:camera>
            <a:lightRig rig="chilly" dir="t"/>
          </a:scene3d>
          <a:sp3d extrusionH="635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80310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798637"/>
            <a:ext cx="4267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98637"/>
            <a:ext cx="4267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3332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733550"/>
            <a:ext cx="42687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8600" y="2373312"/>
            <a:ext cx="42687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33550"/>
            <a:ext cx="42703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73312"/>
            <a:ext cx="42703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0929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7955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0141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86958"/>
            <a:ext cx="32369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3968750" cy="490907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8600" y="1371600"/>
            <a:ext cx="3236913" cy="491360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0526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4800600"/>
            <a:ext cx="5486400" cy="566738"/>
          </a:xfrm>
        </p:spPr>
        <p:txBody>
          <a:bodyPr anchor="b"/>
          <a:lstStyle>
            <a:lvl1pPr algn="l">
              <a:defRPr sz="2000" b="1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43000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1388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403874"/>
            <a:ext cx="7239000" cy="48768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3297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19800" y="1371600"/>
            <a:ext cx="1828800" cy="4953000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371600"/>
            <a:ext cx="5791200" cy="4953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9735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microsoft.com/office/2007/relationships/media" Target="../media/media1.wm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video" Target="../media/media1.wm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8600" y="762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403874"/>
            <a:ext cx="86868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1425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68D13-5EF5-42B0-A8BE-ADA17887028F}" type="datetimeFigureOut">
              <a:rPr lang="en-US" smtClean="0"/>
              <a:t>12/16/2013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73732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Glowing tech background 3d ,LO2.wmv">
            <a:hlinkClick r:id="" action="ppaction://media"/>
          </p:cNvPr>
          <p:cNvPicPr>
            <a:picLocks noChangeAspect="1"/>
          </p:cNvPicPr>
          <p:nvPr>
            <a:vide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 rotWithShape="1">
          <a:blip r:embed="rId16"/>
          <a:srcRect l="25555" r="7778"/>
          <a:stretch/>
        </p:blipFill>
        <p:spPr>
          <a:xfrm>
            <a:off x="7239000" y="152400"/>
            <a:ext cx="1600200" cy="1600200"/>
          </a:xfrm>
          <a:prstGeom prst="roundRect">
            <a:avLst>
              <a:gd name="adj" fmla="val 18055"/>
            </a:avLst>
          </a:prstGeom>
          <a:ln>
            <a:noFill/>
          </a:ln>
          <a:effectLst/>
          <a:scene3d>
            <a:camera prst="perspectiveRelaxed" fov="7200000">
              <a:rot lat="23995" lon="3210004" rev="21299988"/>
            </a:camera>
            <a:lightRig rig="chilly" dir="t">
              <a:rot lat="0" lon="0" rev="0"/>
            </a:lightRig>
          </a:scene3d>
          <a:sp3d extrusionH="254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116082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400" b="1" kern="1200">
          <a:solidFill>
            <a:schemeClr val="bg1"/>
          </a:solidFill>
          <a:effectLst>
            <a:outerShdw blurRad="38100" dist="38100" dir="2700000" algn="tl">
              <a:srgbClr val="000000">
                <a:alpha val="43137"/>
              </a:srgbClr>
            </a:outerShdw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87862019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09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Tepelně izolační vlastnosti technických materiálů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Teplo, tepelný odpor, součinitel tepelné vodivosti,  izolace stěn, izolace potrubí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Materiály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Ing.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</a:rPr>
                        <a:t> Patrick </a:t>
                      </a:r>
                      <a:r>
                        <a:rPr lang="cs-CZ" sz="1200" baseline="0" dirty="0" err="1" smtClean="0">
                          <a:solidFill>
                            <a:schemeClr val="tx1"/>
                          </a:solidFill>
                          <a:effectLst/>
                        </a:rPr>
                        <a:t>Gurský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Instalatér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5167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VY_32_INOVACE_09_168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611560" y="980728"/>
            <a:ext cx="8064896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Tepelně izolační vlastnosti technických materiálů</a:t>
            </a:r>
          </a:p>
        </p:txBody>
      </p:sp>
    </p:spTree>
    <p:extLst>
      <p:ext uri="{BB962C8B-B14F-4D97-AF65-F5344CB8AC3E}">
        <p14:creationId xmlns:p14="http://schemas.microsoft.com/office/powerpoint/2010/main" val="1026488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504" y="404664"/>
            <a:ext cx="6149875" cy="26670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TECHNICKÉ MATERIÁLY</a:t>
            </a:r>
            <a:endParaRPr lang="cs-CZ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4437112"/>
            <a:ext cx="5105400" cy="2133600"/>
          </a:xfrm>
        </p:spPr>
        <p:txBody>
          <a:bodyPr/>
          <a:lstStyle/>
          <a:p>
            <a:pPr algn="ctr"/>
            <a:r>
              <a:rPr lang="cs-CZ" sz="4800" dirty="0" smtClean="0"/>
              <a:t>INSTALATÉR</a:t>
            </a:r>
          </a:p>
          <a:p>
            <a:pPr algn="ctr"/>
            <a:r>
              <a:rPr lang="cs-CZ" dirty="0" smtClean="0"/>
              <a:t>1.ROČNÍK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3551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1628800"/>
            <a:ext cx="5174365" cy="646331"/>
          </a:xfrm>
          <a:prstGeom prst="rect">
            <a:avLst/>
          </a:prstGeom>
          <a:solidFill>
            <a:schemeClr val="accent2"/>
          </a:solidFill>
        </p:spPr>
        <p:txBody>
          <a:bodyPr wrap="none">
            <a:spAutoFit/>
          </a:bodyPr>
          <a:lstStyle/>
          <a:p>
            <a:r>
              <a:rPr lang="cs-CZ" sz="3600" b="1" dirty="0">
                <a:solidFill>
                  <a:schemeClr val="bg1"/>
                </a:solidFill>
              </a:rPr>
              <a:t>Tepelně izolační vlastnosti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01002" y="5160094"/>
            <a:ext cx="707931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 tomuto účelu se používají materiály </a:t>
            </a:r>
          </a:p>
          <a:p>
            <a:r>
              <a:rPr lang="cs-CZ" sz="3200" dirty="0" smtClean="0"/>
              <a:t>s dobrými tepelně izolačními vlastnostmi.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2420888"/>
            <a:ext cx="8410636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Materiály s dobrými tepelně izolačními materiály </a:t>
            </a:r>
            <a:endParaRPr lang="cs-CZ" sz="3200" dirty="0" smtClean="0"/>
          </a:p>
          <a:p>
            <a:r>
              <a:rPr lang="cs-CZ" sz="3200" dirty="0" smtClean="0"/>
              <a:t>se </a:t>
            </a:r>
            <a:r>
              <a:rPr lang="cs-CZ" sz="3200" dirty="0"/>
              <a:t>používají všude tam, kde je třeba zajistit, </a:t>
            </a:r>
            <a:endParaRPr lang="cs-CZ" sz="3200" dirty="0" smtClean="0"/>
          </a:p>
          <a:p>
            <a:r>
              <a:rPr lang="cs-CZ" sz="3200" b="1" dirty="0" smtClean="0"/>
              <a:t>aby </a:t>
            </a:r>
            <a:r>
              <a:rPr lang="cs-CZ" sz="3200" b="1" dirty="0"/>
              <a:t>teplo neunikalo </a:t>
            </a:r>
            <a:r>
              <a:rPr lang="cs-CZ" sz="3200" dirty="0"/>
              <a:t>přes stěny domů </a:t>
            </a:r>
          </a:p>
          <a:p>
            <a:r>
              <a:rPr lang="cs-CZ" sz="3200" dirty="0"/>
              <a:t>(tepelné izolace stěn) </a:t>
            </a:r>
            <a:endParaRPr lang="cs-CZ" sz="3200" dirty="0" smtClean="0"/>
          </a:p>
          <a:p>
            <a:r>
              <a:rPr lang="cs-CZ" sz="3200" dirty="0" smtClean="0"/>
              <a:t>a </a:t>
            </a:r>
            <a:r>
              <a:rPr lang="cs-CZ" sz="3200" dirty="0"/>
              <a:t>potrubí (tepelné izolace potrubí) do okolí 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72567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Technické materiály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20152" y="3846132"/>
            <a:ext cx="8494890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U materiálů jsou uváděny </a:t>
            </a:r>
            <a:r>
              <a:rPr lang="cs-CZ" sz="3200" u="sng" dirty="0" smtClean="0"/>
              <a:t>dvě hodnoty</a:t>
            </a:r>
            <a:r>
              <a:rPr lang="cs-CZ" sz="3200" dirty="0" smtClean="0"/>
              <a:t>, které </a:t>
            </a:r>
          </a:p>
          <a:p>
            <a:r>
              <a:rPr lang="cs-CZ" sz="3200" dirty="0" smtClean="0"/>
              <a:t>vyjadřují množství </a:t>
            </a:r>
            <a:r>
              <a:rPr lang="cs-CZ" sz="3200" dirty="0"/>
              <a:t>tepla, </a:t>
            </a:r>
            <a:r>
              <a:rPr lang="cs-CZ" sz="3200" dirty="0" smtClean="0"/>
              <a:t>které </a:t>
            </a:r>
            <a:r>
              <a:rPr lang="cs-CZ" sz="3200" dirty="0"/>
              <a:t>projde </a:t>
            </a:r>
            <a:r>
              <a:rPr lang="cs-CZ" sz="3200" dirty="0" smtClean="0"/>
              <a:t>materiálem.</a:t>
            </a:r>
            <a:endParaRPr lang="cs-CZ" sz="32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23528" y="1768460"/>
            <a:ext cx="7797584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Teplo</a:t>
            </a:r>
            <a:r>
              <a:rPr lang="cs-CZ" sz="3200" dirty="0"/>
              <a:t>, které dodáváme (topíme</a:t>
            </a:r>
            <a:r>
              <a:rPr lang="cs-CZ" sz="3200" dirty="0" smtClean="0"/>
              <a:t>), </a:t>
            </a:r>
          </a:p>
          <a:p>
            <a:r>
              <a:rPr lang="cs-CZ" sz="3200" dirty="0" smtClean="0"/>
              <a:t>uniká v zimě přes zdivo mimo objekty (domy).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3068959"/>
            <a:ext cx="84172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Čím je dům lépe izolován, tím méně tepla unikne.</a:t>
            </a:r>
            <a:endParaRPr lang="cs-CZ" sz="3200" dirty="0"/>
          </a:p>
        </p:txBody>
      </p:sp>
      <p:sp>
        <p:nvSpPr>
          <p:cNvPr id="10" name="Obdélník 9"/>
          <p:cNvSpPr/>
          <p:nvPr/>
        </p:nvSpPr>
        <p:spPr>
          <a:xfrm>
            <a:off x="320152" y="5148481"/>
            <a:ext cx="3099310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a) tepelný </a:t>
            </a:r>
            <a:r>
              <a:rPr lang="cs-CZ" sz="3200" b="1" dirty="0"/>
              <a:t>odpor </a:t>
            </a:r>
            <a:endParaRPr lang="cs-CZ" sz="3200" dirty="0"/>
          </a:p>
        </p:txBody>
      </p:sp>
      <p:sp>
        <p:nvSpPr>
          <p:cNvPr id="11" name="Obdélník 10"/>
          <p:cNvSpPr/>
          <p:nvPr/>
        </p:nvSpPr>
        <p:spPr>
          <a:xfrm>
            <a:off x="320152" y="5877272"/>
            <a:ext cx="529850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b) součinitel </a:t>
            </a:r>
            <a:r>
              <a:rPr lang="cs-CZ" sz="3200" b="1" dirty="0"/>
              <a:t>tepelné vodivosti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23820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Technické materiály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16832"/>
            <a:ext cx="8686800" cy="1368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900" b="1" u="sng" dirty="0" smtClean="0"/>
              <a:t>Tepelný odpor</a:t>
            </a:r>
            <a:r>
              <a:rPr lang="cs-CZ" sz="3900" dirty="0" smtClean="0"/>
              <a:t> vyjadřuje odpor materiálu proti unikání tepla.</a:t>
            </a:r>
            <a:endParaRPr lang="cs-CZ" sz="3600" dirty="0" smtClean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85836" y="3284984"/>
            <a:ext cx="8686800" cy="144016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3600" dirty="0" smtClean="0"/>
              <a:t>Čím je </a:t>
            </a:r>
            <a:r>
              <a:rPr lang="cs-CZ" sz="3600" b="1" dirty="0" smtClean="0"/>
              <a:t>větší tepelný odpor</a:t>
            </a:r>
            <a:r>
              <a:rPr lang="cs-CZ" sz="3600" dirty="0" smtClean="0"/>
              <a:t>, 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sz="3600" dirty="0" smtClean="0"/>
              <a:t>tím lépe materiál </a:t>
            </a:r>
            <a:r>
              <a:rPr lang="cs-CZ" sz="3600" b="1" dirty="0" smtClean="0"/>
              <a:t>izoluje.</a:t>
            </a: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277688" y="4941168"/>
            <a:ext cx="8686800" cy="1440160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3600" dirty="0" smtClean="0"/>
              <a:t>Označení: </a:t>
            </a:r>
            <a:r>
              <a:rPr lang="cs-CZ" sz="4000" b="1" dirty="0" smtClean="0"/>
              <a:t>R</a:t>
            </a:r>
            <a:r>
              <a:rPr lang="cs-CZ" sz="3600" dirty="0" smtClean="0"/>
              <a:t> 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sz="3600" dirty="0" smtClean="0"/>
              <a:t>jednotka: </a:t>
            </a:r>
            <a:r>
              <a:rPr lang="cs-CZ" sz="3600" b="1" dirty="0" smtClean="0"/>
              <a:t>m</a:t>
            </a:r>
            <a:r>
              <a:rPr lang="cs-CZ" sz="3600" b="1" baseline="30000" dirty="0" smtClean="0"/>
              <a:t>2</a:t>
            </a:r>
            <a:r>
              <a:rPr lang="cs-CZ" sz="3600" b="1" dirty="0"/>
              <a:t>K</a:t>
            </a:r>
            <a:r>
              <a:rPr lang="cs-CZ" sz="3600" b="1" dirty="0" smtClean="0"/>
              <a:t> / W</a:t>
            </a:r>
          </a:p>
        </p:txBody>
      </p:sp>
    </p:spTree>
    <p:extLst>
      <p:ext uri="{BB962C8B-B14F-4D97-AF65-F5344CB8AC3E}">
        <p14:creationId xmlns:p14="http://schemas.microsoft.com/office/powerpoint/2010/main" val="4269181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Technické materiály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772816"/>
            <a:ext cx="8686800" cy="13681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900" b="1" u="sng" dirty="0" smtClean="0"/>
              <a:t>Součinitel tepelné</a:t>
            </a:r>
            <a:r>
              <a:rPr lang="cs-CZ" sz="3900" dirty="0" smtClean="0"/>
              <a:t> vodivosti je množství tepla, které projde materiálem.</a:t>
            </a:r>
            <a:endParaRPr lang="cs-CZ" sz="3600" dirty="0" smtClean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85836" y="3068960"/>
            <a:ext cx="8686800" cy="2016224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3600" dirty="0" smtClean="0"/>
              <a:t>Čím je </a:t>
            </a:r>
            <a:r>
              <a:rPr lang="cs-CZ" sz="3600" b="1" dirty="0" smtClean="0"/>
              <a:t>větší součinitel tepelné vodivosti</a:t>
            </a:r>
            <a:r>
              <a:rPr lang="cs-CZ" sz="3600" dirty="0" smtClean="0"/>
              <a:t>, 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sz="3600" dirty="0" smtClean="0"/>
              <a:t>tím více tepla projde materiálem - </a:t>
            </a:r>
            <a:r>
              <a:rPr lang="cs-CZ" sz="3600" b="1" dirty="0" smtClean="0"/>
              <a:t>hůře izoluje.</a:t>
            </a: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277688" y="5229200"/>
            <a:ext cx="8686800" cy="1440160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3600" dirty="0" smtClean="0"/>
              <a:t>Označení: </a:t>
            </a:r>
            <a:r>
              <a:rPr lang="cs-CZ" sz="4000" b="1" dirty="0" smtClean="0"/>
              <a:t>k</a:t>
            </a:r>
            <a:r>
              <a:rPr lang="cs-CZ" sz="3600" dirty="0" smtClean="0"/>
              <a:t> </a:t>
            </a:r>
          </a:p>
          <a:p>
            <a:pPr marL="0" indent="0" algn="ctr">
              <a:buNone/>
            </a:pPr>
            <a:r>
              <a:rPr lang="cs-CZ" sz="3600" dirty="0" smtClean="0"/>
              <a:t>jednotka: </a:t>
            </a:r>
            <a:r>
              <a:rPr lang="cs-CZ" sz="3600" b="1" dirty="0" smtClean="0"/>
              <a:t>W / m</a:t>
            </a:r>
            <a:r>
              <a:rPr lang="cs-CZ" sz="3600" b="1" baseline="30000" dirty="0" smtClean="0"/>
              <a:t>2</a:t>
            </a:r>
            <a:r>
              <a:rPr lang="cs-CZ" sz="3600" b="1" dirty="0" smtClean="0"/>
              <a:t>K </a:t>
            </a:r>
          </a:p>
        </p:txBody>
      </p:sp>
    </p:spTree>
    <p:extLst>
      <p:ext uri="{BB962C8B-B14F-4D97-AF65-F5344CB8AC3E}">
        <p14:creationId xmlns:p14="http://schemas.microsoft.com/office/powerpoint/2010/main" val="3624829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/>
              <a:t>Technické materiály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060848"/>
            <a:ext cx="8686800" cy="648072"/>
          </a:xfrm>
          <a:solidFill>
            <a:schemeClr val="accent6">
              <a:lumMod val="40000"/>
              <a:lumOff val="60000"/>
            </a:schemeClr>
          </a:solidFill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3900" b="1" dirty="0" smtClean="0"/>
              <a:t>Tepelně izolační materiály</a:t>
            </a:r>
            <a:endParaRPr lang="cs-CZ" sz="3600" b="1" dirty="0" smtClean="0"/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95839" y="3140968"/>
            <a:ext cx="8686800" cy="3096344"/>
          </a:xfrm>
          <a:prstGeom prst="rect">
            <a:avLst/>
          </a:prstGeom>
          <a:noFill/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Font typeface="Arial" pitchFamily="34" charset="0"/>
              <a:buNone/>
            </a:pPr>
            <a:r>
              <a:rPr lang="cs-CZ" sz="3600" b="1" dirty="0" smtClean="0"/>
              <a:t>Polystyrén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sz="3600" b="1" dirty="0" smtClean="0"/>
              <a:t>Polyetylén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sz="3600" b="1" dirty="0" smtClean="0"/>
              <a:t>Polyuretanová pěna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sz="3600" b="1" dirty="0" smtClean="0"/>
              <a:t>Minerální vlákny</a:t>
            </a:r>
          </a:p>
          <a:p>
            <a:pPr marL="0" indent="0" algn="ctr">
              <a:buFont typeface="Arial" pitchFamily="34" charset="0"/>
              <a:buNone/>
            </a:pPr>
            <a:r>
              <a:rPr lang="cs-CZ" sz="3600" b="1" dirty="0" err="1" smtClean="0"/>
              <a:t>Mirelon</a:t>
            </a:r>
            <a:r>
              <a:rPr lang="cs-CZ" sz="3600" b="1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624829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/>
              <a:t>Technické materiály</a:t>
            </a:r>
          </a:p>
        </p:txBody>
      </p:sp>
      <p:sp>
        <p:nvSpPr>
          <p:cNvPr id="6" name="Obdélník 5"/>
          <p:cNvSpPr/>
          <p:nvPr/>
        </p:nvSpPr>
        <p:spPr>
          <a:xfrm>
            <a:off x="323528" y="2924944"/>
            <a:ext cx="8577476" cy="273921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Kontrolní otázky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Proč se provádějí izolace?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Čím jsou ovlivněny úniky tepla?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Co znamená tepelná odpor?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Co je součinitel tepelné vodivosti?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Které materiály mají dobré tepelně izolační vlastnosti?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95536" y="1730200"/>
            <a:ext cx="2659382" cy="646331"/>
          </a:xfrm>
          <a:prstGeom prst="rect">
            <a:avLst/>
          </a:prstGeom>
          <a:solidFill>
            <a:srgbClr val="FFC000"/>
          </a:solidFill>
        </p:spPr>
        <p:txBody>
          <a:bodyPr wrap="none" rtlCol="0" anchor="ctr">
            <a:spAutoFit/>
          </a:bodyPr>
          <a:lstStyle/>
          <a:p>
            <a:pPr algn="ctr"/>
            <a:r>
              <a:rPr lang="cs-CZ" sz="3600" b="1" dirty="0" smtClean="0"/>
              <a:t>Souhrn učiva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634762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052736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576" y="2492896"/>
            <a:ext cx="763284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Ing. Jaroslav Dufka</a:t>
            </a:r>
          </a:p>
          <a:p>
            <a:r>
              <a:rPr lang="cs-CZ" sz="2400" dirty="0" smtClean="0"/>
              <a:t>MATERIÁLY PRO UČEBNÍ OBOR INSTALATÉR</a:t>
            </a:r>
          </a:p>
          <a:p>
            <a:r>
              <a:rPr lang="cs-CZ" sz="2400" dirty="0" smtClean="0"/>
              <a:t>Nakladatelství SOBOTÁLES, U Slavie 4, 100 00 Praha 10</a:t>
            </a:r>
          </a:p>
          <a:p>
            <a:r>
              <a:rPr lang="cs-CZ" sz="2400" dirty="0" smtClean="0"/>
              <a:t>Rok vydání: 2003</a:t>
            </a:r>
          </a:p>
          <a:p>
            <a:r>
              <a:rPr lang="cs-CZ" sz="2400" dirty="0" smtClean="0"/>
              <a:t>ISBN 80-85920-80-8 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287241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sentationPro_GlowingTechVideo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6FAEC0E0-4ABC-4077-8922-293239654AB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PresentationPro_GlowingTechVideo</Template>
  <TotalTime>384</TotalTime>
  <Words>377</Words>
  <Application>Microsoft Office PowerPoint</Application>
  <PresentationFormat>Předvádění na obrazovce (4:3)</PresentationFormat>
  <Paragraphs>100</Paragraphs>
  <Slides>9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PresentationPro_GlowingTechVideo</vt:lpstr>
      <vt:lpstr>STŘEDNÍ ŠKOLA STAVEBNÍ A TECHNICKÁ Ústí nad Labem, Čelakovského 5, příspěvková organizace Páteřní škola Ústeckého kraje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TECHNICKÉ MATERIÁLY</dc:title>
  <dc:creator>Patrick Gurský, Ing.</dc:creator>
  <cp:lastModifiedBy>Karel Filas, Ing.</cp:lastModifiedBy>
  <cp:revision>43</cp:revision>
  <dcterms:created xsi:type="dcterms:W3CDTF">2013-10-22T09:36:31Z</dcterms:created>
  <dcterms:modified xsi:type="dcterms:W3CDTF">2013-12-16T22:14:00Z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TC018813529991</vt:lpwstr>
  </property>
</Properties>
</file>