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3"/>
  </p:notesMasterIdLst>
  <p:sldIdLst>
    <p:sldId id="264" r:id="rId3"/>
    <p:sldId id="256" r:id="rId4"/>
    <p:sldId id="258" r:id="rId5"/>
    <p:sldId id="260" r:id="rId6"/>
    <p:sldId id="259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28" d="100"/>
          <a:sy n="128" d="100"/>
        </p:scale>
        <p:origin x="-1134" y="-84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4182055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Technické materiály – ocel,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výroba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Zkujňování, výroba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oceli,  konvertor, siemens – martinská pec, </a:t>
                      </a:r>
                      <a:r>
                        <a:rPr lang="cs-CZ" sz="1200" b="0" dirty="0" smtClean="0"/>
                        <a:t>1600</a:t>
                      </a:r>
                      <a:r>
                        <a:rPr lang="cs-CZ" sz="1200" b="0" baseline="30000" dirty="0" smtClean="0"/>
                        <a:t>o</a:t>
                      </a:r>
                      <a:r>
                        <a:rPr lang="cs-CZ" sz="1200" b="0" dirty="0" smtClean="0"/>
                        <a:t>C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23914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VY_32_INOVACE_09_170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325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2088232" cy="628328"/>
          </a:xfrm>
          <a:solidFill>
            <a:srgbClr val="C000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Ocel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2204864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 kujné železo, které </a:t>
            </a:r>
            <a:r>
              <a:rPr lang="cs-CZ" sz="2800" dirty="0"/>
              <a:t>obsahuje maximálně </a:t>
            </a:r>
            <a:r>
              <a:rPr lang="cs-CZ" sz="2800" dirty="0" smtClean="0"/>
              <a:t>2% uhlíku.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833772"/>
            <a:ext cx="871296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Ocel se vyrábí ze surového železa – </a:t>
            </a:r>
            <a:r>
              <a:rPr lang="cs-CZ" sz="2800" b="1" dirty="0" smtClean="0"/>
              <a:t>zkujňováním.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483005"/>
            <a:ext cx="8712968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Zkujňováním </a:t>
            </a:r>
            <a:r>
              <a:rPr lang="cs-CZ" sz="2800" b="1" dirty="0" smtClean="0"/>
              <a:t>se odstraňují </a:t>
            </a:r>
            <a:r>
              <a:rPr lang="cs-CZ" sz="2800" dirty="0" smtClean="0"/>
              <a:t>(spalují) nežádoucí prvky, obsažené v surovém železe.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563125"/>
            <a:ext cx="8712968" cy="95410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Zkujňováním se </a:t>
            </a:r>
            <a:r>
              <a:rPr lang="cs-CZ" sz="2800" b="1" dirty="0" smtClean="0"/>
              <a:t>zlepšují mechanické a technologické vlastnosti.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5643245"/>
            <a:ext cx="8712968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Výroba oceli </a:t>
            </a:r>
            <a:r>
              <a:rPr lang="cs-CZ" sz="2800" dirty="0" smtClean="0"/>
              <a:t>(zkujňování) se uskutečňuje v ocelárnách, probíhá za vysokých teplot, okolo </a:t>
            </a:r>
            <a:r>
              <a:rPr lang="cs-CZ" sz="2800" b="1" dirty="0" smtClean="0"/>
              <a:t>1600</a:t>
            </a:r>
            <a:r>
              <a:rPr lang="cs-CZ" sz="2800" b="1" baseline="30000" dirty="0" smtClean="0"/>
              <a:t>o</a:t>
            </a:r>
            <a:r>
              <a:rPr lang="cs-CZ" sz="2800" b="1" dirty="0" smtClean="0"/>
              <a:t>C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9383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2448272" cy="628328"/>
          </a:xfrm>
          <a:solidFill>
            <a:srgbClr val="C000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Výroba oceli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2407528"/>
            <a:ext cx="87129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 výrobě oceli dochází: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Ke snížení vysokého obsahu uhlíku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K úpravě nežádoucích prvků (S, P, </a:t>
            </a:r>
            <a:r>
              <a:rPr lang="cs-CZ" sz="2800" dirty="0" err="1" smtClean="0"/>
              <a:t>Mn</a:t>
            </a:r>
            <a:r>
              <a:rPr lang="cs-CZ" sz="2800" dirty="0" smtClean="0"/>
              <a:t>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Ke snížení obsahu plynů (H, 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K přidávání prvků (</a:t>
            </a:r>
            <a:r>
              <a:rPr lang="cs-CZ" sz="2800" dirty="0" err="1" smtClean="0"/>
              <a:t>legur</a:t>
            </a:r>
            <a:r>
              <a:rPr lang="cs-CZ" sz="2800" dirty="0" smtClean="0"/>
              <a:t>), které zlepšují vlastnosti oceli (</a:t>
            </a:r>
            <a:r>
              <a:rPr lang="cs-CZ" sz="2800" dirty="0" err="1"/>
              <a:t>C</a:t>
            </a:r>
            <a:r>
              <a:rPr lang="cs-CZ" sz="2800" dirty="0" err="1" smtClean="0"/>
              <a:t>r</a:t>
            </a:r>
            <a:r>
              <a:rPr lang="cs-CZ" sz="2800" dirty="0" smtClean="0"/>
              <a:t>, Ni, Co, Ti atd.)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5355213"/>
            <a:ext cx="8712968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Výroba oceli </a:t>
            </a:r>
            <a:r>
              <a:rPr lang="cs-CZ" sz="2800" dirty="0" smtClean="0"/>
              <a:t>probíhá v siemens - </a:t>
            </a:r>
            <a:r>
              <a:rPr lang="cs-CZ" sz="2800" dirty="0" err="1" smtClean="0"/>
              <a:t>matrinských</a:t>
            </a:r>
            <a:r>
              <a:rPr lang="cs-CZ" sz="2800" dirty="0" smtClean="0"/>
              <a:t> pecích, konvertorech a elektrických pecích.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3435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2448272" cy="628328"/>
          </a:xfrm>
          <a:solidFill>
            <a:srgbClr val="C000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Výroba oceli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214" y="2276872"/>
            <a:ext cx="6802787" cy="458112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79512" y="234888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Siemens – martinská pec</a:t>
            </a:r>
            <a:endParaRPr lang="cs-CZ" sz="28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35699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Teplota 1700</a:t>
            </a:r>
            <a:r>
              <a:rPr lang="cs-CZ" sz="2400" baseline="30000" dirty="0" smtClean="0"/>
              <a:t>o</a:t>
            </a:r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400506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Kapacita 1000 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4614227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Doba zkujňování </a:t>
            </a:r>
          </a:p>
          <a:p>
            <a:r>
              <a:rPr lang="cs-CZ" sz="2400" dirty="0" smtClean="0"/>
              <a:t>10 hodin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629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91174"/>
            <a:ext cx="7699382" cy="47501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276872"/>
            <a:ext cx="5688632" cy="720080"/>
          </a:xfrm>
          <a:solidFill>
            <a:srgbClr val="C00000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Siemens martinská pec</a:t>
            </a:r>
          </a:p>
        </p:txBody>
      </p:sp>
    </p:spTree>
    <p:extLst>
      <p:ext uri="{BB962C8B-B14F-4D97-AF65-F5344CB8AC3E}">
        <p14:creationId xmlns:p14="http://schemas.microsoft.com/office/powerpoint/2010/main" val="2230176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378497"/>
            <a:ext cx="8496944" cy="42908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2448272" cy="628328"/>
          </a:xfrm>
          <a:solidFill>
            <a:srgbClr val="C000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Výroba oceli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75856" y="162880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Konvertory</a:t>
            </a:r>
            <a:endParaRPr lang="cs-CZ" sz="36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6208608"/>
            <a:ext cx="2664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Plnění surovým železem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94956" y="6198403"/>
            <a:ext cx="320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Vhánění vzduchu - zkujňování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87836" y="6198403"/>
            <a:ext cx="1684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 Vylévání oceli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90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9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429417"/>
            <a:ext cx="4208412" cy="531195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3564696"/>
            <a:ext cx="3024336" cy="656392"/>
          </a:xfrm>
          <a:solidFill>
            <a:srgbClr val="C0000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Konvertor</a:t>
            </a:r>
            <a:endParaRPr lang="cs-CZ" sz="48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97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924944"/>
            <a:ext cx="8901604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čeho se vyrábí ocel?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čem se vyrábí ocel?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znamená zkujňování železa?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probíhá výroba oceli v konvertorech?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čem se liší výroba oceli v siemens – martinských pecích</a:t>
            </a:r>
          </a:p>
          <a:p>
            <a:r>
              <a:rPr lang="cs-CZ" sz="2800" dirty="0" smtClean="0"/>
              <a:t>      a v konvertorech?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19335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700808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Ing. Jaroslav Dufka</a:t>
            </a:r>
          </a:p>
          <a:p>
            <a:r>
              <a:rPr lang="cs-CZ" sz="2400" dirty="0" smtClean="0"/>
              <a:t>MATERIÁLY PRO UČEBNÍ OBOR INSTALATÉR</a:t>
            </a:r>
          </a:p>
          <a:p>
            <a:r>
              <a:rPr lang="cs-CZ" sz="2400" dirty="0" smtClean="0"/>
              <a:t>Nakladatelství SOBOTÁLES, U Slavie 4, 100 00 Praha 10</a:t>
            </a:r>
          </a:p>
          <a:p>
            <a:r>
              <a:rPr lang="cs-CZ" sz="2400" dirty="0" smtClean="0"/>
              <a:t>Rok vydání: 2003</a:t>
            </a:r>
          </a:p>
          <a:p>
            <a:r>
              <a:rPr lang="cs-CZ" sz="2400" dirty="0" smtClean="0"/>
              <a:t>ISBN 80-85920-80-8</a:t>
            </a:r>
          </a:p>
          <a:p>
            <a:endParaRPr lang="cs-CZ" sz="2400" dirty="0"/>
          </a:p>
          <a:p>
            <a:r>
              <a:rPr lang="cs-CZ" sz="2400" dirty="0"/>
              <a:t>http://www.viktormacha.com/galerie/donetskstal-donetsk-156/ </a:t>
            </a:r>
            <a:endParaRPr lang="cs-CZ" sz="2400" dirty="0" smtClean="0"/>
          </a:p>
          <a:p>
            <a:r>
              <a:rPr lang="cs-CZ" sz="2400" dirty="0"/>
              <a:t>http://</a:t>
            </a:r>
            <a:r>
              <a:rPr lang="cs-CZ" sz="2400" dirty="0" smtClean="0"/>
              <a:t>www.pavelzubek.cz/galerie/donetskstal-ukrajina/martinske-pece-297.html</a:t>
            </a:r>
          </a:p>
          <a:p>
            <a:r>
              <a:rPr lang="cs-CZ" sz="2400" dirty="0"/>
              <a:t>http://www.strojirenstvi.wz.cz/stt/rocnik1/02ocel.php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378134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852</TotalTime>
  <Words>381</Words>
  <Application>Microsoft Office PowerPoint</Application>
  <PresentationFormat>Předvádění na obrazovce (4:3)</PresentationFormat>
  <Paragraphs>101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Patrick Gurský, Ing.</cp:lastModifiedBy>
  <cp:revision>55</cp:revision>
  <dcterms:created xsi:type="dcterms:W3CDTF">2013-10-22T09:36:31Z</dcterms:created>
  <dcterms:modified xsi:type="dcterms:W3CDTF">2013-12-16T09:17:36Z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