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05" r:id="rId3"/>
    <p:sldId id="296" r:id="rId4"/>
    <p:sldId id="297" r:id="rId5"/>
    <p:sldId id="304" r:id="rId6"/>
    <p:sldId id="295" r:id="rId7"/>
    <p:sldId id="306" r:id="rId8"/>
    <p:sldId id="303" r:id="rId9"/>
    <p:sldId id="300" r:id="rId10"/>
    <p:sldId id="307" r:id="rId11"/>
    <p:sldId id="269" r:id="rId12"/>
    <p:sldId id="28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08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9640B3-2118-423D-8CF3-CC9F68D4164D}" type="doc">
      <dgm:prSet loTypeId="urn:microsoft.com/office/officeart/2009/layout/CirclePictureHierarchy" loCatId="hierarchy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A0CCD8C3-DDB5-4333-99C3-3111033DFD50}">
      <dgm:prSet phldrT="[Text]"/>
      <dgm:spPr/>
      <dgm:t>
        <a:bodyPr/>
        <a:lstStyle/>
        <a:p>
          <a:r>
            <a:rPr lang="cs-CZ" dirty="0" smtClean="0"/>
            <a:t>Q  racionální</a:t>
          </a:r>
          <a:endParaRPr lang="cs-CZ" dirty="0"/>
        </a:p>
      </dgm:t>
    </dgm:pt>
    <dgm:pt modelId="{A52B8831-461B-44DC-8263-6B38B54643E4}" type="parTrans" cxnId="{C16596E1-5A7D-4C57-860C-FCEA338AD03D}">
      <dgm:prSet/>
      <dgm:spPr/>
      <dgm:t>
        <a:bodyPr/>
        <a:lstStyle/>
        <a:p>
          <a:endParaRPr lang="cs-CZ"/>
        </a:p>
      </dgm:t>
    </dgm:pt>
    <dgm:pt modelId="{8786CC08-0E82-4580-8C66-060859762019}" type="sibTrans" cxnId="{C16596E1-5A7D-4C57-860C-FCEA338AD03D}">
      <dgm:prSet/>
      <dgm:spPr/>
      <dgm:t>
        <a:bodyPr/>
        <a:lstStyle/>
        <a:p>
          <a:endParaRPr lang="cs-CZ"/>
        </a:p>
      </dgm:t>
    </dgm:pt>
    <dgm:pt modelId="{B3CB66B6-77F4-44FB-BA43-6B61C8A81C43}">
      <dgm:prSet phldrT="[Text]"/>
      <dgm:spPr/>
      <dgm:t>
        <a:bodyPr/>
        <a:lstStyle/>
        <a:p>
          <a:r>
            <a:rPr lang="cs-CZ" dirty="0" smtClean="0"/>
            <a:t>N  </a:t>
          </a:r>
        </a:p>
        <a:p>
          <a:r>
            <a:rPr lang="cs-CZ" dirty="0" smtClean="0"/>
            <a:t>přirozená</a:t>
          </a:r>
          <a:endParaRPr lang="cs-CZ" dirty="0"/>
        </a:p>
      </dgm:t>
    </dgm:pt>
    <dgm:pt modelId="{8C8D5713-C36E-46E6-8B15-2EAF032196A4}" type="parTrans" cxnId="{5AC3EA41-53C4-46A2-926F-258005B79298}">
      <dgm:prSet/>
      <dgm:spPr/>
      <dgm:t>
        <a:bodyPr/>
        <a:lstStyle/>
        <a:p>
          <a:endParaRPr lang="cs-CZ"/>
        </a:p>
      </dgm:t>
    </dgm:pt>
    <dgm:pt modelId="{3104F74B-EA97-4290-AD78-CAA55EF5D53E}" type="sibTrans" cxnId="{5AC3EA41-53C4-46A2-926F-258005B79298}">
      <dgm:prSet/>
      <dgm:spPr/>
      <dgm:t>
        <a:bodyPr/>
        <a:lstStyle/>
        <a:p>
          <a:endParaRPr lang="cs-CZ"/>
        </a:p>
      </dgm:t>
    </dgm:pt>
    <dgm:pt modelId="{1EA408B0-554D-4838-AEE7-D06258F39242}">
      <dgm:prSet phldrT="[Text]"/>
      <dgm:spPr/>
      <dgm:t>
        <a:bodyPr/>
        <a:lstStyle/>
        <a:p>
          <a:r>
            <a:rPr lang="cs-CZ" dirty="0" smtClean="0"/>
            <a:t>Z </a:t>
          </a:r>
        </a:p>
        <a:p>
          <a:r>
            <a:rPr lang="cs-CZ" dirty="0" smtClean="0"/>
            <a:t> celá</a:t>
          </a:r>
          <a:endParaRPr lang="cs-CZ" dirty="0"/>
        </a:p>
      </dgm:t>
    </dgm:pt>
    <dgm:pt modelId="{5157CF83-D0DF-4C86-9383-BC8625E4DCF3}" type="parTrans" cxnId="{CF50DB47-4D1F-4598-A118-E17EAEE22B11}">
      <dgm:prSet/>
      <dgm:spPr/>
      <dgm:t>
        <a:bodyPr/>
        <a:lstStyle/>
        <a:p>
          <a:endParaRPr lang="cs-CZ"/>
        </a:p>
      </dgm:t>
    </dgm:pt>
    <dgm:pt modelId="{8981EFA3-7F28-4D86-9E6F-D6F15ECED8A6}" type="sibTrans" cxnId="{CF50DB47-4D1F-4598-A118-E17EAEE22B11}">
      <dgm:prSet/>
      <dgm:spPr/>
      <dgm:t>
        <a:bodyPr/>
        <a:lstStyle/>
        <a:p>
          <a:endParaRPr lang="cs-CZ"/>
        </a:p>
      </dgm:t>
    </dgm:pt>
    <dgm:pt modelId="{90E6DE15-82C4-4109-BC0E-0441F72F51C9}">
      <dgm:prSet/>
      <dgm:spPr/>
      <dgm:t>
        <a:bodyPr/>
        <a:lstStyle/>
        <a:p>
          <a:r>
            <a:rPr lang="cs-CZ" dirty="0" smtClean="0"/>
            <a:t> R </a:t>
          </a:r>
        </a:p>
        <a:p>
          <a:r>
            <a:rPr lang="cs-CZ" dirty="0" smtClean="0"/>
            <a:t> reálná čísla</a:t>
          </a:r>
          <a:endParaRPr lang="cs-CZ" dirty="0"/>
        </a:p>
      </dgm:t>
    </dgm:pt>
    <dgm:pt modelId="{31A7A159-7FAA-44D7-9050-4D127E828A4C}" type="parTrans" cxnId="{E899B6D1-7700-4442-A016-039F7D0B7EAB}">
      <dgm:prSet/>
      <dgm:spPr/>
      <dgm:t>
        <a:bodyPr/>
        <a:lstStyle/>
        <a:p>
          <a:endParaRPr lang="cs-CZ"/>
        </a:p>
      </dgm:t>
    </dgm:pt>
    <dgm:pt modelId="{0A2DBCFB-C0B6-46F2-86A5-A78D6355A964}" type="sibTrans" cxnId="{E899B6D1-7700-4442-A016-039F7D0B7EAB}">
      <dgm:prSet/>
      <dgm:spPr/>
      <dgm:t>
        <a:bodyPr/>
        <a:lstStyle/>
        <a:p>
          <a:endParaRPr lang="cs-CZ"/>
        </a:p>
      </dgm:t>
    </dgm:pt>
    <dgm:pt modelId="{392F90DD-6C14-440F-83D8-AB376B66B981}">
      <dgm:prSet/>
      <dgm:spPr/>
      <dgm:t>
        <a:bodyPr/>
        <a:lstStyle/>
        <a:p>
          <a:r>
            <a:rPr lang="cs-CZ" dirty="0" smtClean="0"/>
            <a:t>Iracionální</a:t>
          </a:r>
          <a:endParaRPr lang="cs-CZ" dirty="0"/>
        </a:p>
      </dgm:t>
    </dgm:pt>
    <dgm:pt modelId="{B3CFF912-3186-43FE-B371-215F75615492}" type="parTrans" cxnId="{82DC3107-FADE-491C-B859-A570F203ABEF}">
      <dgm:prSet/>
      <dgm:spPr/>
      <dgm:t>
        <a:bodyPr/>
        <a:lstStyle/>
        <a:p>
          <a:endParaRPr lang="cs-CZ"/>
        </a:p>
      </dgm:t>
    </dgm:pt>
    <dgm:pt modelId="{21B9C4FA-2603-4494-9B46-7E203DC93759}" type="sibTrans" cxnId="{82DC3107-FADE-491C-B859-A570F203ABEF}">
      <dgm:prSet/>
      <dgm:spPr/>
      <dgm:t>
        <a:bodyPr/>
        <a:lstStyle/>
        <a:p>
          <a:endParaRPr lang="cs-CZ"/>
        </a:p>
      </dgm:t>
    </dgm:pt>
    <dgm:pt modelId="{F6D4B175-36DE-4503-AC2E-EC234F56510A}">
      <dgm:prSet/>
      <dgm:spPr/>
      <dgm:t>
        <a:bodyPr/>
        <a:lstStyle/>
        <a:p>
          <a:r>
            <a:rPr lang="cs-CZ" dirty="0" smtClean="0"/>
            <a:t>K  </a:t>
          </a:r>
        </a:p>
        <a:p>
          <a:r>
            <a:rPr lang="cs-CZ" dirty="0" smtClean="0"/>
            <a:t>komplexní čísla</a:t>
          </a:r>
          <a:endParaRPr lang="cs-CZ" dirty="0"/>
        </a:p>
      </dgm:t>
    </dgm:pt>
    <dgm:pt modelId="{5FB2A8D6-6FE1-4676-9208-9690BC91A916}" type="parTrans" cxnId="{99DE83D4-2C7F-4632-B955-18B7AC3C730C}">
      <dgm:prSet/>
      <dgm:spPr/>
      <dgm:t>
        <a:bodyPr/>
        <a:lstStyle/>
        <a:p>
          <a:endParaRPr lang="cs-CZ"/>
        </a:p>
      </dgm:t>
    </dgm:pt>
    <dgm:pt modelId="{004BDC8C-446D-4CAE-9CE6-2067C29BF2DE}" type="sibTrans" cxnId="{99DE83D4-2C7F-4632-B955-18B7AC3C730C}">
      <dgm:prSet/>
      <dgm:spPr/>
      <dgm:t>
        <a:bodyPr/>
        <a:lstStyle/>
        <a:p>
          <a:endParaRPr lang="cs-CZ"/>
        </a:p>
      </dgm:t>
    </dgm:pt>
    <dgm:pt modelId="{ABAA3799-5E27-499B-BA18-ADEAF5B4F7F4}">
      <dgm:prSet/>
      <dgm:spPr/>
      <dgm:t>
        <a:bodyPr/>
        <a:lstStyle/>
        <a:p>
          <a:r>
            <a:rPr lang="cs-CZ" dirty="0" smtClean="0"/>
            <a:t>     Imaginární čísla</a:t>
          </a:r>
          <a:endParaRPr lang="cs-CZ" dirty="0"/>
        </a:p>
      </dgm:t>
    </dgm:pt>
    <dgm:pt modelId="{4836D9F1-04E6-45B2-8C63-AE1FB6DB1756}" type="parTrans" cxnId="{9BEDD947-2309-42FD-AADC-F04C9611C697}">
      <dgm:prSet/>
      <dgm:spPr/>
      <dgm:t>
        <a:bodyPr/>
        <a:lstStyle/>
        <a:p>
          <a:endParaRPr lang="cs-CZ"/>
        </a:p>
      </dgm:t>
    </dgm:pt>
    <dgm:pt modelId="{DFFFC08C-F2B1-4D0C-8E68-26C97755BB0A}" type="sibTrans" cxnId="{9BEDD947-2309-42FD-AADC-F04C9611C697}">
      <dgm:prSet/>
      <dgm:spPr/>
      <dgm:t>
        <a:bodyPr/>
        <a:lstStyle/>
        <a:p>
          <a:endParaRPr lang="cs-CZ"/>
        </a:p>
      </dgm:t>
    </dgm:pt>
    <dgm:pt modelId="{0DDC5BFF-073C-4B55-A3F3-20BFB60A1A01}" type="pres">
      <dgm:prSet presAssocID="{F99640B3-2118-423D-8CF3-CC9F68D4164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07100E5-9FD0-47F9-AB97-9FB164761C72}" type="pres">
      <dgm:prSet presAssocID="{F6D4B175-36DE-4503-AC2E-EC234F56510A}" presName="hierRoot1" presStyleCnt="0"/>
      <dgm:spPr/>
    </dgm:pt>
    <dgm:pt modelId="{3E804065-2C6E-41D1-B621-28F029160205}" type="pres">
      <dgm:prSet presAssocID="{F6D4B175-36DE-4503-AC2E-EC234F56510A}" presName="composite" presStyleCnt="0"/>
      <dgm:spPr/>
    </dgm:pt>
    <dgm:pt modelId="{16A3579B-0DF6-4834-8B55-7FDB11922460}" type="pres">
      <dgm:prSet presAssocID="{F6D4B175-36DE-4503-AC2E-EC234F56510A}" presName="image" presStyleLbl="node0" presStyleIdx="0" presStyleCnt="1" custLinFactNeighborX="27079" custLinFactNeighborY="1428"/>
      <dgm:spPr/>
    </dgm:pt>
    <dgm:pt modelId="{90AE947C-7124-4A21-ADE1-3796D9D2A600}" type="pres">
      <dgm:prSet presAssocID="{F6D4B175-36DE-4503-AC2E-EC234F56510A}" presName="text" presStyleLbl="revTx" presStyleIdx="0" presStyleCnt="7" custScaleX="173409" custLinFactNeighborX="59490" custLinFactNeighborY="167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245B2A2-5F7C-42BB-8D95-AACB70759933}" type="pres">
      <dgm:prSet presAssocID="{F6D4B175-36DE-4503-AC2E-EC234F56510A}" presName="hierChild2" presStyleCnt="0"/>
      <dgm:spPr/>
    </dgm:pt>
    <dgm:pt modelId="{D73AAA93-67A8-4D38-8D4F-62AF5F7E6115}" type="pres">
      <dgm:prSet presAssocID="{31A7A159-7FAA-44D7-9050-4D127E828A4C}" presName="Name10" presStyleLbl="parChTrans1D2" presStyleIdx="0" presStyleCnt="2"/>
      <dgm:spPr/>
      <dgm:t>
        <a:bodyPr/>
        <a:lstStyle/>
        <a:p>
          <a:endParaRPr lang="cs-CZ"/>
        </a:p>
      </dgm:t>
    </dgm:pt>
    <dgm:pt modelId="{EE964D74-29E3-49C9-ADA3-12023141588A}" type="pres">
      <dgm:prSet presAssocID="{90E6DE15-82C4-4109-BC0E-0441F72F51C9}" presName="hierRoot2" presStyleCnt="0"/>
      <dgm:spPr/>
    </dgm:pt>
    <dgm:pt modelId="{B18C28AD-2F15-4AD9-80D0-D6ACB4F9DDF4}" type="pres">
      <dgm:prSet presAssocID="{90E6DE15-82C4-4109-BC0E-0441F72F51C9}" presName="composite2" presStyleCnt="0"/>
      <dgm:spPr/>
    </dgm:pt>
    <dgm:pt modelId="{ABAF239F-ECF0-47E3-A77A-DD6A8343388E}" type="pres">
      <dgm:prSet presAssocID="{90E6DE15-82C4-4109-BC0E-0441F72F51C9}" presName="image2" presStyleLbl="node2" presStyleIdx="0" presStyleCnt="2"/>
      <dgm:spPr/>
    </dgm:pt>
    <dgm:pt modelId="{F169CBBD-4D9C-469B-87C8-5A7CEA9161C0}" type="pres">
      <dgm:prSet presAssocID="{90E6DE15-82C4-4109-BC0E-0441F72F51C9}" presName="text2" presStyleLbl="revTx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E498C70-EA45-4B6C-8279-24642B0A0A37}" type="pres">
      <dgm:prSet presAssocID="{90E6DE15-82C4-4109-BC0E-0441F72F51C9}" presName="hierChild3" presStyleCnt="0"/>
      <dgm:spPr/>
    </dgm:pt>
    <dgm:pt modelId="{38F13BF1-7100-4775-9E0B-AD26E032A49C}" type="pres">
      <dgm:prSet presAssocID="{A52B8831-461B-44DC-8263-6B38B54643E4}" presName="Name17" presStyleLbl="parChTrans1D3" presStyleIdx="0" presStyleCnt="2"/>
      <dgm:spPr/>
      <dgm:t>
        <a:bodyPr/>
        <a:lstStyle/>
        <a:p>
          <a:endParaRPr lang="cs-CZ"/>
        </a:p>
      </dgm:t>
    </dgm:pt>
    <dgm:pt modelId="{E4AD7DC1-77C7-4DBF-A4BF-1D9E201D92F9}" type="pres">
      <dgm:prSet presAssocID="{A0CCD8C3-DDB5-4333-99C3-3111033DFD50}" presName="hierRoot3" presStyleCnt="0"/>
      <dgm:spPr/>
    </dgm:pt>
    <dgm:pt modelId="{48195150-1F8F-4F82-86B2-1ABD392587D5}" type="pres">
      <dgm:prSet presAssocID="{A0CCD8C3-DDB5-4333-99C3-3111033DFD50}" presName="composite3" presStyleCnt="0"/>
      <dgm:spPr/>
    </dgm:pt>
    <dgm:pt modelId="{40716946-D19C-4D81-ACBC-CEBB97658787}" type="pres">
      <dgm:prSet presAssocID="{A0CCD8C3-DDB5-4333-99C3-3111033DFD50}" presName="image3" presStyleLbl="node3" presStyleIdx="0" presStyleCnt="2"/>
      <dgm:spPr/>
    </dgm:pt>
    <dgm:pt modelId="{8FF32D29-7A36-4F65-B283-3BD59EC5639C}" type="pres">
      <dgm:prSet presAssocID="{A0CCD8C3-DDB5-4333-99C3-3111033DFD50}" presName="text3" presStyleLbl="revTx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BB8690-3451-46CA-909C-2C17EF0420A6}" type="pres">
      <dgm:prSet presAssocID="{A0CCD8C3-DDB5-4333-99C3-3111033DFD50}" presName="hierChild4" presStyleCnt="0"/>
      <dgm:spPr/>
    </dgm:pt>
    <dgm:pt modelId="{003C4757-3CE1-49CA-9869-843F62B9EBC3}" type="pres">
      <dgm:prSet presAssocID="{8C8D5713-C36E-46E6-8B15-2EAF032196A4}" presName="Name23" presStyleLbl="parChTrans1D4" presStyleIdx="0" presStyleCnt="2"/>
      <dgm:spPr/>
      <dgm:t>
        <a:bodyPr/>
        <a:lstStyle/>
        <a:p>
          <a:endParaRPr lang="cs-CZ"/>
        </a:p>
      </dgm:t>
    </dgm:pt>
    <dgm:pt modelId="{B93DE459-B9B4-4A36-B576-87C4BA841420}" type="pres">
      <dgm:prSet presAssocID="{B3CB66B6-77F4-44FB-BA43-6B61C8A81C43}" presName="hierRoot4" presStyleCnt="0"/>
      <dgm:spPr/>
    </dgm:pt>
    <dgm:pt modelId="{F73B1268-7EEA-420A-89BE-43FBC023A8BD}" type="pres">
      <dgm:prSet presAssocID="{B3CB66B6-77F4-44FB-BA43-6B61C8A81C43}" presName="composite4" presStyleCnt="0"/>
      <dgm:spPr/>
    </dgm:pt>
    <dgm:pt modelId="{401727D8-78A0-4FCB-B19F-0FE706F4A1BD}" type="pres">
      <dgm:prSet presAssocID="{B3CB66B6-77F4-44FB-BA43-6B61C8A81C43}" presName="image4" presStyleLbl="node4" presStyleIdx="0" presStyleCnt="2"/>
      <dgm:spPr/>
    </dgm:pt>
    <dgm:pt modelId="{B5238B7E-B910-4C00-8058-2F18B8F12E41}" type="pres">
      <dgm:prSet presAssocID="{B3CB66B6-77F4-44FB-BA43-6B61C8A81C43}" presName="text4" presStyleLbl="revTx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DAE1FB-F43F-4C42-A1A9-E0490F06D692}" type="pres">
      <dgm:prSet presAssocID="{B3CB66B6-77F4-44FB-BA43-6B61C8A81C43}" presName="hierChild5" presStyleCnt="0"/>
      <dgm:spPr/>
    </dgm:pt>
    <dgm:pt modelId="{0E85463C-1423-460B-AD56-2EEB4473B5BE}" type="pres">
      <dgm:prSet presAssocID="{5157CF83-D0DF-4C86-9383-BC8625E4DCF3}" presName="Name23" presStyleLbl="parChTrans1D4" presStyleIdx="1" presStyleCnt="2"/>
      <dgm:spPr/>
      <dgm:t>
        <a:bodyPr/>
        <a:lstStyle/>
        <a:p>
          <a:endParaRPr lang="cs-CZ"/>
        </a:p>
      </dgm:t>
    </dgm:pt>
    <dgm:pt modelId="{A3120A6D-9D43-45FF-B1AB-3B8EF1222D9B}" type="pres">
      <dgm:prSet presAssocID="{1EA408B0-554D-4838-AEE7-D06258F39242}" presName="hierRoot4" presStyleCnt="0"/>
      <dgm:spPr/>
    </dgm:pt>
    <dgm:pt modelId="{08A06660-CAA0-4475-B0FB-20C8B4D93276}" type="pres">
      <dgm:prSet presAssocID="{1EA408B0-554D-4838-AEE7-D06258F39242}" presName="composite4" presStyleCnt="0"/>
      <dgm:spPr/>
    </dgm:pt>
    <dgm:pt modelId="{8E083323-FB16-4D9B-8EFE-3FE08B805D9B}" type="pres">
      <dgm:prSet presAssocID="{1EA408B0-554D-4838-AEE7-D06258F39242}" presName="image4" presStyleLbl="node4" presStyleIdx="1" presStyleCnt="2"/>
      <dgm:spPr/>
    </dgm:pt>
    <dgm:pt modelId="{52A9D1BB-3202-4E19-A309-6322ABB72EA4}" type="pres">
      <dgm:prSet presAssocID="{1EA408B0-554D-4838-AEE7-D06258F39242}" presName="text4" presStyleLbl="revTx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61EC1D-46B0-4B5D-8AC1-39EE7AB6E44E}" type="pres">
      <dgm:prSet presAssocID="{1EA408B0-554D-4838-AEE7-D06258F39242}" presName="hierChild5" presStyleCnt="0"/>
      <dgm:spPr/>
    </dgm:pt>
    <dgm:pt modelId="{F9037B93-6D11-46D5-8EEA-6D2D386B23D1}" type="pres">
      <dgm:prSet presAssocID="{B3CFF912-3186-43FE-B371-215F75615492}" presName="Name17" presStyleLbl="parChTrans1D3" presStyleIdx="1" presStyleCnt="2"/>
      <dgm:spPr/>
      <dgm:t>
        <a:bodyPr/>
        <a:lstStyle/>
        <a:p>
          <a:endParaRPr lang="cs-CZ"/>
        </a:p>
      </dgm:t>
    </dgm:pt>
    <dgm:pt modelId="{06497521-476A-46D2-97F3-70C813C57A6B}" type="pres">
      <dgm:prSet presAssocID="{392F90DD-6C14-440F-83D8-AB376B66B981}" presName="hierRoot3" presStyleCnt="0"/>
      <dgm:spPr/>
    </dgm:pt>
    <dgm:pt modelId="{1769456A-C970-4319-8361-EA3C1640B72B}" type="pres">
      <dgm:prSet presAssocID="{392F90DD-6C14-440F-83D8-AB376B66B981}" presName="composite3" presStyleCnt="0"/>
      <dgm:spPr/>
    </dgm:pt>
    <dgm:pt modelId="{109175CC-D2D6-4E08-BCBE-273BB2EA983A}" type="pres">
      <dgm:prSet presAssocID="{392F90DD-6C14-440F-83D8-AB376B66B981}" presName="image3" presStyleLbl="node3" presStyleIdx="1" presStyleCnt="2"/>
      <dgm:spPr/>
    </dgm:pt>
    <dgm:pt modelId="{D6247851-AC20-481C-BE09-9DB0003ADA55}" type="pres">
      <dgm:prSet presAssocID="{392F90DD-6C14-440F-83D8-AB376B66B981}" presName="text3" presStyleLbl="revTx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9F014EB-4E8D-430B-BDC4-5F8BBC6E89AF}" type="pres">
      <dgm:prSet presAssocID="{392F90DD-6C14-440F-83D8-AB376B66B981}" presName="hierChild4" presStyleCnt="0"/>
      <dgm:spPr/>
    </dgm:pt>
    <dgm:pt modelId="{648F44E3-425C-4566-979C-4B816F358DC6}" type="pres">
      <dgm:prSet presAssocID="{4836D9F1-04E6-45B2-8C63-AE1FB6DB1756}" presName="Name10" presStyleLbl="parChTrans1D2" presStyleIdx="1" presStyleCnt="2"/>
      <dgm:spPr/>
      <dgm:t>
        <a:bodyPr/>
        <a:lstStyle/>
        <a:p>
          <a:endParaRPr lang="cs-CZ"/>
        </a:p>
      </dgm:t>
    </dgm:pt>
    <dgm:pt modelId="{4234FBBA-0FB3-4C5B-87DE-8E13F50B0514}" type="pres">
      <dgm:prSet presAssocID="{ABAA3799-5E27-499B-BA18-ADEAF5B4F7F4}" presName="hierRoot2" presStyleCnt="0"/>
      <dgm:spPr/>
    </dgm:pt>
    <dgm:pt modelId="{0B020B52-F912-4CB9-B45B-7C40EC59EC2D}" type="pres">
      <dgm:prSet presAssocID="{ABAA3799-5E27-499B-BA18-ADEAF5B4F7F4}" presName="composite2" presStyleCnt="0"/>
      <dgm:spPr/>
    </dgm:pt>
    <dgm:pt modelId="{29B8E0E3-8445-4894-9158-8FF9CF939B95}" type="pres">
      <dgm:prSet presAssocID="{ABAA3799-5E27-499B-BA18-ADEAF5B4F7F4}" presName="image2" presStyleLbl="node2" presStyleIdx="1" presStyleCnt="2" custScaleX="97167" custScaleY="87822" custLinFactNeighborX="-31143" custLinFactNeighborY="-4323"/>
      <dgm:spPr/>
    </dgm:pt>
    <dgm:pt modelId="{122C3D51-2F2E-4205-9360-693E44909856}" type="pres">
      <dgm:prSet presAssocID="{ABAA3799-5E27-499B-BA18-ADEAF5B4F7F4}" presName="text2" presStyleLbl="revTx" presStyleIdx="6" presStyleCnt="7" custScaleX="168797" custLinFactNeighborX="14633" custLinFactNeighborY="2195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AAE23BC-5591-479B-84EE-8EF2C8932833}" type="pres">
      <dgm:prSet presAssocID="{ABAA3799-5E27-499B-BA18-ADEAF5B4F7F4}" presName="hierChild3" presStyleCnt="0"/>
      <dgm:spPr/>
    </dgm:pt>
  </dgm:ptLst>
  <dgm:cxnLst>
    <dgm:cxn modelId="{285D2483-FEF8-4297-A178-CB657F87A804}" type="presOf" srcId="{F99640B3-2118-423D-8CF3-CC9F68D4164D}" destId="{0DDC5BFF-073C-4B55-A3F3-20BFB60A1A01}" srcOrd="0" destOrd="0" presId="urn:microsoft.com/office/officeart/2009/layout/CirclePictureHierarchy"/>
    <dgm:cxn modelId="{7F0D108A-95B4-4D5E-BCE3-390B5312F3E9}" type="presOf" srcId="{A0CCD8C3-DDB5-4333-99C3-3111033DFD50}" destId="{8FF32D29-7A36-4F65-B283-3BD59EC5639C}" srcOrd="0" destOrd="0" presId="urn:microsoft.com/office/officeart/2009/layout/CirclePictureHierarchy"/>
    <dgm:cxn modelId="{C4C0D7C5-DB22-4E7D-8C3D-5D563FF6B305}" type="presOf" srcId="{8C8D5713-C36E-46E6-8B15-2EAF032196A4}" destId="{003C4757-3CE1-49CA-9869-843F62B9EBC3}" srcOrd="0" destOrd="0" presId="urn:microsoft.com/office/officeart/2009/layout/CirclePictureHierarchy"/>
    <dgm:cxn modelId="{4E1178B6-7E7F-4776-AB94-B9F2175B041A}" type="presOf" srcId="{4836D9F1-04E6-45B2-8C63-AE1FB6DB1756}" destId="{648F44E3-425C-4566-979C-4B816F358DC6}" srcOrd="0" destOrd="0" presId="urn:microsoft.com/office/officeart/2009/layout/CirclePictureHierarchy"/>
    <dgm:cxn modelId="{E899B6D1-7700-4442-A016-039F7D0B7EAB}" srcId="{F6D4B175-36DE-4503-AC2E-EC234F56510A}" destId="{90E6DE15-82C4-4109-BC0E-0441F72F51C9}" srcOrd="0" destOrd="0" parTransId="{31A7A159-7FAA-44D7-9050-4D127E828A4C}" sibTransId="{0A2DBCFB-C0B6-46F2-86A5-A78D6355A964}"/>
    <dgm:cxn modelId="{99DE83D4-2C7F-4632-B955-18B7AC3C730C}" srcId="{F99640B3-2118-423D-8CF3-CC9F68D4164D}" destId="{F6D4B175-36DE-4503-AC2E-EC234F56510A}" srcOrd="0" destOrd="0" parTransId="{5FB2A8D6-6FE1-4676-9208-9690BC91A916}" sibTransId="{004BDC8C-446D-4CAE-9CE6-2067C29BF2DE}"/>
    <dgm:cxn modelId="{A88DC373-D308-4D11-BCEA-2C8B27544527}" type="presOf" srcId="{F6D4B175-36DE-4503-AC2E-EC234F56510A}" destId="{90AE947C-7124-4A21-ADE1-3796D9D2A600}" srcOrd="0" destOrd="0" presId="urn:microsoft.com/office/officeart/2009/layout/CirclePictureHierarchy"/>
    <dgm:cxn modelId="{5AC3EA41-53C4-46A2-926F-258005B79298}" srcId="{A0CCD8C3-DDB5-4333-99C3-3111033DFD50}" destId="{B3CB66B6-77F4-44FB-BA43-6B61C8A81C43}" srcOrd="0" destOrd="0" parTransId="{8C8D5713-C36E-46E6-8B15-2EAF032196A4}" sibTransId="{3104F74B-EA97-4290-AD78-CAA55EF5D53E}"/>
    <dgm:cxn modelId="{66F4CBDB-9EAB-4A51-9B3B-E88060954DBF}" type="presOf" srcId="{ABAA3799-5E27-499B-BA18-ADEAF5B4F7F4}" destId="{122C3D51-2F2E-4205-9360-693E44909856}" srcOrd="0" destOrd="0" presId="urn:microsoft.com/office/officeart/2009/layout/CirclePictureHierarchy"/>
    <dgm:cxn modelId="{DB0338CC-113F-48C0-84B9-8C74CB0202A7}" type="presOf" srcId="{31A7A159-7FAA-44D7-9050-4D127E828A4C}" destId="{D73AAA93-67A8-4D38-8D4F-62AF5F7E6115}" srcOrd="0" destOrd="0" presId="urn:microsoft.com/office/officeart/2009/layout/CirclePictureHierarchy"/>
    <dgm:cxn modelId="{C16596E1-5A7D-4C57-860C-FCEA338AD03D}" srcId="{90E6DE15-82C4-4109-BC0E-0441F72F51C9}" destId="{A0CCD8C3-DDB5-4333-99C3-3111033DFD50}" srcOrd="0" destOrd="0" parTransId="{A52B8831-461B-44DC-8263-6B38B54643E4}" sibTransId="{8786CC08-0E82-4580-8C66-060859762019}"/>
    <dgm:cxn modelId="{4893C43D-F8DE-42BB-AD09-E35628F6CEFB}" type="presOf" srcId="{392F90DD-6C14-440F-83D8-AB376B66B981}" destId="{D6247851-AC20-481C-BE09-9DB0003ADA55}" srcOrd="0" destOrd="0" presId="urn:microsoft.com/office/officeart/2009/layout/CirclePictureHierarchy"/>
    <dgm:cxn modelId="{7761180B-3F7C-4EDE-AC12-22160C6AB399}" type="presOf" srcId="{5157CF83-D0DF-4C86-9383-BC8625E4DCF3}" destId="{0E85463C-1423-460B-AD56-2EEB4473B5BE}" srcOrd="0" destOrd="0" presId="urn:microsoft.com/office/officeart/2009/layout/CirclePictureHierarchy"/>
    <dgm:cxn modelId="{AABDB052-390F-47BE-88F5-5060D85A637D}" type="presOf" srcId="{B3CB66B6-77F4-44FB-BA43-6B61C8A81C43}" destId="{B5238B7E-B910-4C00-8058-2F18B8F12E41}" srcOrd="0" destOrd="0" presId="urn:microsoft.com/office/officeart/2009/layout/CirclePictureHierarchy"/>
    <dgm:cxn modelId="{CF50DB47-4D1F-4598-A118-E17EAEE22B11}" srcId="{A0CCD8C3-DDB5-4333-99C3-3111033DFD50}" destId="{1EA408B0-554D-4838-AEE7-D06258F39242}" srcOrd="1" destOrd="0" parTransId="{5157CF83-D0DF-4C86-9383-BC8625E4DCF3}" sibTransId="{8981EFA3-7F28-4D86-9E6F-D6F15ECED8A6}"/>
    <dgm:cxn modelId="{82DC3107-FADE-491C-B859-A570F203ABEF}" srcId="{90E6DE15-82C4-4109-BC0E-0441F72F51C9}" destId="{392F90DD-6C14-440F-83D8-AB376B66B981}" srcOrd="1" destOrd="0" parTransId="{B3CFF912-3186-43FE-B371-215F75615492}" sibTransId="{21B9C4FA-2603-4494-9B46-7E203DC93759}"/>
    <dgm:cxn modelId="{1B041E60-2E46-4822-8035-E0B1A3C5D375}" type="presOf" srcId="{B3CFF912-3186-43FE-B371-215F75615492}" destId="{F9037B93-6D11-46D5-8EEA-6D2D386B23D1}" srcOrd="0" destOrd="0" presId="urn:microsoft.com/office/officeart/2009/layout/CirclePictureHierarchy"/>
    <dgm:cxn modelId="{9BEDD947-2309-42FD-AADC-F04C9611C697}" srcId="{F6D4B175-36DE-4503-AC2E-EC234F56510A}" destId="{ABAA3799-5E27-499B-BA18-ADEAF5B4F7F4}" srcOrd="1" destOrd="0" parTransId="{4836D9F1-04E6-45B2-8C63-AE1FB6DB1756}" sibTransId="{DFFFC08C-F2B1-4D0C-8E68-26C97755BB0A}"/>
    <dgm:cxn modelId="{168958AD-7482-458D-9EAC-F0E861EFD98C}" type="presOf" srcId="{90E6DE15-82C4-4109-BC0E-0441F72F51C9}" destId="{F169CBBD-4D9C-469B-87C8-5A7CEA9161C0}" srcOrd="0" destOrd="0" presId="urn:microsoft.com/office/officeart/2009/layout/CirclePictureHierarchy"/>
    <dgm:cxn modelId="{80596D15-C1F6-41A5-89DF-91B4A9AD174C}" type="presOf" srcId="{1EA408B0-554D-4838-AEE7-D06258F39242}" destId="{52A9D1BB-3202-4E19-A309-6322ABB72EA4}" srcOrd="0" destOrd="0" presId="urn:microsoft.com/office/officeart/2009/layout/CirclePictureHierarchy"/>
    <dgm:cxn modelId="{672D2EB1-8AE7-4080-8DC3-EF9897D8CE61}" type="presOf" srcId="{A52B8831-461B-44DC-8263-6B38B54643E4}" destId="{38F13BF1-7100-4775-9E0B-AD26E032A49C}" srcOrd="0" destOrd="0" presId="urn:microsoft.com/office/officeart/2009/layout/CirclePictureHierarchy"/>
    <dgm:cxn modelId="{D55E8B33-CADC-43A4-AE4C-99712F5B9C79}" type="presParOf" srcId="{0DDC5BFF-073C-4B55-A3F3-20BFB60A1A01}" destId="{F07100E5-9FD0-47F9-AB97-9FB164761C72}" srcOrd="0" destOrd="0" presId="urn:microsoft.com/office/officeart/2009/layout/CirclePictureHierarchy"/>
    <dgm:cxn modelId="{32C26A1E-58AB-4D5A-8AD2-6EBCB97D4D6A}" type="presParOf" srcId="{F07100E5-9FD0-47F9-AB97-9FB164761C72}" destId="{3E804065-2C6E-41D1-B621-28F029160205}" srcOrd="0" destOrd="0" presId="urn:microsoft.com/office/officeart/2009/layout/CirclePictureHierarchy"/>
    <dgm:cxn modelId="{CDEA9A70-84E4-4984-AAFD-A7788EAC6407}" type="presParOf" srcId="{3E804065-2C6E-41D1-B621-28F029160205}" destId="{16A3579B-0DF6-4834-8B55-7FDB11922460}" srcOrd="0" destOrd="0" presId="urn:microsoft.com/office/officeart/2009/layout/CirclePictureHierarchy"/>
    <dgm:cxn modelId="{4440D4A3-FFF5-4D5D-87A3-71DE53EDE08C}" type="presParOf" srcId="{3E804065-2C6E-41D1-B621-28F029160205}" destId="{90AE947C-7124-4A21-ADE1-3796D9D2A600}" srcOrd="1" destOrd="0" presId="urn:microsoft.com/office/officeart/2009/layout/CirclePictureHierarchy"/>
    <dgm:cxn modelId="{3BBA599D-9D8B-419E-97C6-6B069E404897}" type="presParOf" srcId="{F07100E5-9FD0-47F9-AB97-9FB164761C72}" destId="{A245B2A2-5F7C-42BB-8D95-AACB70759933}" srcOrd="1" destOrd="0" presId="urn:microsoft.com/office/officeart/2009/layout/CirclePictureHierarchy"/>
    <dgm:cxn modelId="{E8EED1F7-CEDB-46F7-AB20-40285C50B2DD}" type="presParOf" srcId="{A245B2A2-5F7C-42BB-8D95-AACB70759933}" destId="{D73AAA93-67A8-4D38-8D4F-62AF5F7E6115}" srcOrd="0" destOrd="0" presId="urn:microsoft.com/office/officeart/2009/layout/CirclePictureHierarchy"/>
    <dgm:cxn modelId="{4AA51655-5E6C-4CBC-ACD3-E241B81E0D37}" type="presParOf" srcId="{A245B2A2-5F7C-42BB-8D95-AACB70759933}" destId="{EE964D74-29E3-49C9-ADA3-12023141588A}" srcOrd="1" destOrd="0" presId="urn:microsoft.com/office/officeart/2009/layout/CirclePictureHierarchy"/>
    <dgm:cxn modelId="{219755C3-FBCE-4BA8-B488-91F1F7F4AE8A}" type="presParOf" srcId="{EE964D74-29E3-49C9-ADA3-12023141588A}" destId="{B18C28AD-2F15-4AD9-80D0-D6ACB4F9DDF4}" srcOrd="0" destOrd="0" presId="urn:microsoft.com/office/officeart/2009/layout/CirclePictureHierarchy"/>
    <dgm:cxn modelId="{92B0CFA4-2C0C-41BE-BE63-3E932981A07D}" type="presParOf" srcId="{B18C28AD-2F15-4AD9-80D0-D6ACB4F9DDF4}" destId="{ABAF239F-ECF0-47E3-A77A-DD6A8343388E}" srcOrd="0" destOrd="0" presId="urn:microsoft.com/office/officeart/2009/layout/CirclePictureHierarchy"/>
    <dgm:cxn modelId="{C8B518EC-7331-478B-8431-3F93880784D4}" type="presParOf" srcId="{B18C28AD-2F15-4AD9-80D0-D6ACB4F9DDF4}" destId="{F169CBBD-4D9C-469B-87C8-5A7CEA9161C0}" srcOrd="1" destOrd="0" presId="urn:microsoft.com/office/officeart/2009/layout/CirclePictureHierarchy"/>
    <dgm:cxn modelId="{8A6E9805-F717-4AFB-8521-588FFF7A060F}" type="presParOf" srcId="{EE964D74-29E3-49C9-ADA3-12023141588A}" destId="{5E498C70-EA45-4B6C-8279-24642B0A0A37}" srcOrd="1" destOrd="0" presId="urn:microsoft.com/office/officeart/2009/layout/CirclePictureHierarchy"/>
    <dgm:cxn modelId="{2672339F-81F8-4626-9D2B-D5075DF7BB33}" type="presParOf" srcId="{5E498C70-EA45-4B6C-8279-24642B0A0A37}" destId="{38F13BF1-7100-4775-9E0B-AD26E032A49C}" srcOrd="0" destOrd="0" presId="urn:microsoft.com/office/officeart/2009/layout/CirclePictureHierarchy"/>
    <dgm:cxn modelId="{D5533F30-E0D9-45F7-812E-5B60C1F2F33F}" type="presParOf" srcId="{5E498C70-EA45-4B6C-8279-24642B0A0A37}" destId="{E4AD7DC1-77C7-4DBF-A4BF-1D9E201D92F9}" srcOrd="1" destOrd="0" presId="urn:microsoft.com/office/officeart/2009/layout/CirclePictureHierarchy"/>
    <dgm:cxn modelId="{8CF90F9A-DE3C-43B8-A9C4-9CE924830A56}" type="presParOf" srcId="{E4AD7DC1-77C7-4DBF-A4BF-1D9E201D92F9}" destId="{48195150-1F8F-4F82-86B2-1ABD392587D5}" srcOrd="0" destOrd="0" presId="urn:microsoft.com/office/officeart/2009/layout/CirclePictureHierarchy"/>
    <dgm:cxn modelId="{FB64FF71-B62C-4397-AD74-2036D0A09342}" type="presParOf" srcId="{48195150-1F8F-4F82-86B2-1ABD392587D5}" destId="{40716946-D19C-4D81-ACBC-CEBB97658787}" srcOrd="0" destOrd="0" presId="urn:microsoft.com/office/officeart/2009/layout/CirclePictureHierarchy"/>
    <dgm:cxn modelId="{4AC713B0-8D8F-45A7-8B35-A7EA208E6F5E}" type="presParOf" srcId="{48195150-1F8F-4F82-86B2-1ABD392587D5}" destId="{8FF32D29-7A36-4F65-B283-3BD59EC5639C}" srcOrd="1" destOrd="0" presId="urn:microsoft.com/office/officeart/2009/layout/CirclePictureHierarchy"/>
    <dgm:cxn modelId="{BEC4A784-A968-4EF2-A308-A75C469DDCAA}" type="presParOf" srcId="{E4AD7DC1-77C7-4DBF-A4BF-1D9E201D92F9}" destId="{69BB8690-3451-46CA-909C-2C17EF0420A6}" srcOrd="1" destOrd="0" presId="urn:microsoft.com/office/officeart/2009/layout/CirclePictureHierarchy"/>
    <dgm:cxn modelId="{71B1C8D9-8E34-420F-B8C1-C9821AF054F9}" type="presParOf" srcId="{69BB8690-3451-46CA-909C-2C17EF0420A6}" destId="{003C4757-3CE1-49CA-9869-843F62B9EBC3}" srcOrd="0" destOrd="0" presId="urn:microsoft.com/office/officeart/2009/layout/CirclePictureHierarchy"/>
    <dgm:cxn modelId="{DCB9E8A4-823B-46A7-B984-F1C5DD513EB2}" type="presParOf" srcId="{69BB8690-3451-46CA-909C-2C17EF0420A6}" destId="{B93DE459-B9B4-4A36-B576-87C4BA841420}" srcOrd="1" destOrd="0" presId="urn:microsoft.com/office/officeart/2009/layout/CirclePictureHierarchy"/>
    <dgm:cxn modelId="{B9AA5C6A-D07A-4710-BE38-32D50313A838}" type="presParOf" srcId="{B93DE459-B9B4-4A36-B576-87C4BA841420}" destId="{F73B1268-7EEA-420A-89BE-43FBC023A8BD}" srcOrd="0" destOrd="0" presId="urn:microsoft.com/office/officeart/2009/layout/CirclePictureHierarchy"/>
    <dgm:cxn modelId="{D3B68185-8E46-40BF-97F1-DCFDA46A59C9}" type="presParOf" srcId="{F73B1268-7EEA-420A-89BE-43FBC023A8BD}" destId="{401727D8-78A0-4FCB-B19F-0FE706F4A1BD}" srcOrd="0" destOrd="0" presId="urn:microsoft.com/office/officeart/2009/layout/CirclePictureHierarchy"/>
    <dgm:cxn modelId="{35F01F7A-CDDC-483B-9102-ABD844D51506}" type="presParOf" srcId="{F73B1268-7EEA-420A-89BE-43FBC023A8BD}" destId="{B5238B7E-B910-4C00-8058-2F18B8F12E41}" srcOrd="1" destOrd="0" presId="urn:microsoft.com/office/officeart/2009/layout/CirclePictureHierarchy"/>
    <dgm:cxn modelId="{BDEA8BDF-A2DB-4E83-89A6-82C0986FCEA6}" type="presParOf" srcId="{B93DE459-B9B4-4A36-B576-87C4BA841420}" destId="{94DAE1FB-F43F-4C42-A1A9-E0490F06D692}" srcOrd="1" destOrd="0" presId="urn:microsoft.com/office/officeart/2009/layout/CirclePictureHierarchy"/>
    <dgm:cxn modelId="{5A01632D-AC61-445D-8A0F-5534E031ABF0}" type="presParOf" srcId="{69BB8690-3451-46CA-909C-2C17EF0420A6}" destId="{0E85463C-1423-460B-AD56-2EEB4473B5BE}" srcOrd="2" destOrd="0" presId="urn:microsoft.com/office/officeart/2009/layout/CirclePictureHierarchy"/>
    <dgm:cxn modelId="{88511725-943F-470E-8FDF-6E1CC1D3CA84}" type="presParOf" srcId="{69BB8690-3451-46CA-909C-2C17EF0420A6}" destId="{A3120A6D-9D43-45FF-B1AB-3B8EF1222D9B}" srcOrd="3" destOrd="0" presId="urn:microsoft.com/office/officeart/2009/layout/CirclePictureHierarchy"/>
    <dgm:cxn modelId="{6287FDDB-EF28-4928-9645-DDF8D00521D6}" type="presParOf" srcId="{A3120A6D-9D43-45FF-B1AB-3B8EF1222D9B}" destId="{08A06660-CAA0-4475-B0FB-20C8B4D93276}" srcOrd="0" destOrd="0" presId="urn:microsoft.com/office/officeart/2009/layout/CirclePictureHierarchy"/>
    <dgm:cxn modelId="{0F9520A1-1F48-4908-9A68-CF06024136BE}" type="presParOf" srcId="{08A06660-CAA0-4475-B0FB-20C8B4D93276}" destId="{8E083323-FB16-4D9B-8EFE-3FE08B805D9B}" srcOrd="0" destOrd="0" presId="urn:microsoft.com/office/officeart/2009/layout/CirclePictureHierarchy"/>
    <dgm:cxn modelId="{E950CB58-9E35-4D69-A204-39F92071F8AE}" type="presParOf" srcId="{08A06660-CAA0-4475-B0FB-20C8B4D93276}" destId="{52A9D1BB-3202-4E19-A309-6322ABB72EA4}" srcOrd="1" destOrd="0" presId="urn:microsoft.com/office/officeart/2009/layout/CirclePictureHierarchy"/>
    <dgm:cxn modelId="{9B5610AF-C13A-45B0-A89F-7B2BCD75E9EC}" type="presParOf" srcId="{A3120A6D-9D43-45FF-B1AB-3B8EF1222D9B}" destId="{1261EC1D-46B0-4B5D-8AC1-39EE7AB6E44E}" srcOrd="1" destOrd="0" presId="urn:microsoft.com/office/officeart/2009/layout/CirclePictureHierarchy"/>
    <dgm:cxn modelId="{37706605-F0A8-46A2-99F0-D22EFA6B62B6}" type="presParOf" srcId="{5E498C70-EA45-4B6C-8279-24642B0A0A37}" destId="{F9037B93-6D11-46D5-8EEA-6D2D386B23D1}" srcOrd="2" destOrd="0" presId="urn:microsoft.com/office/officeart/2009/layout/CirclePictureHierarchy"/>
    <dgm:cxn modelId="{FBB03E74-7C61-4EB3-95A7-C93D9E7C9BC7}" type="presParOf" srcId="{5E498C70-EA45-4B6C-8279-24642B0A0A37}" destId="{06497521-476A-46D2-97F3-70C813C57A6B}" srcOrd="3" destOrd="0" presId="urn:microsoft.com/office/officeart/2009/layout/CirclePictureHierarchy"/>
    <dgm:cxn modelId="{F29159A6-A449-4A3F-B195-AEDD8547BF15}" type="presParOf" srcId="{06497521-476A-46D2-97F3-70C813C57A6B}" destId="{1769456A-C970-4319-8361-EA3C1640B72B}" srcOrd="0" destOrd="0" presId="urn:microsoft.com/office/officeart/2009/layout/CirclePictureHierarchy"/>
    <dgm:cxn modelId="{A9E3CC56-780B-40A7-A44A-CE6F9A321613}" type="presParOf" srcId="{1769456A-C970-4319-8361-EA3C1640B72B}" destId="{109175CC-D2D6-4E08-BCBE-273BB2EA983A}" srcOrd="0" destOrd="0" presId="urn:microsoft.com/office/officeart/2009/layout/CirclePictureHierarchy"/>
    <dgm:cxn modelId="{7AF3307D-6164-4496-B96C-ECD871A49C97}" type="presParOf" srcId="{1769456A-C970-4319-8361-EA3C1640B72B}" destId="{D6247851-AC20-481C-BE09-9DB0003ADA55}" srcOrd="1" destOrd="0" presId="urn:microsoft.com/office/officeart/2009/layout/CirclePictureHierarchy"/>
    <dgm:cxn modelId="{5DAA609E-2300-437E-9A72-3D47DE5B9A66}" type="presParOf" srcId="{06497521-476A-46D2-97F3-70C813C57A6B}" destId="{49F014EB-4E8D-430B-BDC4-5F8BBC6E89AF}" srcOrd="1" destOrd="0" presId="urn:microsoft.com/office/officeart/2009/layout/CirclePictureHierarchy"/>
    <dgm:cxn modelId="{D68BAEA5-35D3-4AAE-8132-E571CE773242}" type="presParOf" srcId="{A245B2A2-5F7C-42BB-8D95-AACB70759933}" destId="{648F44E3-425C-4566-979C-4B816F358DC6}" srcOrd="2" destOrd="0" presId="urn:microsoft.com/office/officeart/2009/layout/CirclePictureHierarchy"/>
    <dgm:cxn modelId="{C17A9D72-4CE3-4462-9D95-24F87B0CE117}" type="presParOf" srcId="{A245B2A2-5F7C-42BB-8D95-AACB70759933}" destId="{4234FBBA-0FB3-4C5B-87DE-8E13F50B0514}" srcOrd="3" destOrd="0" presId="urn:microsoft.com/office/officeart/2009/layout/CirclePictureHierarchy"/>
    <dgm:cxn modelId="{F1466CDF-9C64-4E09-AFC5-6763024C2589}" type="presParOf" srcId="{4234FBBA-0FB3-4C5B-87DE-8E13F50B0514}" destId="{0B020B52-F912-4CB9-B45B-7C40EC59EC2D}" srcOrd="0" destOrd="0" presId="urn:microsoft.com/office/officeart/2009/layout/CirclePictureHierarchy"/>
    <dgm:cxn modelId="{1D3A232B-7E4A-4006-A702-CE46818F90AD}" type="presParOf" srcId="{0B020B52-F912-4CB9-B45B-7C40EC59EC2D}" destId="{29B8E0E3-8445-4894-9158-8FF9CF939B95}" srcOrd="0" destOrd="0" presId="urn:microsoft.com/office/officeart/2009/layout/CirclePictureHierarchy"/>
    <dgm:cxn modelId="{9C10A8EA-B97E-4FF6-944F-841C49A1B7E9}" type="presParOf" srcId="{0B020B52-F912-4CB9-B45B-7C40EC59EC2D}" destId="{122C3D51-2F2E-4205-9360-693E44909856}" srcOrd="1" destOrd="0" presId="urn:microsoft.com/office/officeart/2009/layout/CirclePictureHierarchy"/>
    <dgm:cxn modelId="{6DC30C92-F195-4BAC-9C4D-BCF9A8FE83C6}" type="presParOf" srcId="{4234FBBA-0FB3-4C5B-87DE-8E13F50B0514}" destId="{CAAE23BC-5591-479B-84EE-8EF2C8932833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F44E3-425C-4566-979C-4B816F358DC6}">
      <dsp:nvSpPr>
        <dsp:cNvPr id="0" name=""/>
        <dsp:cNvSpPr/>
      </dsp:nvSpPr>
      <dsp:spPr>
        <a:xfrm>
          <a:off x="5239127" y="1313881"/>
          <a:ext cx="863324" cy="3423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311"/>
              </a:lnTo>
              <a:lnTo>
                <a:pt x="863324" y="174311"/>
              </a:lnTo>
              <a:lnTo>
                <a:pt x="863324" y="342301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037B93-6D11-46D5-8EEA-6D2D386B23D1}">
      <dsp:nvSpPr>
        <dsp:cNvPr id="0" name=""/>
        <dsp:cNvSpPr/>
      </dsp:nvSpPr>
      <dsp:spPr>
        <a:xfrm>
          <a:off x="3495891" y="2712330"/>
          <a:ext cx="1478309" cy="3386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677"/>
              </a:lnTo>
              <a:lnTo>
                <a:pt x="1478309" y="170677"/>
              </a:lnTo>
              <a:lnTo>
                <a:pt x="1478309" y="338667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85463C-1423-460B-AD56-2EEB4473B5BE}">
      <dsp:nvSpPr>
        <dsp:cNvPr id="0" name=""/>
        <dsp:cNvSpPr/>
      </dsp:nvSpPr>
      <dsp:spPr>
        <a:xfrm>
          <a:off x="2017581" y="4126131"/>
          <a:ext cx="1478309" cy="3386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0677"/>
              </a:lnTo>
              <a:lnTo>
                <a:pt x="1478309" y="170677"/>
              </a:lnTo>
              <a:lnTo>
                <a:pt x="1478309" y="338667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3C4757-3CE1-49CA-9869-843F62B9EBC3}">
      <dsp:nvSpPr>
        <dsp:cNvPr id="0" name=""/>
        <dsp:cNvSpPr/>
      </dsp:nvSpPr>
      <dsp:spPr>
        <a:xfrm>
          <a:off x="539271" y="4126131"/>
          <a:ext cx="1478309" cy="338667"/>
        </a:xfrm>
        <a:custGeom>
          <a:avLst/>
          <a:gdLst/>
          <a:ahLst/>
          <a:cxnLst/>
          <a:rect l="0" t="0" r="0" b="0"/>
          <a:pathLst>
            <a:path>
              <a:moveTo>
                <a:pt x="1478309" y="0"/>
              </a:moveTo>
              <a:lnTo>
                <a:pt x="1478309" y="170677"/>
              </a:lnTo>
              <a:lnTo>
                <a:pt x="0" y="170677"/>
              </a:lnTo>
              <a:lnTo>
                <a:pt x="0" y="338667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F13BF1-7100-4775-9E0B-AD26E032A49C}">
      <dsp:nvSpPr>
        <dsp:cNvPr id="0" name=""/>
        <dsp:cNvSpPr/>
      </dsp:nvSpPr>
      <dsp:spPr>
        <a:xfrm>
          <a:off x="2017581" y="2712330"/>
          <a:ext cx="1478309" cy="338667"/>
        </a:xfrm>
        <a:custGeom>
          <a:avLst/>
          <a:gdLst/>
          <a:ahLst/>
          <a:cxnLst/>
          <a:rect l="0" t="0" r="0" b="0"/>
          <a:pathLst>
            <a:path>
              <a:moveTo>
                <a:pt x="1478309" y="0"/>
              </a:moveTo>
              <a:lnTo>
                <a:pt x="1478309" y="170677"/>
              </a:lnTo>
              <a:lnTo>
                <a:pt x="0" y="170677"/>
              </a:lnTo>
              <a:lnTo>
                <a:pt x="0" y="338667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3AAA93-67A8-4D38-8D4F-62AF5F7E6115}">
      <dsp:nvSpPr>
        <dsp:cNvPr id="0" name=""/>
        <dsp:cNvSpPr/>
      </dsp:nvSpPr>
      <dsp:spPr>
        <a:xfrm>
          <a:off x="3495891" y="1313881"/>
          <a:ext cx="1743236" cy="323314"/>
        </a:xfrm>
        <a:custGeom>
          <a:avLst/>
          <a:gdLst/>
          <a:ahLst/>
          <a:cxnLst/>
          <a:rect l="0" t="0" r="0" b="0"/>
          <a:pathLst>
            <a:path>
              <a:moveTo>
                <a:pt x="1743236" y="0"/>
              </a:moveTo>
              <a:lnTo>
                <a:pt x="1743236" y="155324"/>
              </a:lnTo>
              <a:lnTo>
                <a:pt x="0" y="155324"/>
              </a:lnTo>
              <a:lnTo>
                <a:pt x="0" y="323314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A3579B-0DF6-4834-8B55-7FDB11922460}">
      <dsp:nvSpPr>
        <dsp:cNvPr id="0" name=""/>
        <dsp:cNvSpPr/>
      </dsp:nvSpPr>
      <dsp:spPr>
        <a:xfrm>
          <a:off x="4701560" y="238747"/>
          <a:ext cx="1075134" cy="10751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AE947C-7124-4A21-ADE1-3796D9D2A600}">
      <dsp:nvSpPr>
        <dsp:cNvPr id="0" name=""/>
        <dsp:cNvSpPr/>
      </dsp:nvSpPr>
      <dsp:spPr>
        <a:xfrm>
          <a:off x="5853021" y="238747"/>
          <a:ext cx="2796569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  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komplexní čísla</a:t>
          </a:r>
          <a:endParaRPr lang="cs-CZ" sz="2300" kern="1200" dirty="0"/>
        </a:p>
      </dsp:txBody>
      <dsp:txXfrm>
        <a:off x="5853021" y="238747"/>
        <a:ext cx="2796569" cy="1075134"/>
      </dsp:txXfrm>
    </dsp:sp>
    <dsp:sp modelId="{ABAF239F-ECF0-47E3-A77A-DD6A8343388E}">
      <dsp:nvSpPr>
        <dsp:cNvPr id="0" name=""/>
        <dsp:cNvSpPr/>
      </dsp:nvSpPr>
      <dsp:spPr>
        <a:xfrm>
          <a:off x="2958324" y="1637195"/>
          <a:ext cx="1075134" cy="107513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169CBBD-4D9C-469B-87C8-5A7CEA9161C0}">
      <dsp:nvSpPr>
        <dsp:cNvPr id="0" name=""/>
        <dsp:cNvSpPr/>
      </dsp:nvSpPr>
      <dsp:spPr>
        <a:xfrm>
          <a:off x="4033458" y="1634508"/>
          <a:ext cx="1612701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R 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reálná čísla</a:t>
          </a:r>
          <a:endParaRPr lang="cs-CZ" sz="2300" kern="1200" dirty="0"/>
        </a:p>
      </dsp:txBody>
      <dsp:txXfrm>
        <a:off x="4033458" y="1634508"/>
        <a:ext cx="1612701" cy="1075134"/>
      </dsp:txXfrm>
    </dsp:sp>
    <dsp:sp modelId="{40716946-D19C-4D81-ACBC-CEBB97658787}">
      <dsp:nvSpPr>
        <dsp:cNvPr id="0" name=""/>
        <dsp:cNvSpPr/>
      </dsp:nvSpPr>
      <dsp:spPr>
        <a:xfrm>
          <a:off x="1480014" y="3050997"/>
          <a:ext cx="1075134" cy="107513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F32D29-7A36-4F65-B283-3BD59EC5639C}">
      <dsp:nvSpPr>
        <dsp:cNvPr id="0" name=""/>
        <dsp:cNvSpPr/>
      </dsp:nvSpPr>
      <dsp:spPr>
        <a:xfrm>
          <a:off x="2555148" y="3048309"/>
          <a:ext cx="1612701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Q  racionální</a:t>
          </a:r>
          <a:endParaRPr lang="cs-CZ" sz="2300" kern="1200" dirty="0"/>
        </a:p>
      </dsp:txBody>
      <dsp:txXfrm>
        <a:off x="2555148" y="3048309"/>
        <a:ext cx="1612701" cy="1075134"/>
      </dsp:txXfrm>
    </dsp:sp>
    <dsp:sp modelId="{401727D8-78A0-4FCB-B19F-0FE706F4A1BD}">
      <dsp:nvSpPr>
        <dsp:cNvPr id="0" name=""/>
        <dsp:cNvSpPr/>
      </dsp:nvSpPr>
      <dsp:spPr>
        <a:xfrm>
          <a:off x="1704" y="4464799"/>
          <a:ext cx="1075134" cy="107513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5238B7E-B910-4C00-8058-2F18B8F12E41}">
      <dsp:nvSpPr>
        <dsp:cNvPr id="0" name=""/>
        <dsp:cNvSpPr/>
      </dsp:nvSpPr>
      <dsp:spPr>
        <a:xfrm>
          <a:off x="1076838" y="4462111"/>
          <a:ext cx="1612701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  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přirozená</a:t>
          </a:r>
          <a:endParaRPr lang="cs-CZ" sz="2300" kern="1200" dirty="0"/>
        </a:p>
      </dsp:txBody>
      <dsp:txXfrm>
        <a:off x="1076838" y="4462111"/>
        <a:ext cx="1612701" cy="1075134"/>
      </dsp:txXfrm>
    </dsp:sp>
    <dsp:sp modelId="{8E083323-FB16-4D9B-8EFE-3FE08B805D9B}">
      <dsp:nvSpPr>
        <dsp:cNvPr id="0" name=""/>
        <dsp:cNvSpPr/>
      </dsp:nvSpPr>
      <dsp:spPr>
        <a:xfrm>
          <a:off x="2958324" y="4464799"/>
          <a:ext cx="1075134" cy="107513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A9D1BB-3202-4E19-A309-6322ABB72EA4}">
      <dsp:nvSpPr>
        <dsp:cNvPr id="0" name=""/>
        <dsp:cNvSpPr/>
      </dsp:nvSpPr>
      <dsp:spPr>
        <a:xfrm>
          <a:off x="4033458" y="4462111"/>
          <a:ext cx="1612701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Z 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celá</a:t>
          </a:r>
          <a:endParaRPr lang="cs-CZ" sz="2300" kern="1200" dirty="0"/>
        </a:p>
      </dsp:txBody>
      <dsp:txXfrm>
        <a:off x="4033458" y="4462111"/>
        <a:ext cx="1612701" cy="1075134"/>
      </dsp:txXfrm>
    </dsp:sp>
    <dsp:sp modelId="{109175CC-D2D6-4E08-BCBE-273BB2EA983A}">
      <dsp:nvSpPr>
        <dsp:cNvPr id="0" name=""/>
        <dsp:cNvSpPr/>
      </dsp:nvSpPr>
      <dsp:spPr>
        <a:xfrm>
          <a:off x="4436633" y="3050997"/>
          <a:ext cx="1075134" cy="107513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247851-AC20-481C-BE09-9DB0003ADA55}">
      <dsp:nvSpPr>
        <dsp:cNvPr id="0" name=""/>
        <dsp:cNvSpPr/>
      </dsp:nvSpPr>
      <dsp:spPr>
        <a:xfrm>
          <a:off x="5511768" y="3048309"/>
          <a:ext cx="1612701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Iracionální</a:t>
          </a:r>
          <a:endParaRPr lang="cs-CZ" sz="2300" kern="1200" dirty="0"/>
        </a:p>
      </dsp:txBody>
      <dsp:txXfrm>
        <a:off x="5511768" y="3048309"/>
        <a:ext cx="1612701" cy="1075134"/>
      </dsp:txXfrm>
    </dsp:sp>
    <dsp:sp modelId="{29B8E0E3-8445-4894-9158-8FF9CF939B95}">
      <dsp:nvSpPr>
        <dsp:cNvPr id="0" name=""/>
        <dsp:cNvSpPr/>
      </dsp:nvSpPr>
      <dsp:spPr>
        <a:xfrm>
          <a:off x="5580114" y="1656182"/>
          <a:ext cx="1044675" cy="94420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2C3D51-2F2E-4205-9360-693E44909856}">
      <dsp:nvSpPr>
        <dsp:cNvPr id="0" name=""/>
        <dsp:cNvSpPr/>
      </dsp:nvSpPr>
      <dsp:spPr>
        <a:xfrm>
          <a:off x="6421808" y="1870532"/>
          <a:ext cx="2722191" cy="1075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    Imaginární čísla</a:t>
          </a:r>
          <a:endParaRPr lang="cs-CZ" sz="2300" kern="1200" dirty="0"/>
        </a:p>
      </dsp:txBody>
      <dsp:txXfrm>
        <a:off x="6421808" y="1870532"/>
        <a:ext cx="2722191" cy="1075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vedci.wz.cz/historie/12.h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189349"/>
              </p:ext>
            </p:extLst>
          </p:nvPr>
        </p:nvGraphicFramePr>
        <p:xfrm>
          <a:off x="250825" y="2781300"/>
          <a:ext cx="8569325" cy="39719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VY_32_INOVACE_1_KOMPLEXNI_CISLA_01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Zavedení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nového číselného oboru, komplexní číslo, Gaussova rovina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20080"/>
          </a:xfrm>
        </p:spPr>
        <p:txBody>
          <a:bodyPr/>
          <a:lstStyle/>
          <a:p>
            <a:r>
              <a:rPr lang="cs-CZ" b="1" dirty="0" smtClean="0">
                <a:solidFill>
                  <a:srgbClr val="990033"/>
                </a:solidFill>
              </a:rPr>
              <a:t>ČÍSELNÉ OBORY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>
              <a:solidFill>
                <a:srgbClr val="990033"/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783588"/>
              </p:ext>
            </p:extLst>
          </p:nvPr>
        </p:nvGraphicFramePr>
        <p:xfrm>
          <a:off x="0" y="980728"/>
          <a:ext cx="9144000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339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3200" b="1" dirty="0">
                <a:solidFill>
                  <a:schemeClr val="tx2"/>
                </a:solidFill>
                <a:latin typeface="Arial" charset="0"/>
                <a:cs typeface="Arial" charset="0"/>
              </a:rPr>
              <a:t>Z historie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Poprvé komplexní čísla zavedl v teorii kubických rovnic (rovnice třetího stupně) italský matematik </a:t>
            </a:r>
            <a:r>
              <a:rPr lang="cs-CZ" sz="24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C. Cardano </a:t>
            </a:r>
            <a:r>
              <a:rPr lang="cs-CZ" sz="2400" dirty="0" smtClean="0">
                <a:latin typeface="Arial" charset="0"/>
                <a:cs typeface="Arial" charset="0"/>
              </a:rPr>
              <a:t>(1501 -1576). Dospěl ke vzorcům, jež vyjadřovaly kořeny rovnic jako součet nebo rozdíl čísel nazývaných čísla imaginární (později komplexní). 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Řešením kvadratických rovnic se zabýval i jeho současník R. Bombelli a poté </a:t>
            </a:r>
            <a:r>
              <a:rPr lang="cs-CZ" sz="2400" dirty="0">
                <a:latin typeface="Arial" charset="0"/>
                <a:cs typeface="Arial" charset="0"/>
              </a:rPr>
              <a:t>významní světoví matematici</a:t>
            </a:r>
          </a:p>
          <a:p>
            <a:pPr marL="0" indent="0">
              <a:buFont typeface="Arial" charset="0"/>
              <a:buNone/>
            </a:pP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G. W. Leibniz</a:t>
            </a:r>
            <a:r>
              <a:rPr lang="cs-CZ" sz="2400" dirty="0">
                <a:latin typeface="Arial" charset="0"/>
                <a:cs typeface="Arial" charset="0"/>
              </a:rPr>
              <a:t> (1646 - 1716), </a:t>
            </a: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Abraham de Moivre</a:t>
            </a:r>
            <a:r>
              <a:rPr lang="cs-CZ" sz="2400" dirty="0">
                <a:latin typeface="Arial" charset="0"/>
                <a:cs typeface="Arial" charset="0"/>
              </a:rPr>
              <a:t> (1667 - 1754) a  </a:t>
            </a: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L. Euler </a:t>
            </a:r>
            <a:r>
              <a:rPr lang="cs-CZ" sz="2400" dirty="0">
                <a:latin typeface="Arial" charset="0"/>
                <a:cs typeface="Arial" charset="0"/>
              </a:rPr>
              <a:t>(1707 - 1783).</a:t>
            </a:r>
          </a:p>
          <a:p>
            <a:pPr marL="0" indent="0">
              <a:buFont typeface="Arial" charset="0"/>
              <a:buNone/>
            </a:pPr>
            <a:r>
              <a:rPr lang="cs-CZ" sz="2400" dirty="0">
                <a:latin typeface="Arial" charset="0"/>
                <a:cs typeface="Arial" charset="0"/>
              </a:rPr>
              <a:t>Poslední dva jmenovaní zdůraznili význam a použití komplexních čísel v různých matematických oborech.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r"/>
            <a:r>
              <a:rPr lang="cs-CZ" sz="3200" b="1" dirty="0">
                <a:solidFill>
                  <a:schemeClr val="tx2"/>
                </a:solidFill>
                <a:latin typeface="Arial" charset="0"/>
                <a:cs typeface="Arial" charset="0"/>
              </a:rPr>
              <a:t>Z historie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dirty="0">
                <a:latin typeface="Arial" charset="0"/>
                <a:cs typeface="Arial" charset="0"/>
              </a:rPr>
              <a:t>Od konce 18. století se mnozí matematici zabývali  </a:t>
            </a: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znázorňováním komplexních čísel v rovině</a:t>
            </a:r>
            <a:r>
              <a:rPr lang="cs-CZ" sz="2400" dirty="0"/>
              <a:t>.</a:t>
            </a:r>
            <a:endParaRPr lang="cs-CZ" sz="2400" dirty="0" smtClean="0"/>
          </a:p>
          <a:p>
            <a:pPr marL="0" indent="0">
              <a:buFont typeface="Arial" charset="0"/>
              <a:buNone/>
            </a:pPr>
            <a:r>
              <a:rPr lang="cs-CZ" sz="2400" dirty="0">
                <a:latin typeface="Arial" charset="0"/>
                <a:cs typeface="Arial" charset="0"/>
              </a:rPr>
              <a:t>Přispěly k tomu i práce o komplexních číslech německého matematika</a:t>
            </a:r>
            <a:r>
              <a:rPr lang="cs-CZ" sz="2400" dirty="0" smtClean="0"/>
              <a:t> </a:t>
            </a: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K. H. Gausse </a:t>
            </a:r>
            <a:r>
              <a:rPr lang="cs-CZ" sz="2400" dirty="0" smtClean="0"/>
              <a:t>(1777 - 1855) </a:t>
            </a:r>
            <a:r>
              <a:rPr lang="cs-CZ" sz="2400" dirty="0">
                <a:latin typeface="Arial" charset="0"/>
                <a:cs typeface="Arial" charset="0"/>
              </a:rPr>
              <a:t>a anglického</a:t>
            </a:r>
            <a:r>
              <a:rPr lang="cs-CZ" sz="2400" dirty="0" smtClean="0"/>
              <a:t> </a:t>
            </a:r>
            <a:r>
              <a:rPr lang="cs-CZ" sz="2400" dirty="0">
                <a:latin typeface="Arial" charset="0"/>
                <a:cs typeface="Arial" charset="0"/>
              </a:rPr>
              <a:t>matematika</a:t>
            </a:r>
            <a:r>
              <a:rPr lang="cs-CZ" sz="2400" dirty="0" smtClean="0"/>
              <a:t> </a:t>
            </a: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W. R. Hamiltona </a:t>
            </a:r>
            <a:r>
              <a:rPr lang="cs-CZ" sz="2400" dirty="0" smtClean="0"/>
              <a:t>(1805 - 1865).</a:t>
            </a:r>
          </a:p>
          <a:p>
            <a:pPr marL="0" indent="0">
              <a:buFont typeface="Arial" charset="0"/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b="1" dirty="0">
                <a:solidFill>
                  <a:schemeClr val="tx2"/>
                </a:solidFill>
                <a:latin typeface="Arial" charset="0"/>
                <a:cs typeface="Arial" charset="0"/>
              </a:rPr>
              <a:t>Gaussova rovina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Každé komplexní číslo lze zobrazit bodem v tzv. Gaussově rovině!  </a:t>
            </a:r>
          </a:p>
          <a:p>
            <a:pPr marL="0" indent="0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Při znázornění využíváme kartézskou soustavu souřadnic </a:t>
            </a:r>
            <a:r>
              <a:rPr lang="cs-CZ" sz="2400" i="1" dirty="0" smtClean="0">
                <a:latin typeface="Arial" charset="0"/>
                <a:cs typeface="Arial" charset="0"/>
              </a:rPr>
              <a:t>x</a:t>
            </a:r>
            <a:r>
              <a:rPr lang="cs-CZ" sz="2400" i="1" dirty="0">
                <a:latin typeface="Arial" charset="0"/>
                <a:cs typeface="Arial" charset="0"/>
              </a:rPr>
              <a:t>, y </a:t>
            </a:r>
            <a:r>
              <a:rPr lang="cs-CZ" sz="2400" dirty="0">
                <a:latin typeface="Arial" charset="0"/>
                <a:cs typeface="Arial" charset="0"/>
              </a:rPr>
              <a:t>(osy jsou na sebe kolmé a mají stejná měřítka)</a:t>
            </a:r>
            <a:r>
              <a:rPr lang="cs-CZ" sz="2400" i="1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a algebraický tvar (zápis) komplexního čísla.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Význam komplexních čísel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Historický název „čísla imaginární“ vyjadřuje, že čísla obsahují něco imaginárního – pomyslného. </a:t>
            </a:r>
          </a:p>
          <a:p>
            <a:r>
              <a:rPr lang="cs-CZ" dirty="0" smtClean="0"/>
              <a:t>Komplexní čísla jsou body roviny, které leží mimo přímku zobrazující čísla reálná.</a:t>
            </a:r>
          </a:p>
          <a:p>
            <a:r>
              <a:rPr lang="cs-CZ" dirty="0" smtClean="0"/>
              <a:t>Původně byla zavedena uměle, ale dnes mají komplexní čísla uplatnění v řadě technických oborů a umožnila vznik nových odvětví a pochopení matematických souvislostí.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84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08112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Komplexní (imaginární) číslo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99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80920" cy="4209331"/>
              </a:xfrm>
            </p:spPr>
            <p:txBody>
              <a:bodyPr/>
              <a:lstStyle/>
              <a:p>
                <a:pPr marL="0" indent="0" algn="ctr">
                  <a:buFont typeface="Arial" charset="0"/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Označení komplexních čísel – nejčastěji pomocí velkého psacího písmene </a:t>
                </a:r>
                <a:r>
                  <a:rPr lang="cs-CZ" sz="2800" b="1" i="1" dirty="0" smtClean="0">
                    <a:solidFill>
                      <a:srgbClr val="990033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C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  nebo </a:t>
                </a:r>
                <a:r>
                  <a:rPr lang="cs-CZ" sz="2800" b="1" i="1" dirty="0" smtClean="0">
                    <a:solidFill>
                      <a:srgbClr val="990033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K</a:t>
                </a: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4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                 </m:t>
                    </m:r>
                    <m:r>
                      <a:rPr lang="cs-CZ" sz="4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𝒛</m:t>
                    </m:r>
                    <m:r>
                      <a:rPr lang="cs-CZ" sz="4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4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4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4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𝒃𝒊</m:t>
                    </m:r>
                  </m:oMath>
                </a14:m>
                <a:r>
                  <a:rPr lang="cs-CZ" sz="4800" b="1" dirty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48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endParaRPr lang="cs-CZ" sz="4800" dirty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36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</m:oMath>
                </a14:m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Cambria Math" pitchFamily="18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je reálná část komplexního čísla, </a:t>
                </a:r>
                <a:endParaRPr lang="cs-CZ" sz="2800" b="1" i="1" dirty="0" smtClean="0">
                  <a:solidFill>
                    <a:schemeClr val="tx2"/>
                  </a:solidFill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36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je </a:t>
                </a:r>
                <a:r>
                  <a:rPr lang="cs-CZ" sz="2800" dirty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imaginární část komplexního čísla, </a:t>
                </a:r>
                <a:endParaRPr lang="cs-CZ" sz="2800" dirty="0" smtClean="0"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36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3600" b="1" i="1" dirty="0">
                    <a:solidFill>
                      <a:schemeClr val="tx2"/>
                    </a:solidFill>
                    <a:latin typeface="Cambria Math"/>
                    <a:ea typeface="Cambria Math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je </a:t>
                </a:r>
                <a:r>
                  <a:rPr lang="cs-CZ" sz="2800" dirty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imaginární jednotka komplexního čísla</a:t>
                </a:r>
                <a:endParaRPr lang="cs-CZ" sz="2800" dirty="0" smtClean="0"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 algn="ctr">
                  <a:buFont typeface="Arial" charset="0"/>
                  <a:buNone/>
                </a:pPr>
                <a:endParaRPr lang="cs-CZ" sz="2800" dirty="0" smtClean="0">
                  <a:latin typeface="Cambria Math" pitchFamily="18" charset="0"/>
                  <a:ea typeface="Cambria Math" pitchFamily="18" charset="0"/>
                  <a:cs typeface="Cambria Math" pitchFamily="18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dirty="0" smtClean="0">
                  <a:latin typeface="Cambria Math" pitchFamily="18" charset="0"/>
                  <a:ea typeface="Cambria Math" pitchFamily="18" charset="0"/>
                  <a:cs typeface="Cambria Math" pitchFamily="18" charset="0"/>
                </a:endParaRPr>
              </a:p>
            </p:txBody>
          </p:sp>
        </mc:Choice>
        <mc:Fallback xmlns="">
          <p:sp>
            <p:nvSpPr>
              <p:cNvPr id="40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80920" cy="4209331"/>
              </a:xfrm>
              <a:blipFill rotWithShape="1">
                <a:blip r:embed="rId2" cstate="print"/>
                <a:stretch>
                  <a:fillRect t="-14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5445224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Font typeface="Arial" charset="0"/>
              <a:buNone/>
            </a:pPr>
            <a:r>
              <a:rPr lang="cs-CZ" sz="2400" dirty="0"/>
              <a:t>Obor komplexních čísel nám umožňuje nalézt řešení každé kvadratické rovnice nezávisle na hodnotě diskriminantu, tedy i pro záporný diskriminant!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2"/>
                </a:solidFill>
                <a:latin typeface="Arial" charset="0"/>
                <a:cs typeface="Arial" charset="0"/>
              </a:rPr>
              <a:t>Příklady komplexních čísel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/>
              <a:lstStyle/>
              <a:p>
                <a:pPr>
                  <a:buFont typeface="Arial" pitchFamily="34" charset="0"/>
                  <a:buChar char="•"/>
                </a:pPr>
                <a:r>
                  <a:rPr lang="cs-CZ" b="1" dirty="0"/>
                  <a:t>úplná komplexní čísla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990033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990033"/>
                    </a:solidFill>
                  </a:rPr>
                  <a:t>   5+2i, 1–4i, –3+5i </a:t>
                </a:r>
              </a:p>
              <a:p>
                <a:r>
                  <a:rPr lang="cs-CZ" dirty="0" smtClean="0"/>
                  <a:t>pokud je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𝟎</m:t>
                    </m:r>
                  </m:oMath>
                </a14:m>
                <a:r>
                  <a:rPr lang="cs-CZ" dirty="0" smtClean="0"/>
                  <a:t>, je dotyčné číslo </a:t>
                </a:r>
                <a:r>
                  <a:rPr lang="cs-CZ" b="1" dirty="0"/>
                  <a:t>reálným </a:t>
                </a:r>
                <a:r>
                  <a:rPr lang="cs-CZ" b="1" dirty="0" smtClean="0"/>
                  <a:t>číslem</a:t>
                </a:r>
                <a:r>
                  <a:rPr lang="cs-CZ" dirty="0" smtClean="0"/>
                  <a:t>, tj. reálná čísla tvoří podmnožinu čísel komplexních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b="1" dirty="0" smtClean="0">
                    <a:solidFill>
                      <a:srgbClr val="990033"/>
                    </a:solidFill>
                  </a:rPr>
                  <a:t>2</a:t>
                </a:r>
                <a:r>
                  <a:rPr lang="cs-CZ" b="1" dirty="0">
                    <a:solidFill>
                      <a:srgbClr val="990033"/>
                    </a:solidFill>
                  </a:rPr>
                  <a:t>, –10</a:t>
                </a:r>
              </a:p>
              <a:p>
                <a:r>
                  <a:rPr lang="cs-CZ" dirty="0"/>
                  <a:t>p</a:t>
                </a:r>
                <a:r>
                  <a:rPr lang="cs-CZ" dirty="0" smtClean="0"/>
                  <a:t>okud je </a:t>
                </a:r>
                <a14:m>
                  <m:oMath xmlns:m="http://schemas.openxmlformats.org/officeDocument/2006/math">
                    <m:r>
                      <a:rPr lang="cs-CZ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𝟎</m:t>
                    </m:r>
                  </m:oMath>
                </a14:m>
                <a:r>
                  <a:rPr lang="cs-CZ" dirty="0"/>
                  <a:t>, mluvíme o </a:t>
                </a:r>
                <a:r>
                  <a:rPr lang="cs-CZ" b="1" dirty="0"/>
                  <a:t>ryze imaginárním </a:t>
                </a:r>
                <a:r>
                  <a:rPr lang="cs-CZ" b="1" dirty="0" smtClean="0"/>
                  <a:t>číslu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b="1" dirty="0" smtClean="0">
                    <a:solidFill>
                      <a:srgbClr val="990033"/>
                    </a:solidFill>
                  </a:rPr>
                  <a:t>5i</a:t>
                </a:r>
                <a:r>
                  <a:rPr lang="cs-CZ" b="1" dirty="0">
                    <a:solidFill>
                      <a:srgbClr val="990033"/>
                    </a:solidFill>
                  </a:rPr>
                  <a:t>, –8i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630" t="-1631" r="-370" b="-63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4407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063" y="55457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90033"/>
                </a:solidFill>
              </a:rPr>
              <a:t>Gaussova rovina</a:t>
            </a:r>
            <a:endParaRPr lang="cs-CZ" b="1" dirty="0">
              <a:solidFill>
                <a:srgbClr val="990033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611559" y="1196752"/>
            <a:ext cx="4592256" cy="4536504"/>
            <a:chOff x="611559" y="1196752"/>
            <a:chExt cx="4592256" cy="4536504"/>
          </a:xfrm>
        </p:grpSpPr>
        <p:cxnSp>
          <p:nvCxnSpPr>
            <p:cNvPr id="4" name="Přímá spojnice 4"/>
            <p:cNvCxnSpPr/>
            <p:nvPr/>
          </p:nvCxnSpPr>
          <p:spPr>
            <a:xfrm>
              <a:off x="2444643" y="1196752"/>
              <a:ext cx="3" cy="453650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6"/>
            <p:cNvCxnSpPr/>
            <p:nvPr/>
          </p:nvCxnSpPr>
          <p:spPr>
            <a:xfrm>
              <a:off x="611559" y="3644685"/>
              <a:ext cx="386730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4478864" y="3674514"/>
              <a:ext cx="724951" cy="4562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Re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775215" y="1197013"/>
              <a:ext cx="468012" cy="4562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Im</a:t>
              </a:r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880752" y="2379939"/>
            <a:ext cx="2768728" cy="1674066"/>
            <a:chOff x="1880752" y="2379939"/>
            <a:chExt cx="2768728" cy="1674066"/>
          </a:xfrm>
        </p:grpSpPr>
        <p:sp>
          <p:nvSpPr>
            <p:cNvPr id="28" name="TextovéPole 27"/>
            <p:cNvSpPr txBox="1"/>
            <p:nvPr/>
          </p:nvSpPr>
          <p:spPr>
            <a:xfrm>
              <a:off x="3924529" y="3684674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a</a:t>
              </a:r>
              <a:endParaRPr lang="cs-CZ" i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880752" y="2379939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b</a:t>
              </a:r>
              <a:endParaRPr lang="cs-CZ" i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4"/>
              <p:cNvSpPr txBox="1">
                <a:spLocks/>
              </p:cNvSpPr>
              <p:nvPr/>
            </p:nvSpPr>
            <p:spPr>
              <a:xfrm>
                <a:off x="5427865" y="1196752"/>
                <a:ext cx="3250704" cy="5112568"/>
              </a:xfrm>
              <a:prstGeom prst="rect">
                <a:avLst/>
              </a:prstGeom>
            </p:spPr>
            <p:txBody>
              <a:bodyPr/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Komplexní číslo </a:t>
                </a:r>
                <a14:m>
                  <m:oMath xmlns:m="http://schemas.openxmlformats.org/officeDocument/2006/math"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𝒛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4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𝒃𝒊</m:t>
                    </m:r>
                  </m:oMath>
                </a14:m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znázorňujeme </a:t>
                </a:r>
                <a:br>
                  <a:rPr lang="cs-CZ" sz="2400" dirty="0" smtClean="0">
                    <a:latin typeface="Arial" pitchFamily="34" charset="0"/>
                    <a:cs typeface="Arial" pitchFamily="34" charset="0"/>
                  </a:rPr>
                </a:b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v kartézské soustavě souřadnic </a:t>
                </a:r>
                <a:br>
                  <a:rPr lang="cs-CZ" sz="2400" dirty="0" smtClean="0">
                    <a:latin typeface="Arial" pitchFamily="34" charset="0"/>
                    <a:cs typeface="Arial" pitchFamily="34" charset="0"/>
                  </a:rPr>
                </a:br>
                <a:r>
                  <a:rPr lang="cs-CZ" sz="2400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bodem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 o souřadnicích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4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, </m:t>
                        </m:r>
                        <m:r>
                          <a:rPr lang="cs-CZ" sz="2400" b="1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𝒃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.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Reálnou část komplexního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č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ísla nanášíme na osu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 (</m:t>
                    </m:r>
                    <m:r>
                      <m:rPr>
                        <m:nor/>
                      </m:rPr>
                      <a:rPr lang="cs-CZ" sz="2400" i="1" dirty="0"/>
                      <m:t>Re</m:t>
                    </m:r>
                    <m:r>
                      <a:rPr lang="cs-CZ" sz="2400" b="0" i="1" smtClean="0">
                        <a:latin typeface="Cambria Math"/>
                      </a:rPr>
                      <m:t>)</m:t>
                    </m:r>
                    <m:r>
                      <a:rPr lang="cs-CZ" sz="2400" i="1" smtClean="0">
                        <a:latin typeface="Cambria Math"/>
                      </a:rPr>
                      <m:t>,</m:t>
                    </m:r>
                  </m:oMath>
                </a14:m>
                <a:endParaRPr lang="cs-CZ" sz="240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i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maginární část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2400" dirty="0">
                    <a:latin typeface="Arial" pitchFamily="34" charset="0"/>
                    <a:cs typeface="Arial" pitchFamily="34" charset="0"/>
                  </a:rPr>
                </a:b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na osu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𝑦</m:t>
                    </m:r>
                    <m:r>
                      <m:rPr>
                        <m:nor/>
                      </m:rPr>
                      <a:rPr lang="cs-CZ" sz="2400" b="0" i="1" smtClean="0">
                        <a:latin typeface="Calibri" pitchFamily="34" charset="0"/>
                      </a:rPr>
                      <m:t>(</m:t>
                    </m:r>
                    <m:r>
                      <m:rPr>
                        <m:nor/>
                      </m:rPr>
                      <a:rPr lang="cs-CZ" sz="2400" b="0" i="1" smtClean="0">
                        <a:latin typeface="Calibri" pitchFamily="34" charset="0"/>
                      </a:rPr>
                      <m:t>Im</m:t>
                    </m:r>
                  </m:oMath>
                </a14:m>
                <a:r>
                  <a:rPr lang="cs-CZ" sz="2400" i="1" dirty="0" smtClean="0"/>
                  <a:t>)</a:t>
                </a:r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. </a:t>
                </a:r>
                <a:endParaRPr lang="cs-CZ" sz="2400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7865" y="1196752"/>
                <a:ext cx="3250704" cy="511256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809" t="-834" r="-3371" b="-3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9" name="Skupina 8"/>
          <p:cNvGrpSpPr/>
          <p:nvPr/>
        </p:nvGrpSpPr>
        <p:grpSpPr>
          <a:xfrm>
            <a:off x="2444642" y="2630469"/>
            <a:ext cx="1671746" cy="1014216"/>
            <a:chOff x="2444642" y="2630469"/>
            <a:chExt cx="1671746" cy="1014216"/>
          </a:xfrm>
        </p:grpSpPr>
        <p:cxnSp>
          <p:nvCxnSpPr>
            <p:cNvPr id="11" name="Přímá spojnice 10"/>
            <p:cNvCxnSpPr/>
            <p:nvPr/>
          </p:nvCxnSpPr>
          <p:spPr>
            <a:xfrm flipV="1">
              <a:off x="2444643" y="2630469"/>
              <a:ext cx="1671745" cy="1014216"/>
            </a:xfrm>
            <a:prstGeom prst="line">
              <a:avLst/>
            </a:prstGeom>
            <a:ln w="28575">
              <a:solidFill>
                <a:srgbClr val="9900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4116388" y="2630469"/>
              <a:ext cx="0" cy="1014216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2444642" y="2630469"/>
              <a:ext cx="1671746" cy="0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ovéPole 13"/>
          <p:cNvSpPr txBox="1"/>
          <p:nvPr/>
        </p:nvSpPr>
        <p:spPr>
          <a:xfrm>
            <a:off x="2771800" y="2852936"/>
            <a:ext cx="764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 smtClean="0">
                <a:solidFill>
                  <a:srgbClr val="990033"/>
                </a:solidFill>
              </a:rPr>
              <a:t>|z|</a:t>
            </a:r>
            <a:endParaRPr lang="cs-CZ" b="1" i="1" dirty="0">
              <a:solidFill>
                <a:srgbClr val="990033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24208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33"/>
                </a:solidFill>
              </a:rPr>
              <a:t>z</a:t>
            </a:r>
            <a:r>
              <a:rPr lang="en-US" b="1" dirty="0" smtClean="0">
                <a:solidFill>
                  <a:srgbClr val="990033"/>
                </a:solidFill>
              </a:rPr>
              <a:t> [</a:t>
            </a:r>
            <a:r>
              <a:rPr lang="en-US" b="1" dirty="0" err="1" smtClean="0">
                <a:solidFill>
                  <a:srgbClr val="990033"/>
                </a:solidFill>
              </a:rPr>
              <a:t>a;b</a:t>
            </a:r>
            <a:r>
              <a:rPr lang="en-US" b="1" dirty="0" smtClean="0">
                <a:solidFill>
                  <a:srgbClr val="990033"/>
                </a:solidFill>
              </a:rPr>
              <a:t>]</a:t>
            </a:r>
            <a:endParaRPr lang="cs-CZ" b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18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476672"/>
                <a:ext cx="8507288" cy="56494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charset="0"/>
                    <a:cs typeface="Arial" charset="0"/>
                  </a:rPr>
                  <a:t>Znázorněte komplexní číslo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𝑧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cs typeface="Arial" charset="0"/>
                      </a:rPr>
                      <m:t> =5+4</m:t>
                    </m:r>
                    <m:r>
                      <a:rPr lang="cs-CZ" sz="2400" b="0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𝑖</m:t>
                    </m:r>
                    <m:r>
                      <a:rPr lang="cs-CZ" sz="2400" b="0" i="1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sz="2400" dirty="0" smtClean="0">
                    <a:latin typeface="Arial" charset="0"/>
                    <a:cs typeface="Arial" charset="0"/>
                  </a:rPr>
                  <a:t> v Gaussově rovině:</a:t>
                </a:r>
              </a:p>
              <a:p>
                <a:pPr marL="0" indent="0">
                  <a:buNone/>
                </a:pPr>
                <a:endParaRPr lang="cs-CZ" sz="2400" dirty="0" smtClean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4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476672"/>
                <a:ext cx="8507288" cy="5649491"/>
              </a:xfrm>
              <a:blipFill rotWithShape="1">
                <a:blip r:embed="rId2" cstate="print"/>
                <a:stretch>
                  <a:fillRect l="-1074" t="-7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6085564" cy="4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50928"/>
            <a:ext cx="38987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smtClean="0"/>
              <a:t>                            Obr. č. 1: Znázornění komplexního čísla       </a:t>
            </a:r>
            <a:endParaRPr lang="cs-CZ" sz="1100" i="1" dirty="0"/>
          </a:p>
        </p:txBody>
      </p:sp>
    </p:spTree>
    <p:extLst>
      <p:ext uri="{BB962C8B-B14F-4D97-AF65-F5344CB8AC3E}">
        <p14:creationId xmlns:p14="http://schemas.microsoft.com/office/powerpoint/2010/main" val="16748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063" y="55457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90033"/>
                </a:solidFill>
              </a:rPr>
              <a:t>Gaussova rovina</a:t>
            </a:r>
            <a:endParaRPr lang="cs-CZ" b="1" dirty="0">
              <a:solidFill>
                <a:srgbClr val="990033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611559" y="1196752"/>
            <a:ext cx="4592256" cy="4536504"/>
            <a:chOff x="611559" y="1196752"/>
            <a:chExt cx="4592256" cy="4536504"/>
          </a:xfrm>
        </p:grpSpPr>
        <p:cxnSp>
          <p:nvCxnSpPr>
            <p:cNvPr id="4" name="Přímá spojnice 4"/>
            <p:cNvCxnSpPr/>
            <p:nvPr/>
          </p:nvCxnSpPr>
          <p:spPr>
            <a:xfrm>
              <a:off x="2444643" y="1196752"/>
              <a:ext cx="3" cy="4536504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6"/>
            <p:cNvCxnSpPr/>
            <p:nvPr/>
          </p:nvCxnSpPr>
          <p:spPr>
            <a:xfrm>
              <a:off x="611559" y="3644685"/>
              <a:ext cx="3867305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4478864" y="3674514"/>
              <a:ext cx="724951" cy="4562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Re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775215" y="1197013"/>
              <a:ext cx="468012" cy="4562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Im</a:t>
              </a:r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409383" y="2630469"/>
            <a:ext cx="1755246" cy="456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90739" y="2002424"/>
            <a:ext cx="4258741" cy="2872492"/>
            <a:chOff x="390739" y="2002424"/>
            <a:chExt cx="4258741" cy="2872492"/>
          </a:xfrm>
        </p:grpSpPr>
        <p:sp>
          <p:nvSpPr>
            <p:cNvPr id="28" name="TextovéPole 27"/>
            <p:cNvSpPr txBox="1"/>
            <p:nvPr/>
          </p:nvSpPr>
          <p:spPr>
            <a:xfrm>
              <a:off x="3924529" y="3684674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4</a:t>
              </a:r>
              <a:endParaRPr lang="cs-CZ" i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880752" y="2379939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2</a:t>
              </a:r>
              <a:endParaRPr lang="cs-CZ" i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90739" y="3696373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–4</a:t>
              </a:r>
              <a:endParaRPr lang="cs-CZ" i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509005" y="4505585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–2</a:t>
              </a:r>
              <a:endParaRPr lang="cs-CZ" i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852829" y="2002424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3</a:t>
              </a:r>
              <a:endParaRPr lang="cs-CZ" i="1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320165" y="3674514"/>
              <a:ext cx="724951" cy="369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–2</a:t>
              </a:r>
              <a:endParaRPr lang="cs-CZ" i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4"/>
              <p:cNvSpPr txBox="1">
                <a:spLocks/>
              </p:cNvSpPr>
              <p:nvPr/>
            </p:nvSpPr>
            <p:spPr>
              <a:xfrm>
                <a:off x="5427865" y="1196752"/>
                <a:ext cx="3250704" cy="5112568"/>
              </a:xfrm>
              <a:prstGeom prst="rect">
                <a:avLst/>
              </a:prstGeom>
              <a:ln>
                <a:noFill/>
              </a:ln>
            </p:spPr>
            <p:txBody>
              <a:bodyPr/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Komplexní čísla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990033"/>
                        </a:solidFill>
                        <a:latin typeface="Cambria Math"/>
                        <a:cs typeface="Arial" charset="0"/>
                      </a:rPr>
                      <m:t>𝒛</m:t>
                    </m:r>
                    <m:r>
                      <a:rPr lang="cs-CZ" sz="2400" b="1" i="1" baseline="-25000" smtClean="0">
                        <a:solidFill>
                          <a:srgbClr val="990033"/>
                        </a:solidFill>
                        <a:latin typeface="Cambria Math"/>
                        <a:cs typeface="Arial" charset="0"/>
                      </a:rPr>
                      <m:t>𝟏</m:t>
                    </m:r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400" b="1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𝟒</m:t>
                    </m:r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400" b="1" i="1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2400" b="1" i="1" dirty="0" smtClean="0">
                  <a:solidFill>
                    <a:srgbClr val="990033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𝒛</m:t>
                      </m:r>
                      <m:r>
                        <a:rPr lang="cs-CZ" sz="2400" b="1" i="1" baseline="-25000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𝟐</m:t>
                      </m:r>
                      <m:r>
                        <a:rPr lang="cs-CZ" sz="2400" b="1" i="1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 =</m:t>
                      </m:r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–</m:t>
                      </m:r>
                      <m:r>
                        <a:rPr lang="cs-CZ" sz="2400" b="1" i="1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</m:oMath>
                  </m:oMathPara>
                </a14:m>
                <a:endParaRPr lang="cs-CZ" sz="2400" i="1" dirty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  <a:cs typeface="Arial" charset="0"/>
                        </a:rPr>
                        <m:t>𝒛</m:t>
                      </m:r>
                      <m:r>
                        <a:rPr lang="cs-CZ" sz="2400" b="1" i="1" baseline="-25000" smtClean="0">
                          <a:solidFill>
                            <a:srgbClr val="FFC000"/>
                          </a:solidFill>
                          <a:latin typeface="Cambria Math"/>
                          <a:cs typeface="Arial" charset="0"/>
                        </a:rPr>
                        <m:t>𝟑</m:t>
                      </m:r>
                      <m:r>
                        <a:rPr lang="cs-CZ" sz="2400" b="1" i="1">
                          <a:solidFill>
                            <a:srgbClr val="FFC000"/>
                          </a:solidFill>
                          <a:latin typeface="Cambria Math"/>
                          <a:cs typeface="Arial" charset="0"/>
                        </a:rPr>
                        <m:t> =</m:t>
                      </m:r>
                      <m:r>
                        <a:rPr lang="cs-CZ" sz="2400" b="1" i="1" smtClean="0">
                          <a:solidFill>
                            <a:srgbClr val="FFC000"/>
                          </a:solidFill>
                          <a:latin typeface="Cambria Math"/>
                          <a:cs typeface="Arial" charset="0"/>
                        </a:rPr>
                        <m:t>𝟑</m:t>
                      </m:r>
                      <m:r>
                        <a:rPr lang="cs-CZ" sz="2400" b="1" i="1">
                          <a:solidFill>
                            <a:srgbClr val="FFC000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400" i="1" dirty="0">
                  <a:solidFill>
                    <a:srgbClr val="FFC00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𝒛</m:t>
                      </m:r>
                      <m:r>
                        <a:rPr lang="cs-CZ" sz="2400" b="1" i="1" baseline="-25000" smtClean="0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𝟒</m:t>
                      </m:r>
                      <m:r>
                        <a:rPr lang="cs-CZ" sz="2400" b="1" i="1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 =</m:t>
                      </m:r>
                      <m:r>
                        <a:rPr lang="cs-CZ" sz="2400" b="1" i="1" smtClean="0">
                          <a:solidFill>
                            <a:schemeClr val="tx2"/>
                          </a:solidFill>
                          <a:latin typeface="Cambria Math"/>
                          <a:cs typeface="Arial" charset="0"/>
                        </a:rPr>
                        <m:t>–</m:t>
                      </m:r>
                      <m:r>
                        <a:rPr lang="cs-CZ" sz="24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𝟒</m:t>
                      </m:r>
                      <m:r>
                        <a:rPr lang="cs-CZ" sz="24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–</m:t>
                      </m:r>
                      <m:r>
                        <a:rPr lang="cs-CZ" sz="24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𝟐</m:t>
                      </m:r>
                      <m:r>
                        <a:rPr lang="cs-CZ" sz="24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400" i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Font typeface="Arial" charset="0"/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Určete reálné a imaginární části u jednotlivých čísel.</a:t>
                </a:r>
              </a:p>
              <a:p>
                <a:pPr marL="0" indent="0">
                  <a:buFont typeface="Arial" charset="0"/>
                  <a:buNone/>
                </a:pPr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Re: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4,–2,0,–4</a:t>
                </a:r>
              </a:p>
              <a:p>
                <a:pPr marL="0" indent="0">
                  <a:buFont typeface="Arial" charset="0"/>
                  <a:buNone/>
                </a:pPr>
                <a:r>
                  <a:rPr lang="cs-CZ" sz="2400" i="1" dirty="0" err="1" smtClean="0">
                    <a:latin typeface="Arial" pitchFamily="34" charset="0"/>
                    <a:cs typeface="Arial" pitchFamily="34" charset="0"/>
                  </a:rPr>
                  <a:t>Im</a:t>
                </a:r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: 2,0,3,–2</a:t>
                </a:r>
                <a:endParaRPr lang="cs-CZ" sz="2400" i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7865" y="1196752"/>
                <a:ext cx="3250704" cy="5112568"/>
              </a:xfrm>
              <a:prstGeom prst="rect">
                <a:avLst/>
              </a:prstGeom>
              <a:blipFill rotWithShape="1">
                <a:blip r:embed="rId2"/>
                <a:stretch>
                  <a:fillRect l="-2809" t="-83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V="1">
            <a:off x="2444640" y="2641625"/>
            <a:ext cx="1671745" cy="1014216"/>
          </a:xfrm>
          <a:prstGeom prst="line">
            <a:avLst/>
          </a:prstGeom>
          <a:ln w="28575">
            <a:solidFill>
              <a:srgbClr val="9900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753216" y="3644685"/>
            <a:ext cx="1695799" cy="1036672"/>
          </a:xfrm>
          <a:prstGeom prst="line">
            <a:avLst/>
          </a:prstGeom>
          <a:ln w="28575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753216" y="2628776"/>
            <a:ext cx="3386736" cy="2061474"/>
            <a:chOff x="753216" y="2628776"/>
            <a:chExt cx="3386736" cy="2061474"/>
          </a:xfrm>
        </p:grpSpPr>
        <p:cxnSp>
          <p:nvCxnSpPr>
            <p:cNvPr id="13" name="Přímá spojnice 12"/>
            <p:cNvCxnSpPr/>
            <p:nvPr/>
          </p:nvCxnSpPr>
          <p:spPr>
            <a:xfrm>
              <a:off x="4116385" y="2630468"/>
              <a:ext cx="0" cy="1014216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Skupina 36"/>
            <p:cNvGrpSpPr/>
            <p:nvPr/>
          </p:nvGrpSpPr>
          <p:grpSpPr>
            <a:xfrm>
              <a:off x="753216" y="2628776"/>
              <a:ext cx="3386736" cy="2061474"/>
              <a:chOff x="753216" y="2628776"/>
              <a:chExt cx="3386736" cy="2061474"/>
            </a:xfrm>
          </p:grpSpPr>
          <p:cxnSp>
            <p:nvCxnSpPr>
              <p:cNvPr id="15" name="Přímá spojnice 14"/>
              <p:cNvCxnSpPr/>
              <p:nvPr/>
            </p:nvCxnSpPr>
            <p:spPr>
              <a:xfrm flipH="1">
                <a:off x="2468206" y="2628776"/>
                <a:ext cx="1671746" cy="0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 flipH="1">
                <a:off x="817287" y="4690250"/>
                <a:ext cx="1671746" cy="0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753216" y="3658783"/>
                <a:ext cx="0" cy="1014216"/>
              </a:xfrm>
              <a:prstGeom prst="line">
                <a:avLst/>
              </a:prstGeom>
              <a:ln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27" name="Přímá spojnice 26"/>
          <p:cNvCxnSpPr/>
          <p:nvPr/>
        </p:nvCxnSpPr>
        <p:spPr>
          <a:xfrm flipV="1">
            <a:off x="2444639" y="2098446"/>
            <a:ext cx="4376" cy="158622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596746" y="3644684"/>
            <a:ext cx="847900" cy="1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139952" y="24208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990033"/>
                </a:solidFill>
              </a:rPr>
              <a:t>z</a:t>
            </a:r>
            <a:r>
              <a:rPr lang="cs-CZ" b="1" baseline="-25000" dirty="0" smtClean="0">
                <a:solidFill>
                  <a:srgbClr val="990033"/>
                </a:solidFill>
              </a:rPr>
              <a:t>1</a:t>
            </a:r>
            <a:endParaRPr lang="cs-CZ" b="1" baseline="-25000" dirty="0">
              <a:solidFill>
                <a:srgbClr val="990033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7269" y="462531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b="1" baseline="-25000" dirty="0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endParaRPr lang="cs-CZ" b="1" baseline="-25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29053" y="19137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z</a:t>
            </a:r>
            <a:r>
              <a:rPr lang="cs-CZ" b="1" baseline="-25000" dirty="0" smtClean="0">
                <a:solidFill>
                  <a:srgbClr val="FFC000"/>
                </a:solidFill>
              </a:rPr>
              <a:t>3</a:t>
            </a:r>
            <a:endParaRPr lang="cs-CZ" b="1" baseline="-25000" dirty="0">
              <a:solidFill>
                <a:srgbClr val="FFC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382596" y="327535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endParaRPr lang="cs-CZ" b="1" baseline="-25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96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Petáková, J.: Matematika příprava k maturitě a k přijímacím zkouškám na vysoké školy</a:t>
            </a:r>
            <a:r>
              <a:rPr lang="cs-CZ" sz="1600" smtClean="0">
                <a:latin typeface="Arial" charset="0"/>
                <a:cs typeface="Arial" charset="0"/>
              </a:rPr>
              <a:t>, </a:t>
            </a:r>
            <a:r>
              <a:rPr lang="cs-CZ" sz="1600" smtClean="0">
                <a:latin typeface="Arial" charset="0"/>
                <a:cs typeface="Arial" charset="0"/>
              </a:rPr>
              <a:t/>
            </a:r>
            <a:br>
              <a:rPr lang="cs-CZ" sz="1600" smtClean="0">
                <a:latin typeface="Arial" charset="0"/>
                <a:cs typeface="Arial" charset="0"/>
              </a:rPr>
            </a:br>
            <a:r>
              <a:rPr lang="cs-CZ" sz="1600" smtClean="0">
                <a:latin typeface="Arial" charset="0"/>
                <a:cs typeface="Arial" charset="0"/>
              </a:rPr>
              <a:t>    PROMETHEUS</a:t>
            </a:r>
            <a:r>
              <a:rPr lang="cs-CZ" sz="1600" dirty="0" smtClean="0">
                <a:latin typeface="Arial" charset="0"/>
                <a:cs typeface="Arial" charset="0"/>
              </a:rPr>
              <a:t>, Praha, 2000, ISBN 80-7196-099-3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4</a:t>
            </a:r>
            <a:r>
              <a:rPr lang="cs-CZ" sz="1600" dirty="0" smtClean="0">
                <a:latin typeface="Arial" charset="0"/>
                <a:cs typeface="Arial" charset="0"/>
              </a:rPr>
              <a:t>. Wikipedia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600" dirty="0">
                <a:latin typeface="Arial" charset="0"/>
                <a:cs typeface="Arial" charset="0"/>
              </a:rPr>
              <a:t>5</a:t>
            </a:r>
            <a:r>
              <a:rPr lang="cs-CZ" sz="1600" dirty="0" smtClean="0">
                <a:latin typeface="Arial" charset="0"/>
                <a:cs typeface="Arial" charset="0"/>
              </a:rPr>
              <a:t>. </a:t>
            </a:r>
            <a:r>
              <a:rPr lang="cs-CZ" sz="1600" dirty="0">
                <a:hlinkClick r:id="rId4"/>
              </a:rPr>
              <a:t>http://vedci.wz.cz/historie/12.htm</a:t>
            </a: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1653</TotalTime>
  <Words>502</Words>
  <Application>Microsoft Office PowerPoint</Application>
  <PresentationFormat>Předvádění na obrazovce (4:3)</PresentationFormat>
  <Paragraphs>113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 a Jazyková škola s právem státní jazykové zkoušky,  Hradec Králové</vt:lpstr>
      <vt:lpstr>ČÍSELNÉ OBORY </vt:lpstr>
      <vt:lpstr>Z historie</vt:lpstr>
      <vt:lpstr>Z historie</vt:lpstr>
      <vt:lpstr>Význam komplexních čísel</vt:lpstr>
      <vt:lpstr>Komplexní (imaginární) číslo </vt:lpstr>
      <vt:lpstr>Příklady komplexních čísel</vt:lpstr>
      <vt:lpstr>Gaussova rovina</vt:lpstr>
      <vt:lpstr>Prezentace aplikace PowerPoint</vt:lpstr>
      <vt:lpstr>Gaussova rovina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Admin</cp:lastModifiedBy>
  <cp:revision>226</cp:revision>
  <dcterms:created xsi:type="dcterms:W3CDTF">2012-11-30T22:17:21Z</dcterms:created>
  <dcterms:modified xsi:type="dcterms:W3CDTF">2013-11-04T18:59:17Z</dcterms:modified>
</cp:coreProperties>
</file>