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95" r:id="rId3"/>
    <p:sldId id="296" r:id="rId4"/>
    <p:sldId id="305" r:id="rId5"/>
    <p:sldId id="297" r:id="rId6"/>
    <p:sldId id="306" r:id="rId7"/>
    <p:sldId id="304" r:id="rId8"/>
    <p:sldId id="307" r:id="rId9"/>
    <p:sldId id="269" r:id="rId10"/>
    <p:sldId id="28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0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2507228"/>
              </p:ext>
            </p:extLst>
          </p:nvPr>
        </p:nvGraphicFramePr>
        <p:xfrm>
          <a:off x="250825" y="2781300"/>
          <a:ext cx="8569325" cy="4056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VY_32_INOVACE_1_KOMPLEXNI_CISLA_02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Imaginární jednotka, číslo opačné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Imaginární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jednotka, mocnina imaginární jednotky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komplexní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číslo opačné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08112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Imaginární jednotka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9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24744"/>
                <a:ext cx="8280920" cy="4968552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accent2"/>
                        </a:solidFill>
                        <a:latin typeface="Cambria Math" pitchFamily="18" charset="0"/>
                        <a:ea typeface="Cambria Math" pitchFamily="18" charset="0"/>
                        <a:cs typeface="Arial" charset="0"/>
                      </a:rPr>
                      <m:t>𝒊</m:t>
                    </m:r>
                    <m:r>
                      <a:rPr lang="cs-CZ" sz="2800" b="1" i="1" smtClean="0">
                        <a:solidFill>
                          <a:srgbClr val="C00000"/>
                        </a:solidFill>
                        <a:latin typeface="Cambria Math"/>
                        <a:ea typeface="Cambria Math" pitchFamily="18" charset="0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v oboru komplexních čísel </a:t>
                </a:r>
                <a:r>
                  <a:rPr lang="cs-CZ" sz="2800" b="1" i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C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br>
                  <a:rPr lang="cs-CZ" sz="2800" dirty="0" smtClean="0"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se nazývá </a:t>
                </a:r>
                <a:r>
                  <a:rPr lang="cs-CZ" sz="2800" dirty="0" smtClean="0">
                    <a:solidFill>
                      <a:schemeClr val="accent2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imaginární jednotka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 smtClean="0"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800" b="1" i="1" dirty="0">
                  <a:solidFill>
                    <a:schemeClr val="tx2"/>
                  </a:solidFill>
                  <a:latin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Podle</a:t>
                </a:r>
                <a:r>
                  <a:rPr lang="cs-CZ" sz="2800" b="1" i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definice je imaginární jednotka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accent2"/>
                        </a:solidFill>
                        <a:latin typeface="Cambria Math" pitchFamily="18" charset="0"/>
                        <a:ea typeface="Cambria Math" pitchFamily="18" charset="0"/>
                        <a:cs typeface="Arial" charset="0"/>
                      </a:rPr>
                      <m:t>𝒊</m:t>
                    </m:r>
                    <m:r>
                      <a:rPr lang="cs-CZ" sz="2800" b="1" i="1">
                        <a:solidFill>
                          <a:schemeClr val="accent2"/>
                        </a:solidFill>
                        <a:latin typeface="Cambria Math" pitchFamily="18" charset="0"/>
                        <a:ea typeface="Cambria Math" pitchFamily="18" charset="0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v oboru komplexních čísel řešením rovnice</a:t>
                </a:r>
              </a:p>
              <a:p>
                <a:pPr marL="0" indent="0" algn="ctr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sup>
                    </m:sSup>
                    <m:r>
                      <a:rPr lang="cs-CZ" sz="2800" b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endParaRPr lang="cs-CZ" sz="2800" b="1" dirty="0" smtClean="0">
                  <a:solidFill>
                    <a:schemeClr val="tx1"/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Pozn.: V oboru </a:t>
                </a:r>
                <a:r>
                  <a:rPr lang="cs-CZ" sz="2800" b="1" i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R</a:t>
                </a: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 rovnice není řešitelná. </a:t>
                </a:r>
              </a:p>
              <a:p>
                <a:pPr marL="0" indent="0" algn="ctr">
                  <a:buNone/>
                </a:pP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Řešením v </a:t>
                </a:r>
                <a:r>
                  <a:rPr lang="cs-CZ" sz="2800" b="1" i="1" dirty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C </a:t>
                </a: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  <a:ea typeface="Cambria Math"/>
                        <a:cs typeface="Arial" pitchFamily="34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, což zapíšeme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=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pitchFamily="34" charset="0"/>
                      </a:rPr>
                      <m:t>𝒊</m:t>
                    </m:r>
                  </m:oMath>
                </a14:m>
                <a:r>
                  <a:rPr lang="cs-CZ" sz="2800" b="1" i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a tedy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𝒙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  </m:t>
                        </m:r>
                      </m:sup>
                    </m:sSup>
                    <m:r>
                      <a:rPr lang="cs-CZ" sz="2800" b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sup>
                    </m:sSup>
                    <m:r>
                      <a:rPr lang="cs-CZ" sz="2800" b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endParaRPr lang="cs-CZ" sz="2800" dirty="0" smtClean="0">
                  <a:solidFill>
                    <a:schemeClr val="tx1"/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Z obou rovnic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cs-CZ" sz="2800" dirty="0">
                            <a:latin typeface="Arial" pitchFamily="34" charset="0"/>
                            <a:ea typeface="Cambria Math" pitchFamily="18" charset="0"/>
                            <a:cs typeface="Arial" pitchFamily="34" charset="0"/>
                          </a:rPr>
                          <m:t>plyne</m:t>
                        </m:r>
                        <m:r>
                          <m:rPr>
                            <m:nor/>
                          </m:rPr>
                          <a:rPr lang="cs-CZ" sz="2800" b="0" i="0" dirty="0" smtClean="0">
                            <a:latin typeface="Arial" pitchFamily="34" charset="0"/>
                            <a:ea typeface="Cambria Math" pitchFamily="18" charset="0"/>
                            <a:cs typeface="Arial" pitchFamily="34" charset="0"/>
                          </a:rPr>
                          <m:t>, ž</m:t>
                        </m:r>
                        <m:r>
                          <m:rPr>
                            <m:nor/>
                          </m:rPr>
                          <a:rPr lang="cs-CZ" sz="2800" b="0" i="0" dirty="0" smtClean="0">
                            <a:latin typeface="Arial" pitchFamily="34" charset="0"/>
                            <a:ea typeface="Cambria Math" pitchFamily="18" charset="0"/>
                            <a:cs typeface="Arial" pitchFamily="34" charset="0"/>
                          </a:rPr>
                          <m:t>e</m:t>
                        </m:r>
                        <m:r>
                          <m:rPr>
                            <m:nor/>
                          </m:rPr>
                          <a:rPr lang="cs-CZ" sz="2800" b="0" i="0" dirty="0" smtClean="0">
                            <a:latin typeface="Arial" pitchFamily="34" charset="0"/>
                            <a:ea typeface="Cambria Math" pitchFamily="18" charset="0"/>
                            <a:cs typeface="Arial" pitchFamily="34" charset="0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sup>
                    </m:sSup>
                    <m:r>
                      <a:rPr lang="cs-CZ" sz="2800" b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=−</m:t>
                    </m:r>
                    <m:r>
                      <a:rPr lang="cs-CZ" sz="2800" b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</m:oMath>
                </a14:m>
                <a:endParaRPr lang="cs-CZ" sz="2800" dirty="0" smtClean="0">
                  <a:solidFill>
                    <a:schemeClr val="tx1"/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dirty="0" smtClean="0">
                  <a:solidFill>
                    <a:schemeClr val="tx1"/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24744"/>
                <a:ext cx="8280920" cy="4968552"/>
              </a:xfrm>
              <a:blipFill rotWithShape="1">
                <a:blip r:embed="rId2"/>
                <a:stretch>
                  <a:fillRect t="-1227" b="-2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Mocniny imaginární jednotky</a:t>
            </a:r>
            <a:endParaRPr lang="cs-CZ" sz="36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2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256237"/>
              </a:xfrm>
            </p:spPr>
            <p:txBody>
              <a:bodyPr/>
              <a:lstStyle/>
              <a:p>
                <a:pPr marL="0" indent="0" algn="ctr">
                  <a:buFont typeface="Arial" charset="0"/>
                  <a:buNone/>
                </a:pPr>
                <a:r>
                  <a:rPr lang="cs-CZ" sz="3600" b="1" dirty="0" smtClean="0">
                    <a:solidFill>
                      <a:schemeClr val="accent2"/>
                    </a:solidFill>
                    <a:cs typeface="Arial" charset="0"/>
                  </a:rPr>
                  <a:t>Pamatuj!</a:t>
                </a:r>
              </a:p>
              <a:p>
                <a:pPr marL="0" indent="0" algn="ctr">
                  <a:buNone/>
                </a:pPr>
                <a:r>
                  <a:rPr lang="cs-CZ" sz="3600" b="1" dirty="0">
                    <a:solidFill>
                      <a:schemeClr val="accent2"/>
                    </a:solidFill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  <m:t>𝟎</m:t>
                        </m:r>
                      </m:sup>
                    </m:sSup>
                    <m:r>
                      <a:rPr lang="cs-CZ" sz="3600" b="1">
                        <a:solidFill>
                          <a:schemeClr val="accent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3600" b="1">
                        <a:solidFill>
                          <a:schemeClr val="accent2"/>
                        </a:solidFill>
                        <a:latin typeface="Cambria Math"/>
                        <a:cs typeface="Arial" charset="0"/>
                      </a:rPr>
                      <m:t>𝟏</m:t>
                    </m:r>
                  </m:oMath>
                </a14:m>
                <a:endParaRPr lang="cs-CZ" sz="3600" b="1" dirty="0">
                  <a:solidFill>
                    <a:schemeClr val="accent2"/>
                  </a:solidFill>
                  <a:latin typeface="Arial" charset="0"/>
                  <a:cs typeface="Arial" charset="0"/>
                </a:endParaRPr>
              </a:p>
              <a:p>
                <a:pPr marL="0" indent="0" algn="ctr">
                  <a:buFont typeface="Arial" charset="0"/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  <m:t>𝟏</m:t>
                        </m:r>
                      </m:sup>
                    </m:sSup>
                  </m:oMath>
                </a14:m>
                <a:r>
                  <a:rPr lang="cs-CZ" sz="3600" b="1" dirty="0" smtClean="0">
                    <a:solidFill>
                      <a:schemeClr val="accent2"/>
                    </a:solidFill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3600" b="1" dirty="0" smtClean="0">
                  <a:solidFill>
                    <a:schemeClr val="accent2"/>
                  </a:solidFill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>
                            <a:solidFill>
                              <a:schemeClr val="accent2"/>
                            </a:solidFill>
                            <a:latin typeface="Cambria Math"/>
                            <a:cs typeface="Arial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600" b="1" dirty="0">
                    <a:solidFill>
                      <a:schemeClr val="accent2"/>
                    </a:solidFill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1" dirty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endParaRPr lang="cs-CZ" sz="3600" b="1" dirty="0" smtClean="0">
                  <a:solidFill>
                    <a:schemeClr val="accent2"/>
                  </a:solidFill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latin typeface="Arial" charset="0"/>
                    <a:ea typeface="Cambria Math"/>
                    <a:cs typeface="Arial" charset="0"/>
                  </a:rPr>
                  <a:t>Odvodíme:</a:t>
                </a:r>
                <a:endParaRPr lang="cs-CZ" sz="2800" b="1" dirty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sSup>
                      <m:sSupPr>
                        <m:ctrlPr>
                          <a:rPr lang="cs-CZ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sup>
                    </m:sSup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 =−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 ×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 =−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b="1" dirty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𝟒</m:t>
                        </m:r>
                      </m:sup>
                    </m:sSup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sSup>
                      <m:sSup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sup>
                    </m:sSup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× </m:t>
                    </m:r>
                    <m:sSup>
                      <m:sSup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sup>
                    </m:sSup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=</m:t>
                    </m:r>
                    <m:d>
                      <m:d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</m:e>
                    </m:d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×</m:t>
                    </m:r>
                    <m:d>
                      <m:d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</m:e>
                    </m:d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=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endParaRPr lang="cs-CZ" sz="2800" b="1" dirty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𝟓</m:t>
                        </m:r>
                      </m:sup>
                    </m:sSup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b="1" dirty="0" smtClean="0">
                    <a:latin typeface="Arial" charset="0"/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</m:sup>
                    </m:sSup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× </m:t>
                    </m:r>
                    <m:sSup>
                      <m:sSup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sup>
                    </m:sSup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= </m:t>
                    </m:r>
                    <m:d>
                      <m:d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× </m:t>
                    </m:r>
                    <m:d>
                      <m:dPr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</m:e>
                    </m:d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=  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b="1" dirty="0" smtClean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400" b="1" dirty="0" smtClean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400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1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256237"/>
              </a:xfrm>
              <a:blipFill rotWithShape="1">
                <a:blip r:embed="rId2"/>
                <a:stretch>
                  <a:fillRect t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Mocniny imaginární jednotky</a:t>
            </a:r>
            <a:endParaRPr lang="cs-CZ" sz="36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2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256237"/>
              </a:xfrm>
            </p:spPr>
            <p:txBody>
              <a:bodyPr/>
              <a:lstStyle/>
              <a:p>
                <a:pPr marL="0" indent="0">
                  <a:buFont typeface="Arial" charset="0"/>
                  <a:buNone/>
                </a:pPr>
                <a:r>
                  <a:rPr lang="cs-CZ" sz="2400" dirty="0" smtClean="0">
                    <a:latin typeface="Arial" charset="0"/>
                    <a:ea typeface="Cambria Math"/>
                    <a:cs typeface="Arial" charset="0"/>
                  </a:rPr>
                  <a:t>Platí vztah:</a:t>
                </a:r>
              </a:p>
              <a:p>
                <a:pPr marL="0" indent="0">
                  <a:buFont typeface="Arial" charset="0"/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𝟒</m:t>
                        </m:r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𝒌</m:t>
                        </m:r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3600" b="1" i="1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𝒎</m:t>
                        </m:r>
                      </m:sup>
                    </m:sSup>
                  </m:oMath>
                </a14:m>
                <a:r>
                  <a:rPr lang="cs-CZ" sz="3600" b="1" dirty="0" smtClean="0">
                    <a:solidFill>
                      <a:schemeClr val="accent2"/>
                    </a:solidFill>
                    <a:latin typeface="Arial" charset="0"/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= </m:t>
                    </m:r>
                    <m:sSup>
                      <m:sSupPr>
                        <m:ctrlP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𝟒</m:t>
                        </m:r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𝒌</m:t>
                        </m:r>
                      </m:sup>
                    </m:sSup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sSup>
                      <m:sSupPr>
                        <m:ctrlP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𝒎</m:t>
                        </m:r>
                      </m:sup>
                    </m:sSup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=</m:t>
                    </m:r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× </m:t>
                    </m:r>
                    <m:sSup>
                      <m:sSupPr>
                        <m:ctrlP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𝒎</m:t>
                        </m:r>
                      </m:sup>
                    </m:sSup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= </m:t>
                    </m:r>
                    <m:sSup>
                      <m:sSupPr>
                        <m:ctrlP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3600" b="1" i="1" dirty="0" smtClean="0">
                            <a:solidFill>
                              <a:schemeClr val="accent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𝒎</m:t>
                        </m:r>
                      </m:sup>
                    </m:sSup>
                    <m:r>
                      <a:rPr lang="cs-CZ" sz="3600" b="1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charset="0"/>
                      </a:rPr>
                      <m:t>, </m:t>
                    </m:r>
                  </m:oMath>
                </a14:m>
                <a:endParaRPr lang="cs-CZ" sz="3600" b="1" i="1" dirty="0" smtClean="0"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𝒌𝒅𝒆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𝒌</m:t>
                    </m:r>
                  </m:oMath>
                </a14:m>
                <a:r>
                  <a:rPr lang="cs-CZ" sz="2800" b="1" dirty="0" smtClean="0">
                    <a:latin typeface="Arial" charset="0"/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∈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𝑵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, 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𝒎</m:t>
                    </m:r>
                    <m:r>
                      <a:rPr lang="cs-CZ" sz="2800" b="1" i="1" dirty="0" smtClean="0">
                        <a:latin typeface="Cambria Math"/>
                        <a:ea typeface="Cambria Math"/>
                        <a:cs typeface="Arial" charset="0"/>
                      </a:rPr>
                      <m:t> ∈ </m:t>
                    </m:r>
                    <m:d>
                      <m:dPr>
                        <m:begChr m:val="{"/>
                        <m:endChr m:val="}"/>
                        <m:ctrlP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𝟎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, 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, 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, 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  <m:r>
                          <a:rPr lang="cs-CZ" sz="2800" b="1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, …</m:t>
                        </m:r>
                      </m:e>
                    </m:d>
                  </m:oMath>
                </a14:m>
                <a:r>
                  <a:rPr lang="cs-CZ" sz="2800" b="1" dirty="0" smtClean="0">
                    <a:latin typeface="Arial" charset="0"/>
                    <a:ea typeface="Cambria Math"/>
                    <a:cs typeface="Arial" charset="0"/>
                  </a:rPr>
                  <a:t>.</a:t>
                </a:r>
              </a:p>
              <a:p>
                <a:pPr marL="0" indent="0">
                  <a:buFont typeface="Arial" charset="0"/>
                  <a:buNone/>
                </a:pPr>
                <a:endParaRPr lang="cs-CZ" sz="24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Ukažme si konkrétní příklady: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𝟗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𝟐𝟏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𝟏𝟎𝟎</m:t>
                        </m:r>
                      </m:sup>
                    </m:sSup>
                  </m:oMath>
                </a14:m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cs typeface="Arial" charset="0"/>
                            </a:rPr>
                            <m:t>𝟗</m:t>
                          </m:r>
                        </m:sup>
                      </m:sSup>
                      <m:r>
                        <a:rPr lang="cs-CZ" sz="3600" b="1" i="1" smtClean="0">
                          <a:latin typeface="Cambria Math"/>
                          <a:cs typeface="Arial" charset="0"/>
                        </a:rPr>
                        <m:t> 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= </m:t>
                      </m:r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.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</m:sup>
                      </m:sSup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× </m:t>
                      </m:r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</m:sup>
                      </m:sSup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= </m:t>
                      </m:r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 ×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 </m:t>
                          </m:r>
                        </m:e>
                        <m:sup/>
                      </m:sSup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 =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3600" b="1" i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b="1" i="1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cs typeface="Arial" charset="0"/>
                            </a:rPr>
                            <m:t>𝟐𝟏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cs typeface="Arial" charset="0"/>
                        </a:rPr>
                        <m:t> </m:t>
                      </m:r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= </m:t>
                      </m:r>
                      <m:sSup>
                        <m:sSupPr>
                          <m:ctrlP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.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𝟓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× </m:t>
                      </m:r>
                      <m:sSup>
                        <m:sSupPr>
                          <m:ctrlP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𝟏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 ×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3600" b="1" i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cs typeface="Arial" charset="0"/>
                            </a:rPr>
                            <m:t>𝟏𝟎𝟎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cs typeface="Arial" charset="0"/>
                        </a:rPr>
                        <m:t> </m:t>
                      </m:r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= </m:t>
                      </m:r>
                      <m:sSup>
                        <m:sSupPr>
                          <m:ctrlP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.</m:t>
                          </m:r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𝟐𝟓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× </m:t>
                      </m:r>
                      <m:sSup>
                        <m:sSupPr>
                          <m:ctrlP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𝟎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𝟏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𝟏</m:t>
                      </m:r>
                      <m:r>
                        <a:rPr lang="cs-CZ" sz="3600" b="1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  <a:cs typeface="Arial" charset="0"/>
                        </a:rPr>
                        <m:t>𝟏</m:t>
                      </m:r>
                    </m:oMath>
                  </m:oMathPara>
                </a14:m>
                <a:endParaRPr lang="cs-CZ" sz="3600" b="1" i="1" dirty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Font typeface="Arial" charset="0"/>
                  <a:buNone/>
                </a:pPr>
                <a:endParaRPr lang="cs-CZ" sz="3600" b="1" i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400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1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256237"/>
              </a:xfrm>
              <a:blipFill rotWithShape="1">
                <a:blip r:embed="rId2"/>
                <a:stretch>
                  <a:fillRect l="-1111" t="-8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218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Řešte příklady</a:t>
            </a:r>
            <a:endParaRPr lang="cs-CZ" sz="36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980728"/>
                <a:ext cx="8219256" cy="5145088"/>
              </a:xfrm>
            </p:spPr>
            <p:txBody>
              <a:bodyPr/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Font typeface="Arial" charset="0"/>
                  <a:buNone/>
                </a:pPr>
                <a:r>
                  <a:rPr lang="cs-CZ" sz="2400" u="sng" dirty="0" smtClean="0">
                    <a:latin typeface="Arial" charset="0"/>
                    <a:cs typeface="Arial" charset="0"/>
                  </a:rPr>
                  <a:t>Příklad č. 1:</a:t>
                </a:r>
              </a:p>
              <a:p>
                <a:pPr marL="0" indent="0">
                  <a:lnSpc>
                    <a:spcPct val="150000"/>
                  </a:lnSpc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−3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6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−4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67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+5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lnSpc>
                    <a:spcPct val="150000"/>
                  </a:lnSpc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−3</m:t>
                          </m:r>
                        </m:e>
                      </m:d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4.1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 −4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4.16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+5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4.3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0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 =</m:t>
                      </m:r>
                    </m:oMath>
                  </m:oMathPara>
                </a14:m>
                <a:r>
                  <a:rPr lang="cs-CZ" sz="2400" b="0" i="1" dirty="0" smtClean="0">
                    <a:latin typeface="Cambria Math"/>
                    <a:ea typeface="Cambria Math"/>
                    <a:cs typeface="Arial" charset="0"/>
                  </a:rPr>
                  <a:t/>
                </a:r>
                <a:br>
                  <a:rPr lang="cs-CZ" sz="2400" b="0" i="1" dirty="0" smtClean="0">
                    <a:latin typeface="Cambria Math"/>
                    <a:ea typeface="Cambria Math"/>
                    <a:cs typeface="Arial" charset="0"/>
                  </a:rPr>
                </a:b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  <m:t>−3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  <m:t>−1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4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d>
                      <m:dPr>
                        <m:ctrlP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𝑖</m:t>
                        </m:r>
                      </m:e>
                    </m:d>
                    <m:r>
                      <a:rPr lang="cs-CZ" sz="2400" b="0" i="0" dirty="0" smtClean="0">
                        <a:latin typeface="Cambria Math"/>
                        <a:ea typeface="Cambria Math"/>
                        <a:cs typeface="Arial" charset="0"/>
                      </a:rPr>
                      <m:t>+5</m:t>
                    </m:r>
                    <m:r>
                      <a:rPr lang="cs-CZ" sz="2400" i="1" dirty="0" smtClean="0"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1 =3+4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𝑖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+5 =8+4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𝑖</m:t>
                    </m:r>
                  </m:oMath>
                </a14:m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Bef>
                    <a:spcPts val="600"/>
                  </a:spcBef>
                  <a:buNone/>
                </a:pPr>
                <a:r>
                  <a:rPr lang="cs-CZ" sz="2400" u="sng" dirty="0">
                    <a:latin typeface="Arial" charset="0"/>
                    <a:cs typeface="Arial" charset="0"/>
                  </a:rPr>
                  <a:t>Příklad </a:t>
                </a:r>
                <a:r>
                  <a:rPr lang="cs-CZ" sz="2400" u="sng" dirty="0" smtClean="0">
                    <a:latin typeface="Arial" charset="0"/>
                    <a:cs typeface="Arial" charset="0"/>
                  </a:rPr>
                  <a:t>č. 2:</a:t>
                </a:r>
                <a:r>
                  <a:rPr lang="cs-CZ" sz="2400" u="sng" dirty="0">
                    <a:latin typeface="Arial" charset="0"/>
                    <a:cs typeface="Arial" charset="0"/>
                  </a:rPr>
                  <a:t/>
                </a:r>
                <a:br>
                  <a:rPr lang="cs-CZ" sz="2400" u="sng" dirty="0">
                    <a:latin typeface="Arial" charset="0"/>
                    <a:cs typeface="Arial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cs typeface="Arial" charset="0"/>
                        </a:rPr>
                        <m:t>7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+3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58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240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sz="2400" i="1" dirty="0"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  <a:cs typeface="Arial" charset="0"/>
                        </a:rPr>
                        <m:t>7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4.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5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+3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4.1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4.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60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0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 =</m:t>
                      </m:r>
                    </m:oMath>
                  </m:oMathPara>
                </a14:m>
                <a:r>
                  <a:rPr lang="cs-CZ" sz="2400" i="1" dirty="0">
                    <a:latin typeface="Cambria Math"/>
                    <a:ea typeface="Cambria Math"/>
                    <a:cs typeface="Arial" charset="0"/>
                  </a:rPr>
                  <a:t/>
                </a:r>
                <a:br>
                  <a:rPr lang="cs-CZ" sz="2400" i="1" dirty="0">
                    <a:latin typeface="Cambria Math"/>
                    <a:ea typeface="Cambria Math"/>
                    <a:cs typeface="Arial" charset="0"/>
                  </a:rPr>
                </a:b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charset="0"/>
                      </a:rPr>
                      <m:t>7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  <m:t>𝑖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  <a:cs typeface="Arial" charset="0"/>
                      </a:rPr>
                      <m:t>+3</m:t>
                    </m:r>
                    <m:r>
                      <a:rPr lang="cs-CZ" sz="2400" i="1" dirty="0">
                        <a:latin typeface="Cambria Math"/>
                        <a:ea typeface="Cambria Math"/>
                        <a:cs typeface="Arial" charset="0"/>
                      </a:rPr>
                      <m:t>×</m:t>
                    </m:r>
                    <m:d>
                      <m:dPr>
                        <m:ctrlPr>
                          <a:rPr lang="cs-CZ" sz="2400" i="1" dirty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i="1" dirty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1</m:t>
                        </m:r>
                      </m:e>
                    </m:d>
                    <m:r>
                      <a:rPr lang="cs-CZ" sz="2400" b="0" i="0" dirty="0" smtClean="0"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f>
                      <m:fPr>
                        <m:ctrlP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2</m:t>
                        </m:r>
                      </m:den>
                    </m:f>
                    <m:r>
                      <a:rPr lang="cs-CZ" sz="2400" i="1" dirty="0">
                        <a:latin typeface="Cambria Math"/>
                        <a:ea typeface="Cambria Math"/>
                        <a:cs typeface="Arial" charset="0"/>
                      </a:rPr>
                      <m:t>×1 =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−7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𝑖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−3−</m:t>
                    </m:r>
                    <m:f>
                      <m:fPr>
                        <m:ctrlP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2</m:t>
                        </m:r>
                      </m:den>
                    </m:f>
                    <m:r>
                      <a:rPr lang="cs-CZ" sz="2400" i="1" dirty="0"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400" i="1" dirty="0" smtClean="0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−3</m:t>
                    </m:r>
                    <m:f>
                      <m:fPr>
                        <m:ctrlP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  <a:ea typeface="Cambria Math"/>
                            <a:cs typeface="Arial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 -7i</a:t>
                </a:r>
                <a:endParaRPr lang="cs-CZ" sz="2400" dirty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150000"/>
                  </a:lnSpc>
                  <a:buFont typeface="Arial" charset="0"/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980728"/>
                <a:ext cx="8219256" cy="5145088"/>
              </a:xfrm>
              <a:blipFill rotWithShape="1">
                <a:blip r:embed="rId2"/>
                <a:stretch>
                  <a:fillRect l="-11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Řešte příklady</a:t>
            </a:r>
            <a:endParaRPr lang="cs-CZ" sz="36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980728"/>
                <a:ext cx="8219256" cy="5145088"/>
              </a:xfrm>
            </p:spPr>
            <p:txBody>
              <a:bodyPr/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Font typeface="Arial" charset="0"/>
                  <a:buNone/>
                </a:pPr>
                <a:r>
                  <a:rPr lang="cs-CZ" sz="2400" u="sng" dirty="0" smtClean="0">
                    <a:latin typeface="Arial" charset="0"/>
                    <a:cs typeface="Arial" charset="0"/>
                  </a:rPr>
                  <a:t>Příklad č. 3:</a:t>
                </a:r>
              </a:p>
              <a:p>
                <a:pPr marL="0" indent="0">
                  <a:lnSpc>
                    <a:spcPct val="150000"/>
                  </a:lnSpc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cs typeface="Arial" charset="0"/>
                        </a:rPr>
                        <m:t>1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+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91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+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8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−5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10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−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101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=1+2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4.22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2.4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−5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4.2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4.25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1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 =</m:t>
                      </m:r>
                    </m:oMath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=1+2×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  <a:cs typeface="Arial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+1−5</m:t>
                      </m:r>
                      <m:r>
                        <a:rPr lang="cs-CZ" sz="2400" i="1" dirty="0" smtClean="0">
                          <a:latin typeface="Cambria Math"/>
                          <a:ea typeface="Cambria Math"/>
                          <a:cs typeface="Arial" charset="0"/>
                        </a:rPr>
                        <m:t>×</m:t>
                      </m:r>
                      <m:d>
                        <m:dPr>
                          <m:ctrlPr>
                            <a:rPr lang="cs-CZ" sz="2400" i="1" dirty="0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−1</m:t>
                          </m:r>
                        </m:e>
                      </m:d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−1×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𝑖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  =1−2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𝑖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+1+5−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𝑖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 =7−3</m:t>
                      </m:r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charset="0"/>
                        </a:rPr>
                        <m:t>𝑖</m:t>
                      </m:r>
                    </m:oMath>
                  </m:oMathPara>
                </a14:m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Bef>
                    <a:spcPts val="600"/>
                  </a:spcBef>
                  <a:buNone/>
                </a:pPr>
                <a:r>
                  <a:rPr lang="cs-CZ" sz="2400" u="sng" dirty="0">
                    <a:latin typeface="Arial" charset="0"/>
                    <a:cs typeface="Arial" charset="0"/>
                  </a:rPr>
                  <a:t>Příklad </a:t>
                </a:r>
                <a:r>
                  <a:rPr lang="cs-CZ" sz="2400" u="sng" dirty="0" smtClean="0">
                    <a:latin typeface="Arial" charset="0"/>
                    <a:cs typeface="Arial" charset="0"/>
                  </a:rPr>
                  <a:t>č. </a:t>
                </a:r>
                <a:r>
                  <a:rPr lang="cs-CZ" sz="2400" u="sng" dirty="0">
                    <a:latin typeface="Arial" charset="0"/>
                    <a:cs typeface="Arial" charset="0"/>
                  </a:rPr>
                  <a:t>4</a:t>
                </a:r>
                <a:r>
                  <a:rPr lang="cs-CZ" sz="2400" u="sng" dirty="0" smtClean="0">
                    <a:latin typeface="Arial" charset="0"/>
                    <a:cs typeface="Arial" charset="0"/>
                  </a:rPr>
                  <a:t>:</a:t>
                </a:r>
              </a:p>
              <a:p>
                <a:pPr marL="0" indent="0">
                  <a:spcBef>
                    <a:spcPts val="60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𝑖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4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5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6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7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8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9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.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10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sz="24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Bef>
                    <a:spcPts val="600"/>
                  </a:spcBef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charset="0"/>
                      </a:rPr>
                      <m:t>𝑖</m:t>
                    </m:r>
                    <m:r>
                      <a:rPr lang="cs-CZ" sz="2400" b="0" i="1" smtClean="0">
                        <a:latin typeface="Cambria Math"/>
                        <a:cs typeface="Arial" charset="0"/>
                      </a:rPr>
                      <m:t>.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−1</m:t>
                        </m:r>
                      </m:e>
                    </m:d>
                  </m:oMath>
                </a14:m>
                <a:r>
                  <a:rPr lang="cs-CZ" sz="2400" dirty="0"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Arial" charset="0"/>
                      </a:rPr>
                      <m:t>.</m:t>
                    </m:r>
                    <m:d>
                      <m:dPr>
                        <m:ctrlPr>
                          <a:rPr lang="cs-CZ" sz="240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i="1" dirty="0"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𝑖</m:t>
                        </m:r>
                      </m:e>
                    </m:d>
                    <m:r>
                      <a:rPr lang="cs-CZ" sz="2400" b="0" i="1" dirty="0" smtClean="0">
                        <a:latin typeface="Cambria Math"/>
                        <a:cs typeface="Arial" charset="0"/>
                      </a:rPr>
                      <m:t>.1.</m:t>
                    </m:r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 smtClean="0"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𝑖</m:t>
                        </m:r>
                      </m:e>
                      <m:sup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1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.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−1</m:t>
                        </m:r>
                      </m:e>
                    </m:d>
                    <m:r>
                      <a:rPr lang="cs-CZ" sz="2400" b="0" i="1" dirty="0" smtClean="0">
                        <a:latin typeface="Cambria Math"/>
                        <a:cs typeface="Arial" charset="0"/>
                      </a:rPr>
                      <m:t>.</m:t>
                    </m:r>
                    <m:d>
                      <m:dPr>
                        <m:ctrlP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𝑖</m:t>
                        </m:r>
                      </m:e>
                    </m:d>
                    <m:r>
                      <a:rPr lang="cs-CZ" sz="2400" b="0" i="1" dirty="0" smtClean="0">
                        <a:latin typeface="Cambria Math"/>
                        <a:cs typeface="Arial" charset="0"/>
                      </a:rPr>
                      <m:t>.1.</m:t>
                    </m:r>
                    <m:d>
                      <m:dPr>
                        <m:ctrlP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𝑖</m:t>
                        </m:r>
                      </m:e>
                    </m:d>
                    <m:r>
                      <a:rPr lang="cs-CZ" sz="2400" b="0" i="1" dirty="0" smtClean="0">
                        <a:latin typeface="Cambria Math"/>
                        <a:cs typeface="Arial" charset="0"/>
                      </a:rPr>
                      <m:t>. </m:t>
                    </m:r>
                    <m:d>
                      <m:dPr>
                        <m:ctrlP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  <a:cs typeface="Arial" charset="0"/>
                          </a:rPr>
                          <m:t>−1</m:t>
                        </m:r>
                      </m:e>
                    </m:d>
                    <m:r>
                      <a:rPr lang="cs-CZ" sz="2400" b="0" i="1" dirty="0" smtClean="0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endParaRPr lang="cs-CZ" sz="24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Bef>
                    <a:spcPts val="60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𝑖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5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=−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𝑖</m:t>
                      </m:r>
                    </m:oMath>
                  </m:oMathPara>
                </a14:m>
                <a:r>
                  <a:rPr lang="cs-CZ" sz="2400" u="sng" dirty="0">
                    <a:latin typeface="Arial" charset="0"/>
                    <a:cs typeface="Arial" charset="0"/>
                  </a:rPr>
                  <a:t/>
                </a:r>
                <a:br>
                  <a:rPr lang="cs-CZ" sz="2400" u="sng" dirty="0">
                    <a:latin typeface="Arial" charset="0"/>
                    <a:cs typeface="Arial" charset="0"/>
                  </a:rPr>
                </a:br>
                <a:endParaRPr lang="cs-CZ" sz="24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980728"/>
                <a:ext cx="8219256" cy="5145088"/>
              </a:xfrm>
              <a:blipFill rotWithShape="1">
                <a:blip r:embed="rId2"/>
                <a:stretch>
                  <a:fillRect l="-11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3812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Opačné komplexní číslo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Definice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ke komplexnímu číslu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pitchFamily="34" charset="0"/>
                      </a:rPr>
                      <m:t>𝒛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𝒃𝒊</m:t>
                    </m:r>
                  </m:oMath>
                </a14:m>
                <a:r>
                  <a:rPr lang="cs-CZ" sz="2800" b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existuje opačné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komplexní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pitchFamily="34" charset="0"/>
                      </a:rPr>
                      <m:t>𝒛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𝒃𝒊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481" t="-1175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852936"/>
            <a:ext cx="5040560" cy="34415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56176" y="3717032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200" dirty="0">
                <a:latin typeface="Cambria Math" pitchFamily="18" charset="0"/>
                <a:ea typeface="Cambria Math" pitchFamily="18" charset="0"/>
              </a:rPr>
              <a:t>z</a:t>
            </a:r>
            <a:r>
              <a:rPr lang="cs-CZ" sz="3200" dirty="0" smtClean="0">
                <a:latin typeface="Cambria Math" pitchFamily="18" charset="0"/>
                <a:ea typeface="Cambria Math" pitchFamily="18" charset="0"/>
              </a:rPr>
              <a:t> = 6 +3i</a:t>
            </a:r>
          </a:p>
          <a:p>
            <a:r>
              <a:rPr lang="cs-CZ" sz="3200" dirty="0">
                <a:latin typeface="Cambria Math" pitchFamily="18" charset="0"/>
                <a:ea typeface="Cambria Math" pitchFamily="18" charset="0"/>
              </a:rPr>
              <a:t>–</a:t>
            </a:r>
            <a:r>
              <a:rPr lang="cs-CZ" sz="3200" dirty="0" smtClean="0">
                <a:latin typeface="Cambria Math" pitchFamily="18" charset="0"/>
                <a:ea typeface="Cambria Math" pitchFamily="18" charset="0"/>
              </a:rPr>
              <a:t> z = – 6 –3i</a:t>
            </a:r>
            <a:endParaRPr lang="cs-CZ" sz="3200" dirty="0">
              <a:latin typeface="Cambria Math" pitchFamily="18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84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Opačné komplexní číslo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Určete čísla opačná ke komplexním číslům: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=−2+7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=−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−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=−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0,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2+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8,1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i="1" dirty="0" smtClean="0">
                    <a:latin typeface="Arial" pitchFamily="34" charset="0"/>
                    <a:ea typeface="Cambria Math"/>
                    <a:cs typeface="Arial" pitchFamily="34" charset="0"/>
                  </a:rPr>
                  <a:t>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7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𝑖</m:t>
                    </m:r>
                  </m:oMath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>
                    <a:cs typeface="Arial" pitchFamily="34" charset="0"/>
                  </a:rPr>
                  <a:t> </a:t>
                </a:r>
                <a:r>
                  <a:rPr lang="cs-CZ" sz="2800" dirty="0" smtClean="0">
                    <a:cs typeface="Arial" pitchFamily="34" charset="0"/>
                  </a:rPr>
                  <a:t>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den>
                    </m:f>
                    <m:r>
                      <a:rPr lang="cs-CZ" sz="2800" b="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f>
                      <m:fPr>
                        <m:ctrlP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4</m:t>
                        </m:r>
                      </m:den>
                    </m:f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𝑖</m:t>
                    </m:r>
                  </m:oMath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      </m:t>
                          </m:r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=0,2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−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8,1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481" t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0043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Petáková, J.: Matematika příprava k maturitě a k přijímacím zkouškám na vysoké školy</a:t>
            </a:r>
            <a:r>
              <a:rPr lang="cs-CZ" sz="1600" smtClean="0">
                <a:latin typeface="Arial" charset="0"/>
                <a:cs typeface="Arial" charset="0"/>
              </a:rPr>
              <a:t>, </a:t>
            </a:r>
            <a:r>
              <a:rPr lang="cs-CZ" sz="1600" smtClean="0">
                <a:latin typeface="Arial" charset="0"/>
                <a:cs typeface="Arial" charset="0"/>
              </a:rPr>
              <a:t/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PROMETHEUS</a:t>
            </a:r>
            <a:r>
              <a:rPr lang="cs-CZ" sz="1600" dirty="0" smtClean="0">
                <a:latin typeface="Arial" charset="0"/>
                <a:cs typeface="Arial" charset="0"/>
              </a:rPr>
              <a:t>, Praha, 2000, ISBN 80-7196-099-3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1785</TotalTime>
  <Words>625</Words>
  <Application>Microsoft Office PowerPoint</Application>
  <PresentationFormat>Předvádění na obrazovce (4:3)</PresentationFormat>
  <Paragraphs>89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 a Jazyková škola s právem státní jazykové zkoušky,  Hradec Králové</vt:lpstr>
      <vt:lpstr>Imaginární jednotka</vt:lpstr>
      <vt:lpstr>Mocniny imaginární jednotky</vt:lpstr>
      <vt:lpstr>Mocniny imaginární jednotky</vt:lpstr>
      <vt:lpstr>Řešte příklady</vt:lpstr>
      <vt:lpstr>Řešte příklady</vt:lpstr>
      <vt:lpstr>Opačné komplexní číslo</vt:lpstr>
      <vt:lpstr>Opačné komplexní číslo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Admin</cp:lastModifiedBy>
  <cp:revision>240</cp:revision>
  <dcterms:created xsi:type="dcterms:W3CDTF">2012-11-30T22:17:21Z</dcterms:created>
  <dcterms:modified xsi:type="dcterms:W3CDTF">2013-11-04T18:57:29Z</dcterms:modified>
</cp:coreProperties>
</file>