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98" r:id="rId3"/>
    <p:sldId id="299" r:id="rId4"/>
    <p:sldId id="301" r:id="rId5"/>
    <p:sldId id="303" r:id="rId6"/>
    <p:sldId id="306" r:id="rId7"/>
    <p:sldId id="307" r:id="rId8"/>
    <p:sldId id="308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0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045807"/>
              </p:ext>
            </p:extLst>
          </p:nvPr>
        </p:nvGraphicFramePr>
        <p:xfrm>
          <a:off x="250825" y="2781300"/>
          <a:ext cx="8569325" cy="4056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VY_32_INOVACE_1_KOMPLEXNI_CISLA_03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Algebraický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tvar k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omplexního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Zavedení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algebraického tvaru komplexního čísla, Gaussova rovina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souřadnice bodů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Zápis </a:t>
            </a:r>
            <a:r>
              <a:rPr lang="cs-CZ" sz="2800" b="1" dirty="0">
                <a:solidFill>
                  <a:schemeClr val="tx2"/>
                </a:solidFill>
                <a:latin typeface="Arial" charset="0"/>
                <a:cs typeface="Arial" charset="0"/>
              </a:rPr>
              <a:t>komplexního čísla algebraickým tvarem</a:t>
            </a: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5"/>
                <a:ext cx="8229600" cy="51450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Definice: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Zápis komplexního čísla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cs typeface="Arial" charset="0"/>
                      </a:rPr>
                      <m:t>𝑧</m:t>
                    </m:r>
                    <m:r>
                      <a:rPr lang="cs-CZ" sz="2800" i="1">
                        <a:latin typeface="Cambria Math"/>
                        <a:cs typeface="Arial" charset="0"/>
                      </a:rPr>
                      <m:t>  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ve tvaru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𝒛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, </a:t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dirty="0" smtClean="0">
                    <a:latin typeface="Arial" charset="0"/>
                    <a:cs typeface="Arial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, 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∈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𝑹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b="1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a pro 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(tzv. imaginární jednotku)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platí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 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se nazývá </a:t>
                </a:r>
                <a:r>
                  <a:rPr lang="cs-CZ" sz="2800" dirty="0" smtClean="0">
                    <a:solidFill>
                      <a:schemeClr val="accent2"/>
                    </a:solidFill>
                    <a:latin typeface="Arial" charset="0"/>
                    <a:cs typeface="Arial" charset="0"/>
                  </a:rPr>
                  <a:t>algebraický tvar komplexního čísla.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Reálné 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 se nazývá </a:t>
                </a:r>
                <a:r>
                  <a:rPr lang="cs-CZ" sz="2800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reálná část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komplexního čísla, zapisujeme </a:t>
                </a:r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  <a:cs typeface="Arial" charset="0"/>
                      </a:rPr>
                      <m:t>𝑹𝒆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 </m:t>
                    </m:r>
                    <m:d>
                      <m:d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𝒂</m:t>
                        </m:r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.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sz="2800" dirty="0">
                    <a:latin typeface="Arial" charset="0"/>
                    <a:cs typeface="Arial" charset="0"/>
                  </a:rPr>
                  <a:t>R</a:t>
                </a:r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eálné 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 se nazývá </a:t>
                </a:r>
                <a:r>
                  <a:rPr lang="cs-CZ" sz="2800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imaginární část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komplexního čísla, zapisujeme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𝑰𝒎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d>
                      <m:dPr>
                        <m:ctrlPr>
                          <a:rPr lang="cs-CZ" sz="2800" b="1" i="1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𝒂</m:t>
                        </m:r>
                        <m:r>
                          <a:rPr lang="cs-CZ" sz="28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𝒃𝒊</m:t>
                        </m:r>
                      </m:e>
                    </m:d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.</a:t>
                </a:r>
                <a:endParaRPr lang="cs-CZ" sz="2800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5"/>
                <a:ext cx="8229600" cy="5145088"/>
              </a:xfrm>
              <a:blipFill rotWithShape="1">
                <a:blip r:embed="rId2"/>
                <a:stretch>
                  <a:fillRect l="-1481" t="-1185" r="-1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118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Algebraický tvar</a:t>
            </a: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5"/>
                <a:ext cx="8229600" cy="51450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Příklady komplexních čísel v algebraickém tvaru: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𝟖</m:t>
                    </m:r>
                    <m:r>
                      <a:rPr lang="cs-CZ" sz="28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latin typeface="Arial" charset="0"/>
                    <a:cs typeface="Arial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Úkol č. 1: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Určete reálnou část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čísel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2800" b="1" dirty="0" smtClean="0">
                    <a:latin typeface="Arial" charset="0"/>
                    <a:cs typeface="Arial" charset="0"/>
                  </a:rPr>
                  <a:t>. </a:t>
                </a:r>
                <a:endParaRPr lang="cs-CZ" sz="2800" b="1" u="sng" dirty="0" smtClean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latin typeface="Arial" charset="0"/>
                    <a:cs typeface="Arial" charset="0"/>
                  </a:rPr>
                  <a:t>☺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Arial" charset="0"/>
                      </a:rPr>
                      <m:t>𝑹𝒆</m:t>
                    </m:r>
                    <m:r>
                      <a:rPr lang="cs-CZ" sz="2400" b="1" i="1" smtClean="0">
                        <a:latin typeface="Cambria Math"/>
                        <a:cs typeface="Arial" charset="0"/>
                      </a:rPr>
                      <m:t> 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Arial" charset="0"/>
                          </a:rPr>
                          <m:t>𝟑</m:t>
                        </m:r>
                        <m:r>
                          <a:rPr lang="cs-CZ" sz="2400" b="1" i="1" smtClean="0">
                            <a:latin typeface="Cambria Math"/>
                            <a:cs typeface="Arial" charset="0"/>
                          </a:rPr>
                          <m:t>+</m:t>
                        </m:r>
                        <m:r>
                          <a:rPr lang="cs-CZ" sz="2400" b="1" i="1" smtClean="0">
                            <a:latin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400" b="1" i="1" smtClean="0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,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𝑹𝒆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,</m:t>
                    </m:r>
                    <m:r>
                      <a:rPr lang="cs-CZ" sz="2400" b="1" i="0" smtClean="0">
                        <a:latin typeface="Cambria Math"/>
                        <a:ea typeface="Cambria Math"/>
                        <a:cs typeface="Arial" charset="0"/>
                      </a:rPr>
                      <m:t>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𝑹𝒆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𝟖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=−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endParaRPr lang="cs-CZ" sz="24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>
                    <a:latin typeface="Arial" charset="0"/>
                    <a:cs typeface="Arial" charset="0"/>
                  </a:rPr>
                  <a:t>Úkol 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č. 2: </a:t>
                </a: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Určete imaginární </a:t>
                </a:r>
                <a:r>
                  <a:rPr lang="cs-CZ" sz="2800" dirty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část </a:t>
                </a:r>
                <a:r>
                  <a:rPr lang="cs-CZ" sz="2800" dirty="0">
                    <a:latin typeface="Arial" charset="0"/>
                    <a:cs typeface="Arial" charset="0"/>
                  </a:rPr>
                  <a:t>čísel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. </a:t>
                </a:r>
                <a:endParaRPr lang="cs-CZ" sz="28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>
                    <a:latin typeface="Arial" charset="0"/>
                    <a:cs typeface="Arial" charset="0"/>
                  </a:rPr>
                  <a:t>☺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charset="0"/>
                      </a:rPr>
                      <m:t>𝑰𝒎</m:t>
                    </m:r>
                    <m:r>
                      <a:rPr lang="cs-CZ" sz="2400" b="1" i="1" smtClean="0">
                        <a:latin typeface="Cambria Math"/>
                        <a:cs typeface="Arial" charset="0"/>
                      </a:rPr>
                      <m:t> 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𝟑</m:t>
                        </m:r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,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𝑰𝒎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,</m:t>
                    </m:r>
                    <m:r>
                      <a:rPr lang="cs-CZ" sz="2400" b="1"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charset="0"/>
                      </a:rPr>
                      <m:t>𝑰𝒎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𝟖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=−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charset="0"/>
                      </a:rPr>
                      <m:t>𝟖</m:t>
                    </m:r>
                  </m:oMath>
                </a14:m>
                <a:endParaRPr lang="cs-CZ" sz="2400" b="1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5"/>
                <a:ext cx="8229600" cy="5145088"/>
              </a:xfrm>
              <a:blipFill rotWithShape="1">
                <a:blip r:embed="rId2"/>
                <a:stretch>
                  <a:fillRect l="-1481" t="-1185" b="-2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6419056" cy="4785395"/>
          </a:xfrm>
        </p:spPr>
        <p:txBody>
          <a:bodyPr/>
          <a:lstStyle/>
          <a:p>
            <a:pPr marL="0" indent="0">
              <a:buNone/>
            </a:pPr>
            <a:endParaRPr lang="cs-CZ" sz="2400" u="sng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5508104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2"/>
              <p:cNvSpPr>
                <a:spLocks noGrp="1"/>
              </p:cNvSpPr>
              <p:nvPr>
                <p:ph type="title"/>
              </p:nvPr>
            </p:nvSpPr>
            <p:spPr>
              <a:xfrm>
                <a:off x="467544" y="476672"/>
                <a:ext cx="8229600" cy="706090"/>
              </a:xfrm>
            </p:spPr>
            <p:txBody>
              <a:bodyPr/>
              <a:lstStyle/>
              <a:p>
                <a:pPr algn="l"/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Určete souřadnice a algebraický tvar komplexních čísel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3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Arial" charset="0"/>
                      </a:rPr>
                      <m:t>, 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.</a:t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:endParaRPr lang="cs-CZ" sz="2800" b="1" dirty="0">
                  <a:solidFill>
                    <a:schemeClr val="tx2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67544" y="476672"/>
                <a:ext cx="8229600" cy="706090"/>
              </a:xfrm>
              <a:blipFill rotWithShape="1">
                <a:blip r:embed="rId3"/>
                <a:stretch>
                  <a:fillRect l="-1556" t="-55172" r="-667" b="-11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252910" y="836712"/>
                <a:ext cx="3255710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6, 3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, 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1 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=6+3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sz="24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910" y="836712"/>
                <a:ext cx="3255710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233766" y="1556792"/>
                <a:ext cx="3630609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2, −4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, 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=2−4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𝑖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400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3766" y="1556792"/>
                <a:ext cx="3630609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245561" y="4653136"/>
                <a:ext cx="3792000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−3, 4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, 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3 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=−3+4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5561" y="4653136"/>
                <a:ext cx="3792000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363903" y="5372063"/>
                <a:ext cx="3792513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−5, 0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=−5+0</m:t>
                      </m:r>
                      <m:r>
                        <a:rPr lang="cs-CZ" sz="2400" i="1">
                          <a:latin typeface="Cambria Math"/>
                        </a:rPr>
                        <m:t>𝑖</m:t>
                      </m:r>
                    </m:oMath>
                  </m:oMathPara>
                </a14:m>
                <a:endParaRPr lang="cs-CZ" sz="24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3903" y="5372063"/>
                <a:ext cx="3792513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761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38138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Zakreslete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komplexní čísla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algebraickém tvaru do Gaussovy roviny: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1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 </m:t>
                        </m:r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𝟓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481" t="-1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092" y="2132856"/>
            <a:ext cx="438902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7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38138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Zakreslete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komplexní čísla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algebraickém tvaru do Gaussovy roviny: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2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 </m:t>
                        </m:r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</m:t>
                    </m:r>
                    <m:rad>
                      <m:radPr>
                        <m:degHide m:val="on"/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𝟏𝟎</m:t>
                        </m:r>
                      </m:e>
                    </m:rad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481" t="-5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76872"/>
            <a:ext cx="453650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20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38138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Zakreslete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komplexní čísla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algebraickém tvaru do Gaussovy roviny: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3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  </m:t>
                        </m:r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den>
                    </m:f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𝟒</m:t>
                        </m:r>
                      </m:den>
                    </m:f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920"/>
            <a:ext cx="3528392" cy="337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9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Přiřaďte k algebraickému zápisu komplexního čísla souřadnice v Gaussově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rovině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988840"/>
                <a:ext cx="4038600" cy="4137323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cs typeface="Arial" charset="0"/>
                        </a:rPr>
                        <m:t> =−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latin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𝟒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cs typeface="Arial" charset="0"/>
                        </a:rPr>
                        <m:t> =−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𝟎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,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𝟓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𝟎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,</m:t>
                      </m:r>
                      <m:r>
                        <a:rPr lang="cs-CZ" b="1" i="1">
                          <a:latin typeface="Cambria Math"/>
                          <a:cs typeface="Arial" charset="0"/>
                        </a:rPr>
                        <m:t>𝟐𝟓</m:t>
                      </m:r>
                      <m:r>
                        <a:rPr lang="cs-CZ" b="1" i="1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𝟑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cs typeface="Arial" charset="0"/>
                        </a:rPr>
                        <m:t> =−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𝟒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b="1" dirty="0">
                  <a:latin typeface="Arial" pitchFamily="34" charset="0"/>
                  <a:ea typeface="Cambria Math"/>
                  <a:cs typeface="Arial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𝟒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cs typeface="Arial" charset="0"/>
                        </a:rPr>
                        <m:t> =−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cs typeface="Arial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i="1" dirty="0" smtClean="0">
                  <a:latin typeface="Cambria Math"/>
                  <a:cs typeface="Arial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514350" indent="-514350">
                  <a:spcAft>
                    <a:spcPts val="600"/>
                  </a:spcAft>
                  <a:buFont typeface="+mj-lt"/>
                  <a:buAutoNum type="arabicPeriod"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514350" indent="-514350">
                  <a:spcAft>
                    <a:spcPts val="600"/>
                  </a:spcAft>
                  <a:buFont typeface="+mj-lt"/>
                  <a:buAutoNum type="arabicPeriod"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988840"/>
                <a:ext cx="4038600" cy="413732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988840"/>
                <a:ext cx="4038600" cy="413732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, 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−0,25</m:t>
                        </m:r>
                      </m:e>
                    </m:d>
                  </m:oMath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cs typeface="Arial" pitchFamily="34" charset="0"/>
                          </a:rPr>
                          <m:t>, 0</m:t>
                        </m:r>
                      </m:e>
                    </m:d>
                  </m:oMath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Arial" pitchFamily="34" charset="0"/>
                          </a:rPr>
                          <m:t>0, 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988840"/>
                <a:ext cx="4038600" cy="4137323"/>
              </a:xfrm>
              <a:blipFill rotWithShape="1">
                <a:blip r:embed="rId3"/>
                <a:stretch>
                  <a:fillRect l="-31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23928" y="5469731"/>
                <a:ext cx="445970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 smtClean="0">
                            <a:latin typeface="Cambria Math"/>
                          </a:rPr>
                          <m:t>𝒛</m:t>
                        </m:r>
                      </m:e>
                      <m:sub>
                        <m:r>
                          <a:rPr lang="cs-CZ" sz="32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3200" b="1" i="1" smtClean="0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𝐵</m:t>
                    </m:r>
                    <m:r>
                      <a:rPr lang="cs-CZ" sz="3200" b="0" i="1" smtClean="0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32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>
                            <a:latin typeface="Cambria Math"/>
                          </a:rPr>
                          <m:t>𝒛</m:t>
                        </m:r>
                      </m:e>
                      <m:sub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3200" b="1" i="1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𝐴</m:t>
                    </m:r>
                  </m:oMath>
                </a14:m>
                <a:r>
                  <a:rPr lang="cs-CZ" sz="3200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>
                            <a:latin typeface="Cambria Math"/>
                          </a:rPr>
                          <m:t>𝒛</m:t>
                        </m:r>
                      </m:e>
                      <m:sub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sz="3200" b="1" i="1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𝐷</m:t>
                    </m:r>
                  </m:oMath>
                </a14:m>
                <a:r>
                  <a:rPr lang="cs-CZ" sz="3200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>
                            <a:latin typeface="Cambria Math"/>
                          </a:rPr>
                          <m:t>𝒛</m:t>
                        </m:r>
                      </m:e>
                      <m:sub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sub>
                    </m:sSub>
                    <m:r>
                      <a:rPr lang="cs-CZ" sz="3200" b="1" i="1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𝐶</m:t>
                    </m:r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5469731"/>
                <a:ext cx="4459708" cy="584775"/>
              </a:xfrm>
              <a:prstGeom prst="rect">
                <a:avLst/>
              </a:prstGeom>
              <a:blipFill rotWithShape="1">
                <a:blip r:embed="rId4"/>
                <a:stretch>
                  <a:fillRect l="-3557" t="-13542" b="-3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513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</a:t>
            </a:r>
            <a:r>
              <a:rPr lang="cs-CZ" sz="1600" dirty="0" smtClean="0">
                <a:latin typeface="Arial" charset="0"/>
                <a:cs typeface="Arial" charset="0"/>
              </a:rPr>
              <a:t>Petáková, J.: Matematika příprava k maturitě a k přijímacím zkouškám na vysoké školy, </a:t>
            </a:r>
            <a:r>
              <a:rPr lang="cs-CZ" sz="1600" dirty="0" smtClean="0">
                <a:latin typeface="Arial" charset="0"/>
                <a:cs typeface="Arial" charset="0"/>
              </a:rPr>
              <a:t/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1580</TotalTime>
  <Words>549</Words>
  <Application>Microsoft Office PowerPoint</Application>
  <PresentationFormat>Předvádění na obrazovce (4:3)</PresentationFormat>
  <Paragraphs>76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 a Jazyková škola s právem státní jazykové zkoušky,  Hradec Králové</vt:lpstr>
      <vt:lpstr> Zápis komplexního čísla algebraickým tvarem </vt:lpstr>
      <vt:lpstr> Algebraický tvar </vt:lpstr>
      <vt:lpstr>Určete souřadnice a algebraický tvar komplexních čísel z_1, z_2, z_3, z_4. </vt:lpstr>
      <vt:lpstr> Zakreslete komplexní čísla  v algebraickém tvaru do Gaussovy roviny: </vt:lpstr>
      <vt:lpstr> Zakreslete komplexní čísla  v algebraickém tvaru do Gaussovy roviny: </vt:lpstr>
      <vt:lpstr> Zakreslete komplexní čísla  v algebraickém tvaru do Gaussovy roviny: </vt:lpstr>
      <vt:lpstr>  Přiřaďte k algebraickému zápisu komplexního čísla souřadnice v Gaussově rovině  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Admin</cp:lastModifiedBy>
  <cp:revision>214</cp:revision>
  <dcterms:created xsi:type="dcterms:W3CDTF">2012-11-30T22:17:21Z</dcterms:created>
  <dcterms:modified xsi:type="dcterms:W3CDTF">2013-11-04T19:00:20Z</dcterms:modified>
</cp:coreProperties>
</file>