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309" r:id="rId3"/>
    <p:sldId id="310" r:id="rId4"/>
    <p:sldId id="311" r:id="rId5"/>
    <p:sldId id="312" r:id="rId6"/>
    <p:sldId id="313" r:id="rId7"/>
    <p:sldId id="315" r:id="rId8"/>
    <p:sldId id="314" r:id="rId9"/>
    <p:sldId id="269" r:id="rId10"/>
    <p:sldId id="28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>
        <p:scale>
          <a:sx n="82" d="100"/>
          <a:sy n="82" d="100"/>
        </p:scale>
        <p:origin x="-1008" y="-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9BFBBBB-D885-4ABA-8D2A-3277A424466D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C51977D-22A1-42E4-BBDF-37DE60EABC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4689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4128B6A-121C-4075-A20F-F508653BE9BF}" type="slidenum">
              <a:rPr lang="cs-CZ" smtClean="0"/>
              <a:pPr eaLnBrk="1" hangingPunct="1"/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12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D0F0A1BE-308A-4B8B-85A0-6677B0033AF1}" type="slidenum">
              <a:rPr lang="cs-CZ" smtClean="0"/>
              <a:pPr eaLnBrk="1" hangingPunct="1"/>
              <a:t>10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634A4-724C-4D74-B8BD-00B2E160B16E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49B7A-4E85-4229-8132-427DF0DC3D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0051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D595B-BE83-4C3C-8B12-88DF8F5B8B2C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FF342-420C-4811-987A-BA39DB6396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87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1A5CD-E996-47B2-88F4-72559DF4EC59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DA41B-A7DB-458B-A270-EF0B2E8CEB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703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F4100-9F5D-492C-B38B-07EA243154BD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111D6-449E-42FD-8663-28710E960A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858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10C25-490D-48CF-B545-810326629154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6B36D-20EB-479F-BE0E-AE2FA1E32D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8413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48481-9CF4-4FFE-9CF0-13D2EEA5CA2A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A7A63-43E4-4340-A82A-9C8796C892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3055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7FBB2-21A1-4E01-B947-43A66FE8657E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1383F-1F4E-4BF2-A9F5-1B38824149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744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4A2EC-6B16-4918-A134-C57B576E5540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15E3A-73B8-4CFF-904A-B52A7E2D7D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487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AB6F2-46CE-45F5-8A59-D1CD0129A73A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1A7E3-1206-418F-ADD6-F70B7F2415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9894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6C293-0DE7-41EB-B5FA-638D85341B3B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698A3-89BA-44D3-BB8F-6C295266A7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307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1CAB6-9F8C-4043-85E6-069B750EB551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8D34F-37CB-4073-99AD-C171E3E610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842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710D4A-766A-4333-846C-6D7E2CE9BAD8}" type="datetimeFigureOut">
              <a:rPr lang="cs-CZ"/>
              <a:pPr>
                <a:defRPr/>
              </a:pPr>
              <a:t>4.11.2013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AC9CFD-F4CF-4BE2-9F29-FF12EB4156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4267323"/>
              </p:ext>
            </p:extLst>
          </p:nvPr>
        </p:nvGraphicFramePr>
        <p:xfrm>
          <a:off x="250825" y="2781300"/>
          <a:ext cx="8569325" cy="39957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Monika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Zemanová, PhD.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VY_32_INOVACE_1_KOMPLEXNI_CISLA_04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1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Absolutní hodnota, komplexní jednotka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Komplexní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čísla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4.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Obchodní akademie,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srpen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Komplexně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sdružené číslo, absolutní hodnota komplexního čísla, komplexní jednotka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r"/>
            <a:r>
              <a:rPr lang="cs-CZ" sz="32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Absolutní hodnota komplexního čísla</a:t>
            </a:r>
            <a:endParaRPr lang="cs-CZ" sz="3200" b="1" dirty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800" u="sng" dirty="0" smtClean="0">
                    <a:latin typeface="Arial" pitchFamily="34" charset="0"/>
                    <a:cs typeface="Arial" pitchFamily="34" charset="0"/>
                  </a:rPr>
                  <a:t>Definice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: Absolutní hodnotu komplexního čísla, značíme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b="1" i="1" smtClean="0">
                            <a:solidFill>
                              <a:schemeClr val="tx2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b="1" i="1" smtClean="0">
                            <a:solidFill>
                              <a:schemeClr val="tx2"/>
                            </a:solidFill>
                            <a:latin typeface="Cambria Math"/>
                            <a:cs typeface="Arial" pitchFamily="34" charset="0"/>
                          </a:rPr>
                          <m:t>𝒛</m:t>
                        </m:r>
                      </m:e>
                    </m:d>
                  </m:oMath>
                </a14:m>
                <a:r>
                  <a:rPr lang="cs-CZ" sz="2800" dirty="0" smtClean="0"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,</a:t>
                </a:r>
                <a:r>
                  <a:rPr lang="cs-CZ" sz="2800" b="1" i="1" dirty="0" smtClean="0">
                    <a:solidFill>
                      <a:schemeClr val="tx2"/>
                    </a:solidFill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ke komplexnímu číslu </a:t>
                </a:r>
                <a14:m>
                  <m:oMath xmlns:m="http://schemas.openxmlformats.org/officeDocument/2006/math">
                    <m:r>
                      <a:rPr lang="cs-CZ" b="1" i="1" dirty="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𝒛</m:t>
                    </m:r>
                    <m:r>
                      <a:rPr lang="cs-CZ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r>
                      <a:rPr lang="cs-CZ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𝒂</m:t>
                    </m:r>
                    <m:r>
                      <a:rPr lang="cs-CZ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+</m:t>
                    </m:r>
                    <m:r>
                      <a:rPr lang="cs-CZ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𝒃𝒊</m:t>
                    </m:r>
                  </m:oMath>
                </a14:m>
                <a:r>
                  <a:rPr lang="cs-CZ" b="1" dirty="0" smtClean="0">
                    <a:solidFill>
                      <a:schemeClr val="tx2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b="1" dirty="0" smtClean="0">
                    <a:solidFill>
                      <a:schemeClr val="tx2"/>
                    </a:solidFill>
                    <a:latin typeface="Arial" pitchFamily="34" charset="0"/>
                    <a:cs typeface="Arial" pitchFamily="34" charset="0"/>
                  </a:rPr>
                  <a:t/>
                </a:r>
                <a:br>
                  <a:rPr lang="cs-CZ" sz="2800" b="1" dirty="0" smtClean="0">
                    <a:solidFill>
                      <a:schemeClr val="tx2"/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je nezáporné reálné číslo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b="1" i="1">
                            <a:solidFill>
                              <a:schemeClr val="tx2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b="1" i="1">
                            <a:solidFill>
                              <a:schemeClr val="tx2"/>
                            </a:solidFill>
                            <a:latin typeface="Cambria Math"/>
                            <a:cs typeface="Arial" pitchFamily="34" charset="0"/>
                          </a:rPr>
                          <m:t>𝒛</m:t>
                        </m:r>
                      </m:e>
                    </m:d>
                    <m:r>
                      <a:rPr lang="cs-CZ" b="1" i="1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b="1" i="1" smtClean="0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pPr>
                          <m:e>
                            <m:r>
                              <a:rPr lang="cs-CZ" b="1" i="1" smtClean="0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𝒂</m:t>
                            </m:r>
                          </m:e>
                          <m:sup>
                            <m:r>
                              <a:rPr lang="cs-CZ" b="1" i="1" smtClean="0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𝟐</m:t>
                            </m:r>
                          </m:sup>
                        </m:sSup>
                        <m:r>
                          <a:rPr lang="cs-CZ" b="1" i="1" smtClean="0">
                            <a:solidFill>
                              <a:schemeClr val="tx2"/>
                            </a:solidFill>
                            <a:latin typeface="Cambria Math"/>
                            <a:ea typeface="Cambria Math"/>
                            <a:cs typeface="Arial" pitchFamily="34" charset="0"/>
                          </a:rPr>
                          <m:t>+</m:t>
                        </m:r>
                        <m:sSup>
                          <m:sSupPr>
                            <m:ctrlPr>
                              <a:rPr lang="cs-CZ" b="1" i="1" smtClean="0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pPr>
                          <m:e>
                            <m:r>
                              <a:rPr lang="cs-CZ" b="1" i="1" smtClean="0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𝒃</m:t>
                            </m:r>
                          </m:e>
                          <m:sup>
                            <m:r>
                              <a:rPr lang="cs-CZ" b="1" i="1" smtClean="0">
                                <a:solidFill>
                                  <a:schemeClr val="tx2"/>
                                </a:solidFill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𝟐</m:t>
                            </m:r>
                          </m:sup>
                        </m:sSup>
                      </m:e>
                    </m:rad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.</a:t>
                </a: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  <a:blipFill rotWithShape="1">
                <a:blip r:embed="rId2"/>
                <a:stretch>
                  <a:fillRect l="-1481" t="-11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759534" y="3356992"/>
                <a:ext cx="3484874" cy="167597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latin typeface="Cambria Math" pitchFamily="18" charset="0"/>
                    <a:ea typeface="Cambria Math" pitchFamily="18" charset="0"/>
                  </a:rPr>
                  <a:t> 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latin typeface="Cambria Math"/>
                        <a:ea typeface="Cambria Math" pitchFamily="18" charset="0"/>
                      </a:rPr>
                      <m:t>    </m:t>
                    </m:r>
                    <m:r>
                      <a:rPr lang="cs-CZ" sz="2800" b="1" i="1" smtClean="0">
                        <a:latin typeface="Cambria Math" pitchFamily="18" charset="0"/>
                        <a:ea typeface="Cambria Math" pitchFamily="18" charset="0"/>
                      </a:rPr>
                      <m:t>𝒛</m:t>
                    </m:r>
                    <m:r>
                      <a:rPr lang="cs-CZ" sz="2800" b="1" i="1" smtClean="0">
                        <a:latin typeface="Cambria Math" pitchFamily="18" charset="0"/>
                        <a:ea typeface="Cambria Math" pitchFamily="18" charset="0"/>
                      </a:rPr>
                      <m:t> =</m:t>
                    </m:r>
                    <m:r>
                      <a:rPr lang="cs-CZ" sz="2800" b="1" i="1" smtClean="0">
                        <a:latin typeface="Cambria Math" pitchFamily="18" charset="0"/>
                        <a:ea typeface="Cambria Math" pitchFamily="18" charset="0"/>
                      </a:rPr>
                      <m:t>𝟔</m:t>
                    </m:r>
                    <m:r>
                      <a:rPr lang="cs-CZ" sz="2800" b="1" i="1" smtClean="0">
                        <a:latin typeface="Cambria Math" pitchFamily="18" charset="0"/>
                        <a:ea typeface="Cambria Math" pitchFamily="18" charset="0"/>
                      </a:rPr>
                      <m:t>+</m:t>
                    </m:r>
                    <m:r>
                      <a:rPr lang="cs-CZ" sz="2800" b="1" i="1" smtClean="0">
                        <a:latin typeface="Cambria Math" pitchFamily="18" charset="0"/>
                        <a:ea typeface="Cambria Math" pitchFamily="18" charset="0"/>
                      </a:rPr>
                      <m:t>𝟑</m:t>
                    </m:r>
                    <m:r>
                      <a:rPr lang="cs-CZ" sz="2800" b="1" i="1" smtClean="0">
                        <a:latin typeface="Cambria Math" pitchFamily="18" charset="0"/>
                        <a:ea typeface="Cambria Math" pitchFamily="18" charset="0"/>
                      </a:rPr>
                      <m:t>𝒊</m:t>
                    </m:r>
                  </m:oMath>
                </a14:m>
                <a:endParaRPr lang="cs-CZ" sz="2800" b="1" dirty="0" smtClean="0">
                  <a:latin typeface="Cambria Math" pitchFamily="18" charset="0"/>
                  <a:ea typeface="Cambria Math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  <a:cs typeface="Arial" pitchFamily="34" charset="0"/>
                            </a:rPr>
                            <m:t>𝒛</m:t>
                          </m:r>
                        </m:e>
                      </m:d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800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sz="28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𝟔</m:t>
                              </m:r>
                            </m:e>
                            <m:sup>
                              <m:r>
                                <a:rPr lang="cs-CZ" sz="2800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800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sz="28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𝟑</m:t>
                              </m:r>
                            </m:e>
                            <m:sup>
                              <m:r>
                                <a:rPr lang="cs-CZ" sz="28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sz="2800" b="1" dirty="0" smtClean="0">
                  <a:latin typeface="Cambria Math" pitchFamily="18" charset="0"/>
                  <a:ea typeface="Cambria Math" pitchFamily="18" charset="0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dPr>
                        <m:e>
                          <m: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  <a:cs typeface="Arial" pitchFamily="34" charset="0"/>
                            </a:rPr>
                            <m:t>𝒛</m:t>
                          </m:r>
                        </m:e>
                      </m:d>
                      <m:r>
                        <a:rPr lang="cs-CZ" sz="2800" b="1" i="1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800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𝟒𝟓</m:t>
                          </m:r>
                        </m:e>
                      </m:rad>
                    </m:oMath>
                  </m:oMathPara>
                </a14:m>
                <a:endParaRPr lang="cs-CZ" sz="2800" b="1" dirty="0" smtClean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59534" y="3356992"/>
                <a:ext cx="3484874" cy="167597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644" y="3061452"/>
            <a:ext cx="3744416" cy="2735089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220073" y="5473375"/>
            <a:ext cx="33701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Pozn.: S výhodou využíváme </a:t>
            </a:r>
            <a:br>
              <a:rPr lang="cs-CZ" dirty="0" smtClean="0"/>
            </a:br>
            <a:r>
              <a:rPr lang="cs-CZ" dirty="0" smtClean="0"/>
              <a:t>Pythagorovu větu.</a:t>
            </a:r>
          </a:p>
        </p:txBody>
      </p:sp>
    </p:spTree>
    <p:extLst>
      <p:ext uri="{BB962C8B-B14F-4D97-AF65-F5344CB8AC3E}">
        <p14:creationId xmlns:p14="http://schemas.microsoft.com/office/powerpoint/2010/main" val="2052755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r"/>
            <a:r>
              <a:rPr lang="cs-CZ" sz="32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Absolutní hodnota komplexního čísla</a:t>
            </a:r>
            <a:endParaRPr lang="cs-CZ" sz="3200" b="1" dirty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</p:spPr>
            <p:txBody>
              <a:bodyPr/>
              <a:lstStyle/>
              <a:p>
                <a:pPr marL="0" indent="0" algn="ctr">
                  <a:spcAft>
                    <a:spcPts val="600"/>
                  </a:spcAft>
                  <a:buNone/>
                </a:pP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Určete absolutní hodnotu komplexního </a:t>
                </a:r>
                <a:r>
                  <a:rPr lang="cs-CZ" dirty="0">
                    <a:latin typeface="Arial" pitchFamily="34" charset="0"/>
                    <a:cs typeface="Arial" pitchFamily="34" charset="0"/>
                  </a:rPr>
                  <a:t>čísla</a:t>
                </a:r>
                <a:r>
                  <a:rPr lang="cs-CZ" dirty="0" smtClean="0">
                    <a:latin typeface="Arial" pitchFamily="34" charset="0"/>
                    <a:cs typeface="Arial" pitchFamily="34" charset="0"/>
                  </a:rPr>
                  <a:t>:</a:t>
                </a: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 algn="ctr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  <a:cs typeface="Arial" pitchFamily="34" charset="0"/>
                            </a:rPr>
                            <m:t> </m:t>
                          </m:r>
                          <m:r>
                            <a:rPr lang="cs-CZ" i="1">
                              <a:latin typeface="Cambria Math"/>
                              <a:cs typeface="Arial" pitchFamily="34" charset="0"/>
                            </a:rPr>
                            <m:t>𝑧</m:t>
                          </m:r>
                        </m:e>
                        <m:sub>
                          <m:r>
                            <a:rPr lang="cs-CZ" i="1"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i="1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i="1">
                          <a:latin typeface="Cambria Math"/>
                          <a:ea typeface="Cambria Math"/>
                          <a:cs typeface="Arial" pitchFamily="34" charset="0"/>
                        </a:rPr>
                        <m:t>=−2+7</m:t>
                      </m:r>
                      <m:r>
                        <a:rPr lang="cs-CZ" i="1">
                          <a:latin typeface="Cambria Math"/>
                          <a:ea typeface="Cambria Math"/>
                          <a:cs typeface="Arial" pitchFamily="34" charset="0"/>
                        </a:rPr>
                        <m:t>𝑖</m:t>
                      </m:r>
                    </m:oMath>
                  </m:oMathPara>
                </a14:m>
                <a:endParaRPr lang="cs-CZ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600"/>
                  </a:spcAft>
                  <a:buNone/>
                </a:pPr>
                <a:endParaRPr lang="cs-CZ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 =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𝑎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𝑏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  <m:r>
                        <a:rPr lang="cs-CZ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 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  <m:t>−2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7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b="0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i="1"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𝑧</m:t>
                            </m:r>
                          </m:e>
                          <m:sub>
                            <m:r>
                              <a:rPr lang="cs-CZ" i="1"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1</m:t>
                            </m:r>
                          </m:sub>
                        </m:sSub>
                      </m:e>
                    </m:d>
                    <m:r>
                      <a:rPr lang="cs-CZ" i="1" smtClean="0"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  <a:cs typeface="Arial" pitchFamily="34" charset="0"/>
                          </a:rPr>
                          <m:t>4+49</m:t>
                        </m:r>
                      </m:e>
                    </m:rad>
                  </m:oMath>
                </a14:m>
                <a:r>
                  <a:rPr lang="cs-CZ" i="1" dirty="0" smtClean="0">
                    <a:latin typeface="Arial" pitchFamily="34" charset="0"/>
                    <a:ea typeface="Cambria Math"/>
                    <a:cs typeface="Arial" pitchFamily="34" charset="0"/>
                  </a:rPr>
                  <a:t> </a:t>
                </a:r>
                <a:endParaRPr lang="cs-CZ" i="1" dirty="0" smtClean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cs-CZ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  <m:r>
                        <a:rPr lang="cs-CZ" i="1" dirty="0" smtClean="0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>
                        <a:rPr lang="cs-CZ" b="0" i="1" dirty="0" smtClean="0">
                          <a:latin typeface="Cambria Math"/>
                          <a:ea typeface="Cambria Math"/>
                          <a:cs typeface="Arial" pitchFamily="34" charset="0"/>
                        </a:rPr>
                        <m:t> </m:t>
                      </m:r>
                      <m:rad>
                        <m:radPr>
                          <m:degHide m:val="on"/>
                          <m:ctrlPr>
                            <a:rPr lang="cs-CZ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r>
                            <a:rPr lang="cs-CZ" b="0" i="1" dirty="0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53</m:t>
                          </m:r>
                        </m:e>
                      </m:rad>
                    </m:oMath>
                  </m:oMathPara>
                </a14:m>
                <a:endParaRPr lang="cs-CZ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  <a:blipFill rotWithShape="1">
                <a:blip r:embed="rId2"/>
                <a:stretch>
                  <a:fillRect l="-1704" t="-1528" r="-1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00631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</p:spPr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i="1">
                              <a:latin typeface="Cambria Math"/>
                              <a:cs typeface="Arial" pitchFamily="34" charset="0"/>
                            </a:rPr>
                            <m:t>𝑧</m:t>
                          </m:r>
                        </m:e>
                        <m:sub>
                          <m:r>
                            <a:rPr lang="cs-CZ" sz="2800" i="1"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  <m:r>
                        <a:rPr lang="cs-CZ" sz="2800" i="1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=−</m:t>
                      </m:r>
                      <m:f>
                        <m:fPr>
                          <m:ctrlPr>
                            <a:rPr lang="cs-CZ" sz="2800" i="1" dirty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800" i="1" dirty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</m:t>
                          </m:r>
                        </m:num>
                        <m:den>
                          <m:r>
                            <a:rPr lang="cs-CZ" sz="2800" i="1" dirty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3</m:t>
                          </m:r>
                        </m:den>
                      </m:f>
                      <m:r>
                        <a:rPr lang="cs-CZ" sz="2800" i="1" dirty="0">
                          <a:latin typeface="Cambria Math"/>
                          <a:ea typeface="Cambria Math"/>
                          <a:cs typeface="Arial" pitchFamily="34" charset="0"/>
                        </a:rPr>
                        <m:t>−</m:t>
                      </m:r>
                      <m:f>
                        <m:fPr>
                          <m:ctrlPr>
                            <a:rPr lang="cs-CZ" sz="2800" i="1" dirty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800" i="1" dirty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3</m:t>
                          </m:r>
                        </m:num>
                        <m:den>
                          <m:r>
                            <a:rPr lang="cs-CZ" sz="2800" i="1" dirty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4</m:t>
                          </m:r>
                        </m:den>
                      </m:f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𝑖</m:t>
                      </m:r>
                    </m:oMath>
                  </m:oMathPara>
                </a14:m>
                <a:endParaRPr lang="cs-CZ" sz="2800" i="1" dirty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80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80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b>
                          </m:sSub>
                        </m:e>
                      </m:d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= </m:t>
                      </m:r>
                      <m:rad>
                        <m:radPr>
                          <m:degHide m:val="on"/>
                          <m:ctrlPr>
                            <a:rPr lang="cs-CZ" sz="280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800" i="1"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i="1"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  <m:t>−</m:t>
                                  </m:r>
                                  <m:f>
                                    <m:fPr>
                                      <m:ctrlPr>
                                        <a:rPr lang="cs-CZ" sz="2800" i="1">
                                          <a:latin typeface="Cambria Math"/>
                                          <a:ea typeface="Cambria Math"/>
                                          <a:cs typeface="Arial" pitchFamily="34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2800" i="1">
                                          <a:latin typeface="Cambria Math"/>
                                          <a:ea typeface="Cambria Math"/>
                                          <a:cs typeface="Arial" pitchFamily="34" charset="0"/>
                                        </a:rPr>
                                        <m:t>1</m:t>
                                      </m:r>
                                    </m:num>
                                    <m:den>
                                      <m:r>
                                        <a:rPr lang="cs-CZ" sz="2800" i="1">
                                          <a:latin typeface="Cambria Math"/>
                                          <a:ea typeface="Cambria Math"/>
                                          <a:cs typeface="Arial" pitchFamily="34" charset="0"/>
                                        </a:rPr>
                                        <m:t>3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8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80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800" i="1" smtClean="0"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b="0" i="1" smtClean="0"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  <m:t>−</m:t>
                                  </m:r>
                                  <m:f>
                                    <m:fPr>
                                      <m:ctrlPr>
                                        <a:rPr lang="cs-CZ" sz="2800" i="1" smtClean="0">
                                          <a:latin typeface="Cambria Math"/>
                                          <a:ea typeface="Cambria Math"/>
                                          <a:cs typeface="Arial" pitchFamily="34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2800" b="0" i="1" smtClean="0">
                                          <a:latin typeface="Cambria Math"/>
                                          <a:ea typeface="Cambria Math"/>
                                          <a:cs typeface="Arial" pitchFamily="34" charset="0"/>
                                        </a:rPr>
                                        <m:t>3</m:t>
                                      </m:r>
                                    </m:num>
                                    <m:den>
                                      <m:r>
                                        <a:rPr lang="cs-CZ" sz="2800" b="0" i="1" smtClean="0">
                                          <a:latin typeface="Cambria Math"/>
                                          <a:ea typeface="Cambria Math"/>
                                          <a:cs typeface="Arial" pitchFamily="34" charset="0"/>
                                        </a:rPr>
                                        <m:t>4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sz="2800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8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b>
                          </m:sSub>
                        </m:e>
                      </m:d>
                      <m:r>
                        <a:rPr lang="cs-CZ" sz="280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80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sz="280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9</m:t>
                              </m:r>
                            </m:den>
                          </m:f>
                          <m:r>
                            <a:rPr lang="cs-CZ" sz="2800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9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16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cs-CZ" sz="2800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8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b>
                          </m:sSub>
                        </m:e>
                      </m:d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8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fPr>
                            <m:num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</m:t>
                              </m:r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6+81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144</m:t>
                              </m:r>
                            </m:den>
                          </m:f>
                        </m:e>
                      </m:rad>
                      <m:r>
                        <a:rPr lang="cs-CZ" sz="280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80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sz="280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97</m:t>
                              </m:r>
                            </m:num>
                            <m:den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144</m:t>
                              </m:r>
                            </m:den>
                          </m:f>
                        </m:e>
                      </m:rad>
                      <m:r>
                        <a:rPr lang="cs-CZ" sz="2800" b="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97</m:t>
                              </m:r>
                            </m:e>
                          </m:rad>
                        </m:num>
                        <m:den>
                          <m:r>
                            <a:rPr lang="cs-CZ" sz="2800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endParaRPr lang="cs-CZ" sz="2800" i="1" dirty="0" smtClean="0">
                  <a:latin typeface="Cambria Math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Určete absolutní hodnotu, řešte samostatně</a:t>
            </a:r>
            <a:endParaRPr lang="cs-CZ" sz="32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2861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r"/>
            <a:r>
              <a:rPr lang="cs-CZ" sz="3200" b="1" dirty="0">
                <a:solidFill>
                  <a:schemeClr val="tx2"/>
                </a:solidFill>
              </a:rPr>
              <a:t>Určete absolutní hodnotu, řešte samostatně</a:t>
            </a:r>
            <a:endParaRPr lang="cs-CZ" sz="3200" b="1" dirty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</p:spPr>
            <p:txBody>
              <a:bodyPr/>
              <a:lstStyle/>
              <a:p>
                <a:pPr marL="0" indent="0" algn="ctr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i="1">
                              <a:latin typeface="Cambria Math"/>
                              <a:cs typeface="Arial" pitchFamily="34" charset="0"/>
                            </a:rPr>
                            <m:t>𝑧</m:t>
                          </m:r>
                        </m:e>
                        <m:sub>
                          <m:r>
                            <a:rPr lang="cs-CZ" sz="2800" b="0" i="1" smtClean="0"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b>
                      </m:sSub>
                      <m:r>
                        <a:rPr lang="cs-CZ" sz="2800" i="1">
                          <a:latin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=−0,2+8,1</m:t>
                      </m:r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𝑖</m:t>
                      </m:r>
                    </m:oMath>
                  </m:oMathPara>
                </a14:m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600"/>
                  </a:spcAft>
                  <a:buNone/>
                </a:pPr>
                <a:endParaRPr lang="cs-CZ" sz="2800" i="1" dirty="0" smtClean="0">
                  <a:latin typeface="Cambria Math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80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80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3</m:t>
                              </m:r>
                            </m:sub>
                          </m:sSub>
                        </m:e>
                      </m:d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= </m:t>
                      </m:r>
                      <m:rad>
                        <m:radPr>
                          <m:degHide m:val="on"/>
                          <m:ctrlPr>
                            <a:rPr lang="cs-CZ" sz="28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800" i="1"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i="1"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  <m:t>−</m:t>
                                  </m:r>
                                  <m:r>
                                    <a:rPr lang="cs-CZ" sz="2800" b="0" i="1" smtClean="0">
                                      <a:latin typeface="Cambria Math"/>
                                      <a:ea typeface="Cambria Math"/>
                                      <a:cs typeface="Arial" pitchFamily="34" charset="0"/>
                                    </a:rPr>
                                    <m:t>0,2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8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8,1</m:t>
                              </m:r>
                            </m:e>
                            <m:sup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sz="2800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8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cs-CZ" sz="2800" b="0" i="1" smtClean="0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3</m:t>
                              </m:r>
                            </m:sub>
                          </m:sSub>
                        </m:e>
                      </m:d>
                      <m:r>
                        <a:rPr lang="cs-CZ" sz="2800" i="1" smtClean="0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80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0,04+65,61</m:t>
                          </m:r>
                        </m:e>
                      </m:rad>
                    </m:oMath>
                  </m:oMathPara>
                </a14:m>
                <a:endParaRPr lang="cs-CZ" sz="2800" i="1" dirty="0" smtClean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 algn="ctr">
                  <a:spcAft>
                    <a:spcPts val="12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8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cs-CZ" sz="2800" i="1"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3</m:t>
                              </m:r>
                            </m:sub>
                          </m:sSub>
                        </m:e>
                      </m:d>
                      <m:r>
                        <a:rPr lang="cs-CZ" sz="2800" i="1">
                          <a:latin typeface="Cambria Math"/>
                          <a:ea typeface="Cambria Math"/>
                          <a:cs typeface="Arial" pitchFamily="34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800" i="1"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r>
                            <a:rPr lang="cs-CZ" sz="2800" b="0" i="1" smtClean="0"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65,65</m:t>
                          </m:r>
                        </m:e>
                      </m:rad>
                    </m:oMath>
                  </m:oMathPara>
                </a14:m>
                <a:endParaRPr lang="cs-CZ" sz="2800" i="1" dirty="0">
                  <a:latin typeface="Arial" pitchFamily="34" charset="0"/>
                  <a:ea typeface="Cambria Math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endParaRPr lang="cs-CZ" sz="2800" i="1" dirty="0" smtClean="0">
                  <a:latin typeface="Cambria Math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05452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pPr algn="r"/>
            <a:r>
              <a:rPr lang="cs-CZ" sz="32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Komplexní jednotka</a:t>
            </a:r>
            <a:endParaRPr lang="cs-CZ" sz="3200" b="1" dirty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800" u="sng" dirty="0" smtClean="0">
                    <a:latin typeface="Arial" pitchFamily="34" charset="0"/>
                    <a:cs typeface="Arial" pitchFamily="34" charset="0"/>
                  </a:rPr>
                  <a:t>Definice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: </a:t>
                </a:r>
                <a:r>
                  <a:rPr lang="cs-CZ" sz="2800" dirty="0" smtClean="0">
                    <a:solidFill>
                      <a:schemeClr val="tx2"/>
                    </a:solidFill>
                    <a:latin typeface="Arial" pitchFamily="34" charset="0"/>
                    <a:cs typeface="Arial" pitchFamily="34" charset="0"/>
                  </a:rPr>
                  <a:t>Komplexní jednotka 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je komplexní číslo, jehož absolutní hodnota je rovna 1, tj.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b="1" i="1" smtClean="0">
                            <a:solidFill>
                              <a:schemeClr val="tx2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b="1" i="1" smtClean="0">
                            <a:solidFill>
                              <a:schemeClr val="tx2"/>
                            </a:solidFill>
                            <a:latin typeface="Cambria Math"/>
                            <a:cs typeface="Arial" pitchFamily="34" charset="0"/>
                          </a:rPr>
                          <m:t>𝒛</m:t>
                        </m:r>
                      </m:e>
                    </m:d>
                  </m:oMath>
                </a14:m>
                <a:r>
                  <a:rPr lang="cs-CZ" sz="2800" b="1" dirty="0" smtClean="0">
                    <a:solidFill>
                      <a:schemeClr val="tx2"/>
                    </a:solidFill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r>
                      <a:rPr lang="cs-CZ" sz="2800" b="1" i="1" dirty="0" smtClean="0">
                        <a:solidFill>
                          <a:schemeClr val="tx2"/>
                        </a:solidFill>
                        <a:latin typeface="Cambria Math"/>
                        <a:ea typeface="Cambria Math"/>
                        <a:cs typeface="Arial" pitchFamily="34" charset="0"/>
                      </a:rPr>
                      <m:t>𝟏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.</a:t>
                </a: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Obrazy komplexních jednotek leží </a:t>
                </a:r>
                <a:r>
                  <a:rPr lang="cs-CZ" sz="2800" dirty="0" smtClean="0">
                    <a:solidFill>
                      <a:schemeClr val="tx2"/>
                    </a:solidFill>
                    <a:latin typeface="Arial" pitchFamily="34" charset="0"/>
                    <a:cs typeface="Arial" pitchFamily="34" charset="0"/>
                  </a:rPr>
                  <a:t>na jednotkové kružnici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se středem P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800" i="1" smtClean="0">
                            <a:latin typeface="Cambria Math"/>
                            <a:cs typeface="Arial" pitchFamily="34" charset="0"/>
                          </a:rPr>
                        </m:ctrlPr>
                      </m:dPr>
                      <m:e>
                        <m:r>
                          <a:rPr lang="cs-CZ" sz="2800" b="1" i="1" smtClean="0">
                            <a:latin typeface="Cambria Math"/>
                            <a:cs typeface="Arial" pitchFamily="34" charset="0"/>
                          </a:rPr>
                          <m:t>𝟎</m:t>
                        </m:r>
                        <m:r>
                          <a:rPr lang="cs-CZ" sz="2800" b="1" i="1" smtClean="0">
                            <a:latin typeface="Cambria Math"/>
                            <a:cs typeface="Arial" pitchFamily="34" charset="0"/>
                          </a:rPr>
                          <m:t>,</m:t>
                        </m:r>
                        <m:r>
                          <a:rPr lang="cs-CZ" sz="2800" b="1" i="1" smtClean="0">
                            <a:latin typeface="Cambria Math"/>
                            <a:cs typeface="Arial" pitchFamily="34" charset="0"/>
                          </a:rPr>
                          <m:t>𝟎</m:t>
                        </m:r>
                      </m:e>
                    </m:d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v Gaussově rovině.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Zakreslete do Gaussovy roviny </a:t>
                </a:r>
                <a:r>
                  <a:rPr lang="cs-CZ" sz="2000" dirty="0" smtClean="0">
                    <a:latin typeface="Arial" pitchFamily="34" charset="0"/>
                    <a:cs typeface="Arial" pitchFamily="34" charset="0"/>
                  </a:rPr>
                  <a:t>(zvolte jeden díl 3 cm):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1" i="1">
                              <a:latin typeface="Cambria Math" pitchFamily="18" charset="0"/>
                              <a:ea typeface="Cambria Math" pitchFamily="18" charset="0"/>
                              <a:cs typeface="Arial" pitchFamily="34" charset="0"/>
                            </a:rPr>
                            <m:t>𝒛</m:t>
                          </m:r>
                        </m:e>
                        <m:sub>
                          <m:r>
                            <a:rPr lang="cs-CZ" sz="2800" b="1" i="1">
                              <a:latin typeface="Cambria Math" pitchFamily="18" charset="0"/>
                              <a:ea typeface="Cambria Math" pitchFamily="18" charset="0"/>
                              <a:cs typeface="Arial" pitchFamily="34" charset="0"/>
                            </a:rPr>
                            <m:t>𝟏</m:t>
                          </m:r>
                        </m:sub>
                      </m:sSub>
                      <m:r>
                        <a:rPr lang="cs-CZ" sz="2800" b="1" i="1"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 b="1" i="1"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  <m:t>𝟑</m:t>
                          </m:r>
                        </m:num>
                        <m:den>
                          <m:r>
                            <a:rPr lang="cs-CZ" sz="2800" b="1" i="1" smtClean="0"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1" smtClean="0">
                          <a:latin typeface="Cambria Math"/>
                          <a:ea typeface="Cambria Math" pitchFamily="18" charset="0"/>
                          <a:cs typeface="Arial" pitchFamily="34" charset="0"/>
                        </a:rPr>
                        <m:t>+</m:t>
                      </m:r>
                      <m:f>
                        <m:fPr>
                          <m:ctrlPr>
                            <a:rPr lang="cs-CZ" sz="2800" b="1" i="1" smtClean="0"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800" b="1" i="1" smtClean="0"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  <m:t>𝟒</m:t>
                          </m:r>
                        </m:num>
                        <m:den>
                          <m:r>
                            <a:rPr lang="cs-CZ" sz="2800" b="1" i="1" smtClean="0"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  <m:t>𝟓</m:t>
                          </m:r>
                        </m:den>
                      </m:f>
                      <m:r>
                        <a:rPr lang="cs-CZ" sz="2800" b="1" i="1" smtClean="0">
                          <a:latin typeface="Cambria Math"/>
                          <a:ea typeface="Cambria Math" pitchFamily="18" charset="0"/>
                          <a:cs typeface="Arial" pitchFamily="34" charset="0"/>
                        </a:rPr>
                        <m:t>𝒊</m:t>
                      </m:r>
                    </m:oMath>
                  </m:oMathPara>
                </a14:m>
                <a:endParaRPr lang="cs-CZ" sz="2800" b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1" i="1"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1" i="1">
                              <a:latin typeface="Cambria Math" pitchFamily="18" charset="0"/>
                              <a:ea typeface="Cambria Math" pitchFamily="18" charset="0"/>
                              <a:cs typeface="Arial" pitchFamily="34" charset="0"/>
                            </a:rPr>
                            <m:t>𝒛</m:t>
                          </m:r>
                        </m:e>
                        <m:sub>
                          <m:r>
                            <a:rPr lang="cs-CZ" sz="2800" b="1" i="1" smtClean="0"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  <m:t>𝟐</m:t>
                          </m:r>
                        </m:sub>
                      </m:sSub>
                      <m:r>
                        <a:rPr lang="cs-CZ" sz="2800" b="1" i="1"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=</m:t>
                      </m:r>
                      <m:r>
                        <a:rPr lang="cs-CZ" sz="2800" b="1" i="1" smtClean="0">
                          <a:latin typeface="Cambria Math"/>
                          <a:ea typeface="Cambria Math" pitchFamily="18" charset="0"/>
                          <a:cs typeface="Arial" pitchFamily="34" charset="0"/>
                        </a:rPr>
                        <m:t>−</m:t>
                      </m:r>
                      <m:f>
                        <m:fPr>
                          <m:ctrlPr>
                            <a:rPr lang="cs-CZ" sz="2800" b="1" i="1"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fPr>
                        <m:num>
                          <m:r>
                            <a:rPr lang="cs-CZ" sz="2800" b="1" i="1"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  <m:t>𝟏</m:t>
                          </m:r>
                        </m:num>
                        <m:den>
                          <m:r>
                            <a:rPr lang="cs-CZ" sz="2800" b="1" i="1"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  <m:t>𝟐</m:t>
                          </m:r>
                        </m:den>
                      </m:f>
                      <m:r>
                        <a:rPr lang="cs-CZ" sz="2800" b="1" i="1" smtClean="0">
                          <a:latin typeface="Cambria Math"/>
                          <a:ea typeface="Cambria Math" pitchFamily="18" charset="0"/>
                          <a:cs typeface="Arial" pitchFamily="34" charset="0"/>
                        </a:rPr>
                        <m:t>+</m:t>
                      </m:r>
                      <m:f>
                        <m:fPr>
                          <m:ctrlPr>
                            <a:rPr lang="cs-CZ" sz="2800" b="1" i="1"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800" b="1" i="1"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1" i="1"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  <m:t>𝟑</m:t>
                              </m:r>
                            </m:e>
                          </m:rad>
                        </m:num>
                        <m:den>
                          <m:r>
                            <a:rPr lang="cs-CZ" sz="2800" b="1" i="1"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  <m:t>𝟐</m:t>
                          </m:r>
                        </m:den>
                      </m:f>
                      <m:r>
                        <a:rPr lang="cs-CZ" sz="2800" b="1" i="1">
                          <a:latin typeface="Cambria Math"/>
                          <a:ea typeface="Cambria Math" pitchFamily="18" charset="0"/>
                          <a:cs typeface="Arial" pitchFamily="34" charset="0"/>
                        </a:rPr>
                        <m:t>𝒊</m:t>
                      </m:r>
                    </m:oMath>
                  </m:oMathPara>
                </a14:m>
                <a:endParaRPr lang="cs-CZ" sz="2800" b="1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  <a:blipFill rotWithShape="1">
                <a:blip r:embed="rId2"/>
                <a:stretch>
                  <a:fillRect l="-1481" t="-11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967397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Jak bude vypadat předpis pro z</a:t>
            </a:r>
            <a:r>
              <a:rPr lang="cs-CZ" baseline="-25000" dirty="0" smtClean="0"/>
              <a:t>3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2771799" y="2756706"/>
            <a:ext cx="2583257" cy="2555180"/>
          </a:xfrm>
          <a:prstGeom prst="ellipse">
            <a:avLst/>
          </a:prstGeom>
          <a:solidFill>
            <a:schemeClr val="bg1"/>
          </a:solidFill>
          <a:ln>
            <a:solidFill>
              <a:srgbClr val="9900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1210275" y="1628800"/>
            <a:ext cx="6898200" cy="4061135"/>
            <a:chOff x="5004048" y="2285256"/>
            <a:chExt cx="3699073" cy="3247569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6516216" y="2287027"/>
              <a:ext cx="3" cy="3238103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5004048" y="4323304"/>
              <a:ext cx="3699073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ovéPole 6"/>
            <p:cNvSpPr txBox="1"/>
            <p:nvPr/>
          </p:nvSpPr>
          <p:spPr>
            <a:xfrm>
              <a:off x="6565552" y="2285256"/>
              <a:ext cx="288032" cy="2953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err="1" smtClean="0"/>
                <a:t>Im</a:t>
              </a:r>
              <a:endParaRPr lang="cs-CZ" i="1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8244408" y="3902318"/>
              <a:ext cx="288032" cy="2953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Re</a:t>
              </a:r>
              <a:endParaRPr lang="cs-CZ" i="1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7078008" y="3322766"/>
              <a:ext cx="504056" cy="2953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i="1" dirty="0" smtClean="0">
                  <a:solidFill>
                    <a:srgbClr val="FF0000"/>
                  </a:solidFill>
                </a:rPr>
                <a:t>z</a:t>
              </a:r>
              <a:r>
                <a:rPr lang="cs-CZ" b="1" i="1" baseline="-25000" dirty="0" smtClean="0">
                  <a:solidFill>
                    <a:srgbClr val="FF0000"/>
                  </a:solidFill>
                </a:rPr>
                <a:t>1</a:t>
              </a:r>
              <a:endParaRPr lang="cs-CZ" b="1" i="1" baseline="-25000" dirty="0">
                <a:solidFill>
                  <a:srgbClr val="FF0000"/>
                </a:solidFill>
              </a:endParaRPr>
            </a:p>
          </p:txBody>
        </p:sp>
        <p:cxnSp>
          <p:nvCxnSpPr>
            <p:cNvPr id="11" name="Přímá spojnice 10"/>
            <p:cNvCxnSpPr/>
            <p:nvPr/>
          </p:nvCxnSpPr>
          <p:spPr>
            <a:xfrm flipH="1">
              <a:off x="6512401" y="3618110"/>
              <a:ext cx="565608" cy="70010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ovéPole 11"/>
            <p:cNvSpPr txBox="1"/>
            <p:nvPr/>
          </p:nvSpPr>
          <p:spPr>
            <a:xfrm>
              <a:off x="6573952" y="5237481"/>
              <a:ext cx="504056" cy="2953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-1</a:t>
              </a:r>
              <a:endParaRPr lang="cs-CZ" i="1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7226635" y="4404440"/>
              <a:ext cx="504056" cy="3155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1</a:t>
              </a:r>
              <a:endParaRPr lang="cs-CZ" i="1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6565552" y="2871631"/>
              <a:ext cx="504056" cy="2953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1</a:t>
              </a:r>
              <a:endParaRPr lang="cs-CZ" i="1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5664634" y="4318210"/>
              <a:ext cx="504056" cy="3155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-1</a:t>
              </a:r>
              <a:endParaRPr lang="cs-CZ" i="1" dirty="0"/>
            </a:p>
          </p:txBody>
        </p:sp>
        <p:cxnSp>
          <p:nvCxnSpPr>
            <p:cNvPr id="24" name="Přímá spojnice 23"/>
            <p:cNvCxnSpPr>
              <a:endCxn id="31" idx="0"/>
            </p:cNvCxnSpPr>
            <p:nvPr/>
          </p:nvCxnSpPr>
          <p:spPr>
            <a:xfrm flipH="1">
              <a:off x="6512399" y="4323305"/>
              <a:ext cx="3817" cy="885119"/>
            </a:xfrm>
            <a:prstGeom prst="line">
              <a:avLst/>
            </a:prstGeom>
            <a:ln w="38100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>
              <a:off x="6168690" y="3322766"/>
              <a:ext cx="343709" cy="1000539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ovéPole 30"/>
            <p:cNvSpPr txBox="1"/>
            <p:nvPr/>
          </p:nvSpPr>
          <p:spPr>
            <a:xfrm>
              <a:off x="6260371" y="5208424"/>
              <a:ext cx="504056" cy="2953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i="1" dirty="0" smtClean="0">
                  <a:solidFill>
                    <a:srgbClr val="00B050"/>
                  </a:solidFill>
                </a:rPr>
                <a:t>z</a:t>
              </a:r>
              <a:r>
                <a:rPr lang="cs-CZ" b="1" i="1" baseline="-25000" dirty="0" smtClean="0">
                  <a:solidFill>
                    <a:srgbClr val="00B050"/>
                  </a:solidFill>
                </a:rPr>
                <a:t>3</a:t>
              </a:r>
              <a:endParaRPr lang="cs-CZ" b="1" i="1" baseline="-25000" dirty="0">
                <a:solidFill>
                  <a:srgbClr val="00B050"/>
                </a:solidFill>
              </a:endParaRPr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5844318" y="3039537"/>
              <a:ext cx="504056" cy="2953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i="1" dirty="0" smtClean="0">
                  <a:solidFill>
                    <a:srgbClr val="00B0F0"/>
                  </a:solidFill>
                </a:rPr>
                <a:t>z</a:t>
              </a:r>
              <a:r>
                <a:rPr lang="cs-CZ" b="1" i="1" baseline="-25000" dirty="0" smtClean="0">
                  <a:solidFill>
                    <a:srgbClr val="00B0F0"/>
                  </a:solidFill>
                </a:rPr>
                <a:t>2</a:t>
              </a:r>
              <a:endParaRPr lang="cs-CZ" b="1" i="1" baseline="-25000" dirty="0">
                <a:solidFill>
                  <a:srgbClr val="00B0F0"/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55" name="Obdélník 54"/>
              <p:cNvSpPr/>
              <p:nvPr/>
            </p:nvSpPr>
            <p:spPr>
              <a:xfrm>
                <a:off x="748183" y="5522526"/>
                <a:ext cx="1454885" cy="60016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i="1">
                              <a:latin typeface="Cambria Math" pitchFamily="18" charset="0"/>
                              <a:ea typeface="Cambria Math" pitchFamily="18" charset="0"/>
                              <a:cs typeface="Arial" pitchFamily="34" charset="0"/>
                            </a:rPr>
                            <m:t>𝑧</m:t>
                          </m:r>
                        </m:e>
                        <m:sub>
                          <m:r>
                            <a:rPr lang="cs-CZ" sz="2800" i="1"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  <m:t>3</m:t>
                          </m:r>
                        </m:sub>
                      </m:sSub>
                      <m:r>
                        <a:rPr lang="cs-CZ" sz="2800" i="1"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ea typeface="Cambria Math" pitchFamily="18" charset="0"/>
                          <a:cs typeface="Arial" pitchFamily="34" charset="0"/>
                        </a:rPr>
                        <m:t>−</m:t>
                      </m:r>
                      <m:r>
                        <a:rPr lang="cs-CZ" sz="2800" b="0" i="1" smtClean="0">
                          <a:latin typeface="Cambria Math"/>
                          <a:ea typeface="Cambria Math" pitchFamily="18" charset="0"/>
                          <a:cs typeface="Arial" pitchFamily="34" charset="0"/>
                        </a:rPr>
                        <m:t>𝑖</m:t>
                      </m:r>
                    </m:oMath>
                  </m:oMathPara>
                </a14:m>
                <a:endParaRPr lang="cs-CZ" sz="2800" i="1" dirty="0"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5" name="Obdélník 5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8183" y="5522526"/>
                <a:ext cx="1454885" cy="60016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Obdélník 56"/>
              <p:cNvSpPr/>
              <p:nvPr/>
            </p:nvSpPr>
            <p:spPr>
              <a:xfrm>
                <a:off x="5077891" y="5481909"/>
                <a:ext cx="3747180" cy="61414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marL="0" indent="0">
                  <a:spcAft>
                    <a:spcPts val="600"/>
                  </a:spcAft>
                  <a:buNone/>
                </a:pP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800" i="1" smtClean="0"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800" i="1"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800" i="1">
                                <a:latin typeface="Cambria Math" pitchFamily="18" charset="0"/>
                                <a:ea typeface="Cambria Math" pitchFamily="18" charset="0"/>
                                <a:cs typeface="Arial" pitchFamily="34" charset="0"/>
                              </a:rPr>
                              <m:t>𝑧</m:t>
                            </m:r>
                          </m:e>
                          <m:sub>
                            <m:r>
                              <a:rPr lang="cs-CZ" sz="2800" b="0" i="1" smtClean="0"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  <m:t>3</m:t>
                            </m:r>
                          </m:sub>
                        </m:sSub>
                      </m:e>
                    </m:d>
                    <m:r>
                      <a:rPr lang="cs-CZ" sz="2800" i="1"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800" i="1"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800" i="1" smtClean="0"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</m:ctrlPr>
                          </m:sSupPr>
                          <m:e>
                            <m:r>
                              <a:rPr lang="cs-CZ" sz="2800" b="0" i="1" smtClean="0"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  <m:t>0</m:t>
                            </m:r>
                          </m:e>
                          <m:sup>
                            <m:r>
                              <a:rPr lang="cs-CZ" sz="2800" b="0" i="1" smtClean="0"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  <m:t>2</m:t>
                            </m:r>
                          </m:sup>
                        </m:sSup>
                        <m:r>
                          <a:rPr lang="cs-CZ" sz="2800" i="1"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+</m:t>
                        </m:r>
                        <m:sSup>
                          <m:sSupPr>
                            <m:ctrlPr>
                              <a:rPr lang="cs-CZ" sz="2800" i="1" smtClean="0"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800" i="1">
                                    <a:latin typeface="Cambria Math"/>
                                    <a:ea typeface="Cambria Math" pitchFamily="18" charset="0"/>
                                    <a:cs typeface="Arial" pitchFamily="34" charset="0"/>
                                  </a:rPr>
                                </m:ctrlPr>
                              </m:dPr>
                              <m:e>
                                <m:r>
                                  <a:rPr lang="cs-CZ" sz="2800" i="1">
                                    <a:latin typeface="Cambria Math"/>
                                    <a:ea typeface="Cambria Math" pitchFamily="18" charset="0"/>
                                    <a:cs typeface="Arial" pitchFamily="34" charset="0"/>
                                  </a:rPr>
                                  <m:t>−1</m:t>
                                </m:r>
                              </m:e>
                            </m:d>
                          </m:e>
                          <m:sup>
                            <m:r>
                              <a:rPr lang="cs-CZ" sz="2800" b="0" i="1" smtClean="0"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  <m:t>2</m:t>
                            </m:r>
                          </m:sup>
                        </m:sSup>
                      </m:e>
                    </m:rad>
                  </m:oMath>
                </a14:m>
                <a:r>
                  <a:rPr lang="cs-CZ" sz="2800" dirty="0" smtClean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=1 </a:t>
                </a:r>
                <a:endParaRPr lang="cs-CZ" sz="2800" dirty="0"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7" name="Obdélník 5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7891" y="5481909"/>
                <a:ext cx="3747180" cy="614142"/>
              </a:xfrm>
              <a:prstGeom prst="rect">
                <a:avLst/>
              </a:prstGeom>
              <a:blipFill rotWithShape="1">
                <a:blip r:embed="rId3"/>
                <a:stretch>
                  <a:fillRect r="-2276" b="-2376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56905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  <p:bldP spid="5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Nadpis 1"/>
              <p:cNvSpPr>
                <a:spLocks noGrp="1"/>
              </p:cNvSpPr>
              <p:nvPr>
                <p:ph type="title"/>
              </p:nvPr>
            </p:nvSpPr>
            <p:spPr>
              <a:xfrm>
                <a:off x="107504" y="260648"/>
                <a:ext cx="8964488" cy="922114"/>
              </a:xfrm>
            </p:spPr>
            <p:txBody>
              <a:bodyPr/>
              <a:lstStyle/>
              <a:p>
                <a:pPr marL="0" indent="0"/>
                <a:r>
                  <a:rPr lang="cs-CZ" sz="3200" b="1" dirty="0" smtClean="0">
                    <a:solidFill>
                      <a:schemeClr val="accent1">
                        <a:lumMod val="7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Ověřte</a:t>
                </a:r>
                <a:r>
                  <a:rPr lang="cs-CZ" sz="3200" b="1" dirty="0">
                    <a:solidFill>
                      <a:schemeClr val="accent1">
                        <a:lumMod val="7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, zda číslo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200" b="1" i="1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3200" b="1" i="1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𝒛</m:t>
                        </m:r>
                      </m:e>
                      <m:sub>
                        <m:r>
                          <a:rPr lang="cs-CZ" sz="3200" b="1" i="1">
                            <a:solidFill>
                              <a:schemeClr val="accent1">
                                <a:lumMod val="7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𝟏</m:t>
                        </m:r>
                      </m:sub>
                    </m:sSub>
                  </m:oMath>
                </a14:m>
                <a:r>
                  <a:rPr lang="cs-CZ" sz="3200" b="1" dirty="0">
                    <a:solidFill>
                      <a:schemeClr val="accent1">
                        <a:lumMod val="7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je komplexní </a:t>
                </a:r>
                <a:r>
                  <a:rPr lang="cs-CZ" sz="3200" b="1" dirty="0" smtClean="0">
                    <a:solidFill>
                      <a:schemeClr val="accent1">
                        <a:lumMod val="7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jednotka?</a:t>
                </a:r>
                <a:r>
                  <a:rPr lang="cs-CZ" sz="3200" b="1" dirty="0">
                    <a:solidFill>
                      <a:schemeClr val="accent1">
                        <a:lumMod val="7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/>
                </a:r>
                <a:br>
                  <a:rPr lang="cs-CZ" sz="3200" b="1" dirty="0">
                    <a:solidFill>
                      <a:schemeClr val="accent1">
                        <a:lumMod val="75000"/>
                      </a:schemeClr>
                    </a:solidFill>
                    <a:latin typeface="Arial" pitchFamily="34" charset="0"/>
                    <a:cs typeface="Arial" pitchFamily="34" charset="0"/>
                  </a:rPr>
                </a:br>
                <a:endParaRPr lang="cs-CZ" sz="3200" b="1" dirty="0">
                  <a:solidFill>
                    <a:schemeClr val="accent1">
                      <a:lumMod val="75000"/>
                    </a:schemeClr>
                  </a:solidFill>
                  <a:latin typeface="Arial" charset="0"/>
                  <a:cs typeface="Arial" charset="0"/>
                </a:endParaRPr>
              </a:p>
            </p:txBody>
          </p:sp>
        </mc:Choice>
        <mc:Fallback xmlns="">
          <p:sp>
            <p:nvSpPr>
              <p:cNvPr id="2" name="Nadpis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title"/>
              </p:nvPr>
            </p:nvSpPr>
            <p:spPr>
              <a:xfrm>
                <a:off x="107504" y="260648"/>
                <a:ext cx="8964488" cy="922114"/>
              </a:xfrm>
              <a:blipFill rotWithShape="1">
                <a:blip r:embed="rId2"/>
                <a:stretch>
                  <a:fillRect t="-165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</p:spPr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i="1" smtClean="0"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400" b="0" i="1">
                              <a:latin typeface="Cambria Math" pitchFamily="18" charset="0"/>
                              <a:ea typeface="Cambria Math" pitchFamily="18" charset="0"/>
                              <a:cs typeface="Arial" pitchFamily="34" charset="0"/>
                            </a:rPr>
                            <m:t>𝑧</m:t>
                          </m:r>
                        </m:e>
                        <m:sub>
                          <m:r>
                            <a:rPr lang="cs-CZ" sz="2400" b="0" i="1">
                              <a:latin typeface="Cambria Math" pitchFamily="18" charset="0"/>
                              <a:ea typeface="Cambria Math" pitchFamily="18" charset="0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  <m:r>
                        <a:rPr lang="cs-CZ" sz="2400" b="0" i="1" smtClean="0"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400" i="1" smtClean="0"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400" i="1" smtClean="0"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400" b="0" i="1" smtClean="0">
                                  <a:latin typeface="Cambria Math" pitchFamily="18" charset="0"/>
                                  <a:ea typeface="Cambria Math" pitchFamily="18" charset="0"/>
                                  <a:cs typeface="Arial" pitchFamily="34" charset="0"/>
                                </a:rPr>
                                <m:t>7</m:t>
                              </m:r>
                            </m:e>
                          </m:rad>
                          <m:r>
                            <a:rPr lang="cs-CZ" sz="2400" b="0" i="1" smtClean="0">
                              <a:latin typeface="Cambria Math" pitchFamily="18" charset="0"/>
                              <a:ea typeface="Cambria Math" pitchFamily="18" charset="0"/>
                              <a:cs typeface="Arial" pitchFamily="34" charset="0"/>
                            </a:rPr>
                            <m:t> −3</m:t>
                          </m:r>
                          <m:r>
                            <a:rPr lang="cs-CZ" sz="2400" b="0" i="1" smtClean="0">
                              <a:latin typeface="Cambria Math" pitchFamily="18" charset="0"/>
                              <a:ea typeface="Cambria Math" pitchFamily="18" charset="0"/>
                              <a:cs typeface="Arial" pitchFamily="34" charset="0"/>
                            </a:rPr>
                            <m:t>𝑖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 pitchFamily="18" charset="0"/>
                              <a:ea typeface="Cambria Math" pitchFamily="18" charset="0"/>
                              <a:cs typeface="Arial" pitchFamily="34" charset="0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400" dirty="0" smtClean="0"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i="1"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400" i="1"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400" i="1">
                                  <a:latin typeface="Cambria Math" pitchFamily="18" charset="0"/>
                                  <a:ea typeface="Cambria Math" pitchFamily="18" charset="0"/>
                                  <a:cs typeface="Arial" pitchFamily="34" charset="0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cs-CZ" sz="2400" b="0" i="1" smtClean="0">
                                  <a:latin typeface="Cambria Math" pitchFamily="18" charset="0"/>
                                  <a:ea typeface="Cambria Math" pitchFamily="18" charset="0"/>
                                  <a:cs typeface="Arial" pitchFamily="34" charset="0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  <m:r>
                        <a:rPr lang="cs-CZ" sz="2400" i="1"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= </m:t>
                      </m:r>
                      <m:rad>
                        <m:radPr>
                          <m:degHide m:val="on"/>
                          <m:ctrlPr>
                            <a:rPr lang="cs-CZ" sz="2400" i="1"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400" i="1"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400" i="1">
                                      <a:latin typeface="Cambria Math"/>
                                      <a:ea typeface="Cambria Math" pitchFamily="18" charset="0"/>
                                      <a:cs typeface="Arial" pitchFamily="34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cs-CZ" sz="2400" i="1">
                                          <a:latin typeface="Cambria Math"/>
                                          <a:ea typeface="Cambria Math" pitchFamily="18" charset="0"/>
                                          <a:cs typeface="Arial" pitchFamily="34" charset="0"/>
                                        </a:rPr>
                                      </m:ctrlPr>
                                    </m:fPr>
                                    <m:num>
                                      <m:rad>
                                        <m:radPr>
                                          <m:degHide m:val="on"/>
                                          <m:ctrlPr>
                                            <a:rPr lang="cs-CZ" sz="2400" i="1" smtClean="0">
                                              <a:latin typeface="Cambria Math"/>
                                              <a:ea typeface="Cambria Math" pitchFamily="18" charset="0"/>
                                              <a:cs typeface="Arial" pitchFamily="34" charset="0"/>
                                            </a:rPr>
                                          </m:ctrlPr>
                                        </m:radPr>
                                        <m:deg/>
                                        <m:e>
                                          <m:r>
                                            <a:rPr lang="cs-CZ" sz="2400" b="0" i="1" smtClean="0">
                                              <a:latin typeface="Cambria Math" pitchFamily="18" charset="0"/>
                                              <a:ea typeface="Cambria Math" pitchFamily="18" charset="0"/>
                                              <a:cs typeface="Arial" pitchFamily="34" charset="0"/>
                                            </a:rPr>
                                            <m:t>7</m:t>
                                          </m:r>
                                        </m:e>
                                      </m:rad>
                                    </m:num>
                                    <m:den>
                                      <m:r>
                                        <a:rPr lang="cs-CZ" sz="2400" b="0" i="1" smtClean="0">
                                          <a:latin typeface="Cambria Math" pitchFamily="18" charset="0"/>
                                          <a:ea typeface="Cambria Math" pitchFamily="18" charset="0"/>
                                          <a:cs typeface="Arial" pitchFamily="34" charset="0"/>
                                        </a:rPr>
                                        <m:t>4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sz="2400" i="1">
                                  <a:latin typeface="Cambria Math" pitchFamily="18" charset="0"/>
                                  <a:ea typeface="Cambria Math" pitchFamily="18" charset="0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400" i="1">
                              <a:latin typeface="Cambria Math" pitchFamily="18" charset="0"/>
                              <a:ea typeface="Cambria Math" pitchFamily="18" charset="0"/>
                              <a:cs typeface="Arial" pitchFamily="34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400" i="1"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400" i="1">
                                      <a:latin typeface="Cambria Math"/>
                                      <a:ea typeface="Cambria Math" pitchFamily="18" charset="0"/>
                                      <a:cs typeface="Arial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cs-CZ" sz="2400" b="0" i="1" smtClean="0">
                                      <a:latin typeface="Cambria Math" pitchFamily="18" charset="0"/>
                                      <a:ea typeface="Cambria Math" pitchFamily="18" charset="0"/>
                                      <a:cs typeface="Arial" pitchFamily="34" charset="0"/>
                                    </a:rPr>
                                    <m:t>−</m:t>
                                  </m:r>
                                  <m:f>
                                    <m:fPr>
                                      <m:ctrlPr>
                                        <a:rPr lang="cs-CZ" sz="2400" i="1" smtClean="0">
                                          <a:latin typeface="Cambria Math"/>
                                          <a:ea typeface="Cambria Math" pitchFamily="18" charset="0"/>
                                          <a:cs typeface="Arial" pitchFamily="34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cs-CZ" sz="2400" b="0" i="1" smtClean="0">
                                          <a:latin typeface="Cambria Math" pitchFamily="18" charset="0"/>
                                          <a:ea typeface="Cambria Math" pitchFamily="18" charset="0"/>
                                          <a:cs typeface="Arial" pitchFamily="34" charset="0"/>
                                        </a:rPr>
                                        <m:t>3</m:t>
                                      </m:r>
                                    </m:num>
                                    <m:den>
                                      <m:r>
                                        <a:rPr lang="cs-CZ" sz="2400" b="0" i="1" smtClean="0">
                                          <a:latin typeface="Cambria Math" pitchFamily="18" charset="0"/>
                                          <a:ea typeface="Cambria Math" pitchFamily="18" charset="0"/>
                                          <a:cs typeface="Arial" pitchFamily="34" charset="0"/>
                                        </a:rPr>
                                        <m:t>4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cs-CZ" sz="2400" i="1">
                                  <a:latin typeface="Cambria Math" pitchFamily="18" charset="0"/>
                                  <a:ea typeface="Cambria Math" pitchFamily="18" charset="0"/>
                                  <a:cs typeface="Arial" pitchFamily="34" charset="0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sz="2400" i="1" dirty="0"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i="1"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400" i="1"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400" i="1">
                                  <a:latin typeface="Cambria Math" pitchFamily="18" charset="0"/>
                                  <a:ea typeface="Cambria Math" pitchFamily="18" charset="0"/>
                                  <a:cs typeface="Arial" pitchFamily="34" charset="0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cs-CZ" sz="2400" b="0" i="1" smtClean="0"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  <m:r>
                        <a:rPr lang="cs-CZ" sz="2400" i="1"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400" i="1"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sz="2400" i="1"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 pitchFamily="18" charset="0"/>
                                  <a:ea typeface="Cambria Math" pitchFamily="18" charset="0"/>
                                  <a:cs typeface="Arial" pitchFamily="34" charset="0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 pitchFamily="18" charset="0"/>
                                  <a:ea typeface="Cambria Math" pitchFamily="18" charset="0"/>
                                  <a:cs typeface="Arial" pitchFamily="34" charset="0"/>
                                </a:rPr>
                                <m:t>16</m:t>
                              </m:r>
                            </m:den>
                          </m:f>
                          <m:r>
                            <a:rPr lang="cs-CZ" sz="2400" i="1">
                              <a:latin typeface="Cambria Math" pitchFamily="18" charset="0"/>
                              <a:ea typeface="Cambria Math" pitchFamily="18" charset="0"/>
                              <a:cs typeface="Arial" pitchFamily="34" charset="0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2400" i="1" smtClean="0"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 pitchFamily="18" charset="0"/>
                                  <a:ea typeface="Cambria Math" pitchFamily="18" charset="0"/>
                                  <a:cs typeface="Arial" pitchFamily="34" charset="0"/>
                                </a:rPr>
                                <m:t>9</m:t>
                              </m:r>
                            </m:num>
                            <m:den>
                              <m:r>
                                <a:rPr lang="cs-CZ" sz="2400" b="0" i="1" smtClean="0">
                                  <a:latin typeface="Cambria Math" pitchFamily="18" charset="0"/>
                                  <a:ea typeface="Cambria Math" pitchFamily="18" charset="0"/>
                                  <a:cs typeface="Arial" pitchFamily="34" charset="0"/>
                                </a:rPr>
                                <m:t>16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cs-CZ" sz="2400" i="1" dirty="0"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i="1"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cs-CZ" sz="2400" i="1"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</m:ctrlPr>
                            </m:sSubPr>
                            <m:e>
                              <m:r>
                                <a:rPr lang="cs-CZ" sz="2400" i="1">
                                  <a:latin typeface="Cambria Math" pitchFamily="18" charset="0"/>
                                  <a:ea typeface="Cambria Math" pitchFamily="18" charset="0"/>
                                  <a:cs typeface="Arial" pitchFamily="34" charset="0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cs-CZ" sz="2400" b="0" i="1" smtClean="0"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  <m:t>1</m:t>
                              </m:r>
                            </m:sub>
                          </m:sSub>
                        </m:e>
                      </m:d>
                      <m:r>
                        <a:rPr lang="cs-CZ" sz="2400" i="1" smtClean="0"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400" i="1" smtClean="0">
                              <a:latin typeface="Cambria Math"/>
                              <a:ea typeface="Cambria Math" pitchFamily="18" charset="0"/>
                              <a:cs typeface="Arial" pitchFamily="34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cs-CZ" sz="2400" i="1" smtClean="0">
                                  <a:latin typeface="Cambria Math"/>
                                  <a:ea typeface="Cambria Math" pitchFamily="18" charset="0"/>
                                  <a:cs typeface="Arial" pitchFamily="34" charset="0"/>
                                </a:rPr>
                              </m:ctrlPr>
                            </m:fPr>
                            <m:num>
                              <m:r>
                                <a:rPr lang="cs-CZ" sz="2400" b="0" i="1" smtClean="0">
                                  <a:latin typeface="Cambria Math" pitchFamily="18" charset="0"/>
                                  <a:ea typeface="Cambria Math" pitchFamily="18" charset="0"/>
                                  <a:cs typeface="Arial" pitchFamily="34" charset="0"/>
                                </a:rPr>
                                <m:t>16</m:t>
                              </m:r>
                            </m:num>
                            <m:den>
                              <m:r>
                                <a:rPr lang="cs-CZ" sz="2400" i="1">
                                  <a:latin typeface="Cambria Math" pitchFamily="18" charset="0"/>
                                  <a:ea typeface="Cambria Math" pitchFamily="18" charset="0"/>
                                  <a:cs typeface="Arial" pitchFamily="34" charset="0"/>
                                </a:rPr>
                                <m:t>1</m:t>
                              </m:r>
                              <m:r>
                                <a:rPr lang="cs-CZ" sz="2400" b="0" i="1" smtClean="0">
                                  <a:latin typeface="Cambria Math" pitchFamily="18" charset="0"/>
                                  <a:ea typeface="Cambria Math" pitchFamily="18" charset="0"/>
                                  <a:cs typeface="Arial" pitchFamily="34" charset="0"/>
                                </a:rPr>
                                <m:t>6</m:t>
                              </m:r>
                            </m:den>
                          </m:f>
                        </m:e>
                      </m:rad>
                      <m:r>
                        <a:rPr lang="cs-CZ" sz="2400" i="1"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=</m:t>
                      </m:r>
                      <m:r>
                        <a:rPr lang="cs-CZ" sz="2400" b="0" i="1" smtClean="0">
                          <a:latin typeface="Cambria Math" pitchFamily="18" charset="0"/>
                          <a:ea typeface="Cambria Math" pitchFamily="18" charset="0"/>
                          <a:cs typeface="Arial" pitchFamily="34" charset="0"/>
                        </a:rPr>
                        <m:t>1</m:t>
                      </m:r>
                    </m:oMath>
                  </m:oMathPara>
                </a14:m>
                <a:endParaRPr lang="cs-CZ" sz="2400" i="1" dirty="0" smtClean="0"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400" dirty="0" smtClean="0"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Ano, číslo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i="1"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400" i="1"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𝑧</m:t>
                        </m:r>
                      </m:e>
                      <m:sub>
                        <m:r>
                          <a:rPr lang="cs-CZ" sz="2400" i="1"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1</m:t>
                        </m:r>
                      </m:sub>
                    </m:sSub>
                    <m:r>
                      <a:rPr lang="cs-CZ" sz="2400" i="1">
                        <a:latin typeface="Cambria Math" pitchFamily="18" charset="0"/>
                        <a:ea typeface="Cambria Math" pitchFamily="18" charset="0"/>
                        <a:cs typeface="Arial" pitchFamily="34" charset="0"/>
                      </a:rPr>
                      <m:t>=</m:t>
                    </m:r>
                    <m:f>
                      <m:fPr>
                        <m:ctrlPr>
                          <a:rPr lang="cs-CZ" sz="2400" i="1"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400" i="1"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</m:ctrlPr>
                          </m:radPr>
                          <m:deg/>
                          <m:e>
                            <m:r>
                              <a:rPr lang="cs-CZ" sz="2400" i="1">
                                <a:latin typeface="Cambria Math" pitchFamily="18" charset="0"/>
                                <a:ea typeface="Cambria Math" pitchFamily="18" charset="0"/>
                                <a:cs typeface="Arial" pitchFamily="34" charset="0"/>
                              </a:rPr>
                              <m:t>7</m:t>
                            </m:r>
                          </m:e>
                        </m:rad>
                        <m:r>
                          <a:rPr lang="cs-CZ" sz="2400" i="1"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 −3</m:t>
                        </m:r>
                        <m:r>
                          <a:rPr lang="cs-CZ" sz="2400" i="1"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𝑖</m:t>
                        </m:r>
                      </m:num>
                      <m:den>
                        <m:r>
                          <a:rPr lang="cs-CZ" sz="2400" i="1">
                            <a:latin typeface="Cambria Math" pitchFamily="18" charset="0"/>
                            <a:ea typeface="Cambria Math" pitchFamily="18" charset="0"/>
                            <a:cs typeface="Arial" pitchFamily="34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400" dirty="0" smtClean="0"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 je komplexní jednotka (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400" i="1">
                            <a:latin typeface="Cambria Math"/>
                            <a:ea typeface="Cambria Math" pitchFamily="18" charset="0"/>
                            <a:cs typeface="Arial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i="1">
                                <a:latin typeface="Cambria Math"/>
                                <a:ea typeface="Cambria Math" pitchFamily="18" charset="0"/>
                                <a:cs typeface="Arial" pitchFamily="34" charset="0"/>
                              </a:rPr>
                            </m:ctrlPr>
                          </m:sSubPr>
                          <m:e>
                            <m:r>
                              <a:rPr lang="cs-CZ" sz="2400" i="1">
                                <a:latin typeface="Cambria Math" pitchFamily="18" charset="0"/>
                                <a:ea typeface="Cambria Math" pitchFamily="18" charset="0"/>
                                <a:cs typeface="Arial" pitchFamily="34" charset="0"/>
                              </a:rPr>
                              <m:t>𝑧</m:t>
                            </m:r>
                          </m:e>
                          <m:sub>
                            <m:r>
                              <a:rPr lang="cs-CZ" sz="2400" i="1">
                                <a:latin typeface="Cambria Math" pitchFamily="18" charset="0"/>
                                <a:ea typeface="Cambria Math" pitchFamily="18" charset="0"/>
                                <a:cs typeface="Arial" pitchFamily="34" charset="0"/>
                              </a:rPr>
                              <m:t>1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400" dirty="0" smtClean="0">
                    <a:latin typeface="Arial" pitchFamily="34" charset="0"/>
                    <a:ea typeface="Cambria Math" pitchFamily="18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 dirty="0" smtClean="0">
                        <a:latin typeface="Cambria Math"/>
                        <a:ea typeface="Cambria Math"/>
                        <a:cs typeface="Arial" pitchFamily="34" charset="0"/>
                      </a:rPr>
                      <m:t>=</m:t>
                    </m:r>
                    <m:r>
                      <a:rPr lang="cs-CZ" sz="2400" b="0" i="1" dirty="0" smtClean="0">
                        <a:latin typeface="Cambria Math"/>
                        <a:ea typeface="Cambria Math"/>
                        <a:cs typeface="Arial" pitchFamily="34" charset="0"/>
                      </a:rPr>
                      <m:t>1</m:t>
                    </m:r>
                    <m:r>
                      <a:rPr lang="cs-CZ" sz="2400" b="0" i="0" dirty="0" smtClean="0">
                        <a:latin typeface="Cambria Math"/>
                        <a:ea typeface="Cambria Math"/>
                        <a:cs typeface="Arial" pitchFamily="34" charset="0"/>
                      </a:rPr>
                      <m:t> ).</m:t>
                    </m:r>
                  </m:oMath>
                </a14:m>
                <a:endParaRPr lang="cs-CZ" sz="2400" dirty="0" smtClean="0">
                  <a:latin typeface="Arial" pitchFamily="34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endParaRPr lang="cs-CZ" sz="2800" i="1" dirty="0"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b="1" dirty="0" smtClean="0">
                    <a:latin typeface="Arial" pitchFamily="34" charset="0"/>
                    <a:cs typeface="Arial" pitchFamily="34" charset="0"/>
                  </a:rPr>
                  <a:t/>
                </a:r>
                <a:br>
                  <a:rPr lang="cs-CZ" sz="2800" b="1" dirty="0" smtClean="0">
                    <a:latin typeface="Arial" pitchFamily="34" charset="0"/>
                    <a:cs typeface="Arial" pitchFamily="34" charset="0"/>
                  </a:rPr>
                </a:b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268760"/>
                <a:ext cx="8229600" cy="5184576"/>
              </a:xfrm>
              <a:blipFill rotWithShape="1">
                <a:blip r:embed="rId3"/>
                <a:stretch>
                  <a:fillRect l="-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61871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717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400" dirty="0" smtClean="0">
                <a:latin typeface="Arial" charset="0"/>
                <a:cs typeface="Arial" charset="0"/>
              </a:rPr>
              <a:t>1. </a:t>
            </a:r>
            <a:r>
              <a:rPr lang="cs-CZ" sz="1600" dirty="0" smtClean="0">
                <a:latin typeface="Arial" charset="0"/>
                <a:cs typeface="Arial" charset="0"/>
              </a:rPr>
              <a:t>Hudcová, M., Kubičíková, </a:t>
            </a:r>
            <a:r>
              <a:rPr lang="cs-CZ" sz="1600" dirty="0">
                <a:latin typeface="Arial" charset="0"/>
                <a:cs typeface="Arial" charset="0"/>
              </a:rPr>
              <a:t>L</a:t>
            </a:r>
            <a:r>
              <a:rPr lang="cs-CZ" sz="1600" dirty="0" smtClean="0">
                <a:latin typeface="Arial" charset="0"/>
                <a:cs typeface="Arial" charset="0"/>
              </a:rPr>
              <a:t>.: </a:t>
            </a:r>
            <a:r>
              <a:rPr lang="cs-CZ" sz="1600" i="1" dirty="0" smtClean="0">
                <a:latin typeface="Arial" charset="0"/>
                <a:cs typeface="Arial" charset="0"/>
              </a:rPr>
              <a:t>Sbírka úloh z matematiky pro SOŠ, SOU a nástavbové </a:t>
            </a:r>
            <a:br>
              <a:rPr lang="cs-CZ" sz="1600" i="1" dirty="0" smtClean="0">
                <a:latin typeface="Arial" charset="0"/>
                <a:cs typeface="Arial" charset="0"/>
              </a:rPr>
            </a:br>
            <a:r>
              <a:rPr lang="cs-CZ" sz="1600" i="1" dirty="0" smtClean="0">
                <a:latin typeface="Arial" charset="0"/>
                <a:cs typeface="Arial" charset="0"/>
              </a:rPr>
              <a:t>   studium</a:t>
            </a:r>
            <a:r>
              <a:rPr lang="cs-CZ" sz="1600" dirty="0" smtClean="0">
                <a:latin typeface="Arial" charset="0"/>
                <a:cs typeface="Arial" charset="0"/>
              </a:rPr>
              <a:t>, PROMETHEUS, Praha, 2000, ISBN 80-7196-165-5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2. Jirásek, </a:t>
            </a:r>
            <a:r>
              <a:rPr lang="cs-CZ" sz="1600" dirty="0">
                <a:latin typeface="Arial" charset="0"/>
                <a:cs typeface="Arial" charset="0"/>
              </a:rPr>
              <a:t>F</a:t>
            </a:r>
            <a:r>
              <a:rPr lang="cs-CZ" sz="1600" dirty="0" smtClean="0">
                <a:latin typeface="Arial" charset="0"/>
                <a:cs typeface="Arial" charset="0"/>
              </a:rPr>
              <a:t>., Braniš, </a:t>
            </a:r>
            <a:r>
              <a:rPr lang="cs-CZ" sz="1600" dirty="0">
                <a:latin typeface="Arial" charset="0"/>
                <a:cs typeface="Arial" charset="0"/>
              </a:rPr>
              <a:t>K</a:t>
            </a:r>
            <a:r>
              <a:rPr lang="cs-CZ" sz="1600" dirty="0" smtClean="0">
                <a:latin typeface="Arial" charset="0"/>
                <a:cs typeface="Arial" charset="0"/>
              </a:rPr>
              <a:t>. a spol.: </a:t>
            </a:r>
            <a:r>
              <a:rPr lang="cs-CZ" sz="1600" i="1" dirty="0" smtClean="0">
                <a:latin typeface="Arial" charset="0"/>
                <a:cs typeface="Arial" charset="0"/>
              </a:rPr>
              <a:t>Sbírka úloh z matematiky pro SOŠ a studijní obory SOU ,</a:t>
            </a:r>
            <a:br>
              <a:rPr lang="cs-CZ" sz="1600" i="1" dirty="0" smtClean="0">
                <a:latin typeface="Arial" charset="0"/>
                <a:cs typeface="Arial" charset="0"/>
              </a:rPr>
            </a:br>
            <a:r>
              <a:rPr lang="cs-CZ" sz="1600" i="1" dirty="0" smtClean="0">
                <a:latin typeface="Arial" charset="0"/>
                <a:cs typeface="Arial" charset="0"/>
              </a:rPr>
              <a:t>    2. část</a:t>
            </a:r>
            <a:r>
              <a:rPr lang="cs-CZ" sz="1600" dirty="0" smtClean="0">
                <a:latin typeface="Arial" charset="0"/>
                <a:cs typeface="Arial" charset="0"/>
              </a:rPr>
              <a:t>, SPN, Praha, 1989, ISBN 80-04-21341-3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600" dirty="0">
                <a:latin typeface="Arial" charset="0"/>
                <a:cs typeface="Arial" charset="0"/>
              </a:rPr>
              <a:t>3</a:t>
            </a:r>
            <a:r>
              <a:rPr lang="cs-CZ" sz="1600" dirty="0" smtClean="0">
                <a:latin typeface="Arial" charset="0"/>
                <a:cs typeface="Arial" charset="0"/>
              </a:rPr>
              <a:t>. Petáková, J.: Matematika příprava k maturitě a k přijímacím zkouškám na vysoké školy, </a:t>
            </a:r>
            <a:r>
              <a:rPr lang="cs-CZ" sz="1600" dirty="0" smtClean="0">
                <a:latin typeface="Arial" charset="0"/>
                <a:cs typeface="Arial" charset="0"/>
              </a:rPr>
              <a:t>  </a:t>
            </a:r>
            <a:br>
              <a:rPr lang="cs-CZ" sz="1600" dirty="0" smtClean="0">
                <a:latin typeface="Arial" charset="0"/>
                <a:cs typeface="Arial" charset="0"/>
              </a:rPr>
            </a:br>
            <a:r>
              <a:rPr lang="cs-CZ" sz="1600" dirty="0" smtClean="0">
                <a:latin typeface="Arial" charset="0"/>
                <a:cs typeface="Arial" charset="0"/>
              </a:rPr>
              <a:t>    PROMETHEUS</a:t>
            </a:r>
            <a:r>
              <a:rPr lang="cs-CZ" sz="1600" dirty="0" smtClean="0">
                <a:latin typeface="Arial" charset="0"/>
                <a:cs typeface="Arial" charset="0"/>
              </a:rPr>
              <a:t>, Praha, 2000, ISBN 80-7196-099-3</a:t>
            </a: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8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endParaRPr lang="cs-CZ" sz="2800" b="1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8196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292600"/>
          </a:xfrm>
        </p:spPr>
        <p:txBody>
          <a:bodyPr/>
          <a:lstStyle/>
          <a:p>
            <a:pPr marL="0" indent="0" algn="just">
              <a:buFont typeface="Arial" charset="0"/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>
                <a:latin typeface="Arial" pitchFamily="34" charset="0"/>
                <a:cs typeface="Arial" pitchFamily="34" charset="0"/>
              </a:rPr>
            </a:br>
            <a:r>
              <a:rPr lang="ru-RU" sz="1600" dirty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ky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MS Office.</a:t>
            </a:r>
          </a:p>
          <a:p>
            <a:pPr marL="0" indent="0" algn="just">
              <a:buFont typeface="Arial" charset="0"/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indent="0" algn="just">
              <a:buFont typeface="Arial" charset="0"/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indent="0" algn="just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 algn="just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 algn="just"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1978</TotalTime>
  <Words>576</Words>
  <Application>Microsoft Office PowerPoint</Application>
  <PresentationFormat>Předvádění na obrazovce (4:3)</PresentationFormat>
  <Paragraphs>89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Obchodní akademie, Střední odborná škola   a Jazyková škola s právem státní jazykové zkoušky,  Hradec Králové</vt:lpstr>
      <vt:lpstr>Absolutní hodnota komplexního čísla</vt:lpstr>
      <vt:lpstr>Absolutní hodnota komplexního čísla</vt:lpstr>
      <vt:lpstr>Určete absolutní hodnotu, řešte samostatně</vt:lpstr>
      <vt:lpstr>Určete absolutní hodnotu, řešte samostatně</vt:lpstr>
      <vt:lpstr>Komplexní jednotka</vt:lpstr>
      <vt:lpstr>Jak bude vypadat předpis pro z3?</vt:lpstr>
      <vt:lpstr>Ověřte, zda číslo z_1 je komplexní jednotka? </vt:lpstr>
      <vt:lpstr>Seznam literatury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Admin</cp:lastModifiedBy>
  <cp:revision>263</cp:revision>
  <dcterms:created xsi:type="dcterms:W3CDTF">2012-11-30T22:17:21Z</dcterms:created>
  <dcterms:modified xsi:type="dcterms:W3CDTF">2013-11-04T18:58:22Z</dcterms:modified>
</cp:coreProperties>
</file>