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98" r:id="rId3"/>
    <p:sldId id="299" r:id="rId4"/>
    <p:sldId id="309" r:id="rId5"/>
    <p:sldId id="310" r:id="rId6"/>
    <p:sldId id="307" r:id="rId7"/>
    <p:sldId id="26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8181950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VY_32_INOVACE_1_KOMPLEXNI_CISLA_06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Operace s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omplexními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čísly v algebraickém tvaru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Zavedení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operací s komplexními čísly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706437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Operace s komplexními čísly v algebraickém tvaru</a:t>
            </a: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61627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990033"/>
                    </a:solidFill>
                    <a:latin typeface="Arial" charset="0"/>
                    <a:cs typeface="Arial" charset="0"/>
                  </a:rPr>
                  <a:t>Rovnost: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čísla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𝒃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se rovnají právě tehdy, pokud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br>
                  <a:rPr lang="cs-CZ" sz="2800" dirty="0">
                    <a:latin typeface="Arial" charset="0"/>
                    <a:cs typeface="Arial" charset="0"/>
                  </a:rPr>
                </a:br>
                <a:r>
                  <a:rPr lang="cs-CZ" sz="2800" u="sng" dirty="0" err="1" smtClean="0">
                    <a:latin typeface="Arial" charset="0"/>
                    <a:cs typeface="Arial" charset="0"/>
                  </a:rPr>
                  <a:t>Př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: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  <a:endParaRPr lang="cs-CZ" sz="28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Určete reálná čísla </a:t>
                </a:r>
                <a:r>
                  <a:rPr lang="cs-CZ" sz="2800" b="1" i="1" dirty="0" smtClean="0">
                    <a:latin typeface="Arial" charset="0"/>
                    <a:cs typeface="Arial" charset="0"/>
                  </a:rPr>
                  <a:t>r, s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tak, aby platila rovnost:</a:t>
                </a: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𝒓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𝒔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4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𝟓</m:t>
                    </m:r>
                    <m:r>
                      <a:rPr lang="cs-CZ" sz="2400" b="1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𝟑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400" dirty="0">
                    <a:latin typeface="Arial" charset="0"/>
                    <a:cs typeface="Arial" charset="0"/>
                  </a:rPr>
                  <a:t> </a:t>
                </a: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r = 5 a s = –3</a:t>
                </a:r>
              </a:p>
              <a:p>
                <a:pPr marL="0" indent="0">
                  <a:buNone/>
                </a:pPr>
                <a:r>
                  <a:rPr lang="cs-CZ" sz="2400" b="1" dirty="0" smtClean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b) </a:t>
                </a:r>
                <a14:m>
                  <m:oMath xmlns:m="http://schemas.openxmlformats.org/officeDocument/2006/math">
                    <m:r>
                      <a:rPr lang="cs-CZ" sz="2400" b="1" dirty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400" b="1" i="0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𝒓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𝒔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)+(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𝟑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𝒓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𝒔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)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4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𝟓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𝟖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400" dirty="0">
                    <a:latin typeface="Arial" charset="0"/>
                    <a:cs typeface="Arial" charset="0"/>
                  </a:rPr>
                  <a:t> </a:t>
                </a: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  2r – s = 5 /(-2)        –</a:t>
                </a:r>
                <a:r>
                  <a:rPr lang="cs-CZ" sz="2400" dirty="0">
                    <a:latin typeface="Arial" charset="0"/>
                    <a:cs typeface="Arial" charset="0"/>
                  </a:rPr>
                  <a:t>4r + 2s = –10</a:t>
                </a:r>
              </a:p>
              <a:p>
                <a:pPr marL="0" indent="0">
                  <a:buNone/>
                </a:pPr>
                <a:r>
                  <a:rPr lang="cs-CZ" sz="2400" u="sng" dirty="0" smtClean="0">
                    <a:latin typeface="Arial" charset="0"/>
                    <a:cs typeface="Arial" charset="0"/>
                  </a:rPr>
                  <a:t>3r – 2s = 8 </a:t>
                </a:r>
                <a:r>
                  <a:rPr lang="cs-CZ" sz="2400" dirty="0" smtClean="0">
                    <a:latin typeface="Arial" charset="0"/>
                    <a:cs typeface="Arial" charset="0"/>
                  </a:rPr>
                  <a:t>                </a:t>
                </a:r>
                <a:r>
                  <a:rPr lang="cs-CZ" sz="2400" u="sng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400" u="sng" dirty="0">
                    <a:latin typeface="Arial" charset="0"/>
                    <a:cs typeface="Arial" charset="0"/>
                  </a:rPr>
                  <a:t>3r </a:t>
                </a:r>
                <a:r>
                  <a:rPr lang="cs-CZ" sz="2400" u="sng" dirty="0" smtClean="0">
                    <a:latin typeface="Arial" charset="0"/>
                    <a:cs typeface="Arial" charset="0"/>
                  </a:rPr>
                  <a:t>– 2s </a:t>
                </a:r>
                <a:r>
                  <a:rPr lang="cs-CZ" sz="2400" u="sng" dirty="0">
                    <a:latin typeface="Arial" charset="0"/>
                    <a:cs typeface="Arial" charset="0"/>
                  </a:rPr>
                  <a:t>= 8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                                  –</a:t>
                </a:r>
                <a:r>
                  <a:rPr lang="cs-CZ" sz="2400" dirty="0">
                    <a:latin typeface="Arial" charset="0"/>
                    <a:cs typeface="Arial" charset="0"/>
                  </a:rPr>
                  <a:t>r = –2 =&gt; </a:t>
                </a:r>
                <a:r>
                  <a:rPr lang="cs-CZ" sz="2400" u="sng" dirty="0">
                    <a:latin typeface="Arial" charset="0"/>
                    <a:cs typeface="Arial" charset="0"/>
                  </a:rPr>
                  <a:t>r = 2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                                                    </a:t>
                </a:r>
                <a:r>
                  <a:rPr lang="cs-CZ" sz="2400" u="sng" dirty="0" smtClean="0">
                    <a:latin typeface="Arial" charset="0"/>
                    <a:cs typeface="Arial" charset="0"/>
                  </a:rPr>
                  <a:t>s </a:t>
                </a:r>
                <a:r>
                  <a:rPr lang="cs-CZ" sz="2400" u="sng" dirty="0">
                    <a:latin typeface="Arial" charset="0"/>
                    <a:cs typeface="Arial" charset="0"/>
                  </a:rPr>
                  <a:t>= –1</a:t>
                </a:r>
              </a:p>
              <a:p>
                <a:pPr marL="0" indent="0">
                  <a:buNone/>
                </a:pPr>
                <a:endParaRPr lang="cs-CZ" sz="2400" u="sng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616277"/>
              </a:xfrm>
              <a:blipFill rotWithShape="1">
                <a:blip r:embed="rId2"/>
                <a:stretch>
                  <a:fillRect l="-1481" t="-1086" r="-1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118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Součet komplexních čísel </a:t>
            </a:r>
            <a:r>
              <a:rPr lang="cs-CZ" sz="28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a + b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Pro čísla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a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𝒃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platí: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=(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𝒂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+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𝒃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e>
                    </m:d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latin typeface="Arial" charset="0"/>
                    <a:cs typeface="Arial" charset="0"/>
                  </a:rPr>
                  <a:t>(sčítáme sobě odpovídající části komplexních čísel)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latin typeface="Arial" charset="0"/>
                    <a:cs typeface="Arial" charset="0"/>
                  </a:rPr>
                  <a:t>Operace sčítání je komutativní i asociativní.</a:t>
                </a:r>
                <a:endParaRPr lang="cs-CZ" sz="20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 err="1" smtClean="0">
                    <a:latin typeface="Arial" charset="0"/>
                    <a:cs typeface="Arial" charset="0"/>
                  </a:rPr>
                  <a:t>Př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𝟖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a)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>
                        <a:latin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</m:oMath>
                </a14:m>
                <a:endParaRPr lang="cs-CZ" sz="2800" u="sng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>
                        <a:latin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𝟐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endParaRPr lang="cs-CZ" sz="2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b) </a:t>
                </a:r>
                <a:r>
                  <a:rPr lang="cs-CZ" sz="2800" dirty="0">
                    <a:latin typeface="Arial" panose="020B0604020202020204" pitchFamily="34" charset="0"/>
                    <a:cs typeface="Arial" panose="020B0604020202020204" pitchFamily="34" charset="0"/>
                  </a:rPr>
                  <a:t>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>
                        <a:latin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</m:oMath>
                </a14:m>
                <a:endParaRPr lang="cs-CZ" sz="2800" u="sng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>
                        <a:latin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=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𝟕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2"/>
                <a:stretch>
                  <a:fillRect l="-1481" t="-11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Rozdíl komplexních čísel </a:t>
            </a:r>
            <a:r>
              <a:rPr lang="cs-CZ" sz="28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a – b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Pro čísla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a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𝒃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platí: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=(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𝒂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𝒃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e>
                    </m:d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latin typeface="Arial" charset="0"/>
                    <a:cs typeface="Arial" charset="0"/>
                  </a:rPr>
                  <a:t>(odčítáme sobě odpovídající části komplexních čísel)</a:t>
                </a: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 err="1" smtClean="0">
                    <a:latin typeface="Arial" charset="0"/>
                    <a:cs typeface="Arial" charset="0"/>
                  </a:rPr>
                  <a:t>Př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𝟖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a)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</m:oMath>
                </a14:m>
                <a:endParaRPr lang="cs-CZ" sz="2800" u="sng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𝟒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endParaRPr lang="cs-CZ" sz="2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b) </a:t>
                </a:r>
                <a:r>
                  <a:rPr lang="cs-CZ" sz="2800" dirty="0">
                    <a:latin typeface="Arial" panose="020B0604020202020204" pitchFamily="34" charset="0"/>
                    <a:cs typeface="Arial" panose="020B0604020202020204" pitchFamily="34" charset="0"/>
                  </a:rPr>
                  <a:t>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−</m:t>
                    </m:r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</m:oMath>
                </a14:m>
                <a:endParaRPr lang="cs-CZ" sz="2800" b="1" i="1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charset="0"/>
                            </a:rPr>
                            <m:t>𝟐</m:t>
                          </m:r>
                        </m:sub>
                      </m:sSub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−</m:t>
                      </m:r>
                      <m:sSub>
                        <m:sSubPr>
                          <m:ctrlPr>
                            <a:rPr lang="cs-CZ" sz="2800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cs typeface="Arial" charset="0"/>
                            </a:rPr>
                            <m:t>𝟑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  <a:cs typeface="Arial" charset="0"/>
                        </a:rPr>
                        <m:t>𝟏</m:t>
                      </m:r>
                      <m:r>
                        <a:rPr lang="cs-CZ" sz="2800" b="1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1" i="1" smtClean="0">
                          <a:latin typeface="Cambria Math"/>
                          <a:cs typeface="Arial" charset="0"/>
                        </a:rPr>
                        <m:t>𝟗</m:t>
                      </m:r>
                      <m:r>
                        <a:rPr lang="cs-CZ" sz="2800" b="1" i="1" smtClean="0">
                          <a:latin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800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2"/>
                <a:stretch>
                  <a:fillRect l="-1481" t="-11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521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Opačné komplexní číslo </a:t>
            </a:r>
            <a:r>
              <a:rPr lang="cs-CZ" sz="28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 algn="ctr">
                  <a:buNone/>
                </a:pP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 algn="ctr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Pro číslo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 je opačné číslo</a:t>
                </a:r>
                <a:endParaRPr lang="cs-CZ" sz="2800" b="0" i="0" dirty="0" smtClean="0">
                  <a:solidFill>
                    <a:schemeClr val="tx2"/>
                  </a:solidFill>
                  <a:latin typeface="Cambria Math"/>
                  <a:cs typeface="Arial" charset="0"/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−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𝒂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 =−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𝒂</m:t>
                      </m:r>
                      <m:r>
                        <a:rPr lang="cs-CZ" sz="2800" b="1" i="1" baseline="-2500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𝟏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−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𝒂</m:t>
                      </m:r>
                      <m:r>
                        <a:rPr lang="cs-CZ" sz="2800" b="1" i="1" baseline="-2500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𝟐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 err="1" smtClean="0">
                    <a:latin typeface="Arial" charset="0"/>
                    <a:cs typeface="Arial" charset="0"/>
                  </a:rPr>
                  <a:t>Př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Určete čísla opačná k</a:t>
                </a:r>
                <a:endParaRPr lang="cs-CZ" sz="2800" b="1" i="1" dirty="0" smtClean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dirty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 smtClean="0">
                    <a:latin typeface="Arial" charset="0"/>
                    <a:cs typeface="Arial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𝒛</m:t>
                        </m:r>
                      </m:e>
                      <m:sub>
                        <m:r>
                          <a:rPr lang="cs-CZ" sz="2800" b="1" i="1">
                            <a:latin typeface="Cambria Math"/>
                            <a:cs typeface="Arial" charset="0"/>
                          </a:rPr>
                          <m:t>𝟑</m:t>
                        </m:r>
                      </m:sub>
                    </m:sSub>
                    <m:r>
                      <a:rPr lang="cs-CZ" sz="2800" b="1" i="1">
                        <a:latin typeface="Cambria Math"/>
                        <a:cs typeface="Arial" charset="0"/>
                      </a:rPr>
                      <m:t> =−</m:t>
                    </m:r>
                    <m:r>
                      <a:rPr lang="cs-CZ" sz="2800" b="1" i="1">
                        <a:latin typeface="Cambria Math"/>
                        <a:cs typeface="Arial" charset="0"/>
                      </a:rPr>
                      <m:t>𝟖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800" b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b="1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−</m:t>
                      </m:r>
                      <m:sSub>
                        <m:sSubPr>
                          <m:ctrlPr>
                            <a:rPr lang="cs-CZ" sz="2800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𝟏</m:t>
                          </m:r>
                        </m:sub>
                      </m:sSub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=−</m:t>
                      </m:r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𝟑</m:t>
                      </m:r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−</m:t>
                      </m:r>
                      <m:r>
                        <a:rPr lang="cs-CZ" sz="2800" b="1" i="1">
                          <a:latin typeface="Cambria Math"/>
                          <a:ea typeface="Cambria Math"/>
                          <a:cs typeface="Arial" charset="0"/>
                        </a:rPr>
                        <m:t>𝟐</m:t>
                      </m:r>
                      <m:r>
                        <a:rPr lang="cs-CZ" sz="2800" b="1" i="1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800" b="1" i="1" dirty="0" smtClean="0"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− </m:t>
                      </m:r>
                      <m:sSub>
                        <m:sSubPr>
                          <m:ctrlPr>
                            <a:rPr lang="cs-CZ" sz="2800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𝟐</m:t>
                          </m:r>
                        </m:sub>
                      </m:sSub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 =</m:t>
                      </m:r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𝟏</m:t>
                      </m:r>
                    </m:oMath>
                  </m:oMathPara>
                </a14:m>
                <a:endParaRPr lang="cs-CZ" sz="2800" b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− </m:t>
                      </m:r>
                      <m:sSub>
                        <m:sSubPr>
                          <m:ctrlPr>
                            <a:rPr lang="cs-CZ" sz="2800" b="1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𝒛</m:t>
                          </m:r>
                        </m:e>
                        <m:sub>
                          <m:r>
                            <a:rPr lang="cs-CZ" sz="2800" b="1" i="1">
                              <a:latin typeface="Cambria Math"/>
                              <a:cs typeface="Arial" charset="0"/>
                            </a:rPr>
                            <m:t>𝟑</m:t>
                          </m:r>
                        </m:sub>
                      </m:sSub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 =</m:t>
                      </m:r>
                      <m:r>
                        <a:rPr lang="cs-CZ" sz="2800" b="1" i="1">
                          <a:latin typeface="Cambria Math"/>
                          <a:cs typeface="Arial" charset="0"/>
                        </a:rPr>
                        <m:t>𝟖</m:t>
                      </m:r>
                      <m:r>
                        <a:rPr lang="cs-CZ" sz="2800" b="1" i="1"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800" b="1" i="1" dirty="0" smtClean="0">
                  <a:latin typeface="Cambria Math"/>
                  <a:ea typeface="Cambria Math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124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38138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Procvičování: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Př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dirty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(</m:t>
                      </m:r>
                      <m:r>
                        <a:rPr lang="cs-CZ" sz="2800" b="1" i="1" dirty="0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𝟒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)−(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𝟏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𝟐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dirty="0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d>
                        <m:dPr>
                          <m:ctrlP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d>
                        <m:dPr>
                          <m:ctrlP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𝟏𝟎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𝟐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dirty="0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 dirty="0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(−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𝟒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𝟓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)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dirty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 dirty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d>
                        <m:dPr>
                          <m:ctrlP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d>
                        <m:dPr>
                          <m:ctrlP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𝟏𝟎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𝟐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2"/>
                <a:stretch>
                  <a:fillRect l="-1481" t="-1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23928" y="4077072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2800" b="1" dirty="0">
                          <a:solidFill>
                            <a:schemeClr val="tx2"/>
                          </a:solidFill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077072"/>
                <a:ext cx="252028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300192" y="2996952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2800" b="1" dirty="0">
                          <a:solidFill>
                            <a:schemeClr val="tx2"/>
                          </a:solidFill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sz="2800" b="1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𝟏𝟏</m:t>
                          </m:r>
                          <m:r>
                            <a:rPr lang="cs-CZ" sz="2800" b="1" i="1"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2996952"/>
                <a:ext cx="2520280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36954" y="1916832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2800" b="1" dirty="0">
                          <a:solidFill>
                            <a:schemeClr val="tx2"/>
                          </a:solidFill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sz="2800" b="1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2800" b="1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6954" y="1916832"/>
                <a:ext cx="252028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228184" y="5157192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2800" b="1" dirty="0">
                          <a:solidFill>
                            <a:schemeClr val="tx2"/>
                          </a:solidFill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5157192"/>
                <a:ext cx="2520280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329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200" dirty="0">
                <a:latin typeface="Arial" charset="0"/>
                <a:cs typeface="Arial" charset="0"/>
              </a:rPr>
              <a:t>1</a:t>
            </a:r>
            <a:r>
              <a:rPr lang="cs-CZ" sz="1600" dirty="0">
                <a:latin typeface="Arial" charset="0"/>
                <a:cs typeface="Arial" charset="0"/>
              </a:rPr>
              <a:t>. Hudcová, M., Kubičíková, L.: </a:t>
            </a:r>
            <a:r>
              <a:rPr lang="cs-CZ" sz="1600" i="1" dirty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>
                <a:latin typeface="Arial" charset="0"/>
                <a:cs typeface="Arial" charset="0"/>
              </a:rPr>
            </a:br>
            <a:r>
              <a:rPr lang="cs-CZ" sz="1600" i="1" dirty="0">
                <a:latin typeface="Arial" charset="0"/>
                <a:cs typeface="Arial" charset="0"/>
              </a:rPr>
              <a:t>   studium</a:t>
            </a:r>
            <a:r>
              <a:rPr lang="cs-CZ" sz="1600" dirty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600" dirty="0">
                <a:latin typeface="Arial" charset="0"/>
                <a:cs typeface="Arial" charset="0"/>
              </a:rPr>
              <a:t>2.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CALDA, Emil. Matematika pro gymnázia. 4. vyd. Praha: Prometheus, 2008, 134 s. Učebnice pro střední školy (Prometheus). ISBN 978-80-7196-364-6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1670</TotalTime>
  <Words>527</Words>
  <Application>Microsoft Office PowerPoint</Application>
  <PresentationFormat>Předvádění na obrazovce (4:3)</PresentationFormat>
  <Paragraphs>88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 a Jazyková škola s právem státní jazykové zkoušky,  Hradec Králové</vt:lpstr>
      <vt:lpstr> Operace s komplexními čísly v algebraickém tvaru </vt:lpstr>
      <vt:lpstr> Součet komplexních čísel a + b</vt:lpstr>
      <vt:lpstr> Rozdíl komplexních čísel a – b</vt:lpstr>
      <vt:lpstr> Opačné komplexní číslo  </vt:lpstr>
      <vt:lpstr> Procvičování: 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231</cp:revision>
  <dcterms:created xsi:type="dcterms:W3CDTF">2012-11-30T22:17:21Z</dcterms:created>
  <dcterms:modified xsi:type="dcterms:W3CDTF">2013-10-08T07:09:46Z</dcterms:modified>
</cp:coreProperties>
</file>