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99" r:id="rId3"/>
    <p:sldId id="308" r:id="rId4"/>
    <p:sldId id="312" r:id="rId5"/>
    <p:sldId id="309" r:id="rId6"/>
    <p:sldId id="310" r:id="rId7"/>
    <p:sldId id="311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212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10.11.2013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6385428"/>
              </p:ext>
            </p:extLst>
          </p:nvPr>
        </p:nvGraphicFramePr>
        <p:xfrm>
          <a:off x="251520" y="2527015"/>
          <a:ext cx="8569325" cy="4330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Operace s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omplexními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čísly v algebraickém tvaru, komplexně sdružené číslo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Zavedení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operace násobení komplexních čísel, komplexně sdružené číslo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146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706437"/>
              </a:xfrm>
            </p:spPr>
            <p:txBody>
              <a:bodyPr/>
              <a:lstStyle/>
              <a:p>
                <a:pPr algn="l"/>
                <a:r>
                  <a:rPr lang="cs-CZ" sz="2800" dirty="0" smtClean="0">
                    <a:latin typeface="Arial" charset="0"/>
                    <a:cs typeface="Arial" charset="0"/>
                  </a:rPr>
                  <a:t/>
                </a:r>
                <a:br>
                  <a:rPr lang="cs-CZ" sz="2800" dirty="0" smtClean="0">
                    <a:latin typeface="Arial" charset="0"/>
                    <a:cs typeface="Arial" charset="0"/>
                  </a:rPr>
                </a:br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Součin komplexních čísel </a:t>
                </a:r>
                <a:r>
                  <a:rPr lang="cs-CZ" sz="2800" b="1" i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</m:oMath>
                </a14:m>
                <a:r>
                  <a:rPr lang="cs-CZ" sz="2800" b="1" i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 b</a:t>
                </a:r>
                <a:endParaRPr lang="cs-CZ" sz="2800" i="1" dirty="0" smtClean="0">
                  <a:solidFill>
                    <a:srgbClr val="990033"/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6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706437"/>
              </a:xfrm>
              <a:blipFill rotWithShape="1">
                <a:blip r:embed="rId2"/>
                <a:stretch>
                  <a:fillRect l="-1481" b="-405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čísla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a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𝒃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platí: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𝒃</m:t>
                        </m:r>
                        <m:r>
                          <a:rPr lang="cs-CZ" sz="2800" b="1" i="1" baseline="-2500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aseline="30000" dirty="0" smtClean="0">
                    <a:solidFill>
                      <a:schemeClr val="tx2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Arial" charset="0"/>
                  </a:rPr>
                  <a:t>2</a:t>
                </a:r>
                <a:endParaRPr lang="cs-CZ" sz="28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Arial" charset="0"/>
                </a:endParaRP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b="1" baseline="30000" dirty="0">
                    <a:solidFill>
                      <a:srgbClr val="990033"/>
                    </a:solidFill>
                    <a:latin typeface="Cambria Math" panose="02040503050406030204" pitchFamily="18" charset="0"/>
                    <a:ea typeface="Cambria Math" panose="02040503050406030204" pitchFamily="18" charset="0"/>
                    <a:cs typeface="Arial" charset="0"/>
                  </a:rPr>
                  <a:t>2</a:t>
                </a:r>
                <a:r>
                  <a:rPr lang="cs-CZ" sz="2800" b="1" dirty="0">
                    <a:solidFill>
                      <a:srgbClr val="990033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rgbClr val="990033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b="1" dirty="0" smtClean="0">
                    <a:solidFill>
                      <a:srgbClr val="990033"/>
                    </a:solidFill>
                    <a:latin typeface="Arial" charset="0"/>
                    <a:cs typeface="Arial" charset="0"/>
                  </a:rPr>
                  <a:t> –1 proto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𝒃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endParaRPr lang="cs-CZ" sz="28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d>
                      <m:dPr>
                        <m:ctrlPr>
                          <a:rPr lang="cs-CZ" sz="2800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𝟖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d>
                      <m:dPr>
                        <m:ctrlPr>
                          <a:rPr lang="cs-CZ" sz="2800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𝟒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charset="0"/>
                          </a:rPr>
                          <m:t>𝟖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3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92268" y="4803988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𝟗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2268" y="4803988"/>
                <a:ext cx="2520280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11522" y="5327208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𝟏𝟔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𝟔𝟒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  <m:r>
                            <m:rPr>
                              <m:nor/>
                            </m:rPr>
                            <a:rPr lang="cs-CZ" sz="2800" baseline="30000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11522" y="5327208"/>
                <a:ext cx="2520280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048164" y="5327208"/>
                <a:ext cx="151216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𝟖𝟎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48164" y="5327208"/>
                <a:ext cx="151216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Zaoblený obdélníkový popisek 1"/>
          <p:cNvSpPr/>
          <p:nvPr/>
        </p:nvSpPr>
        <p:spPr>
          <a:xfrm>
            <a:off x="2555776" y="5858000"/>
            <a:ext cx="1368152" cy="904768"/>
          </a:xfrm>
          <a:prstGeom prst="wedgeRoundRectCallout">
            <a:avLst>
              <a:gd name="adj1" fmla="val -93569"/>
              <a:gd name="adj2" fmla="val -5500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r>
              <a:rPr lang="cs-CZ" sz="2800" baseline="30000" dirty="0" smtClean="0"/>
              <a:t>2 </a:t>
            </a:r>
            <a:r>
              <a:rPr lang="cs-CZ" sz="2800" dirty="0" smtClean="0"/>
              <a:t>– b</a:t>
            </a:r>
            <a:r>
              <a:rPr lang="cs-CZ" sz="2800" baseline="30000" dirty="0" smtClean="0"/>
              <a:t>2</a:t>
            </a:r>
            <a:endParaRPr lang="cs-CZ" sz="2800" baseline="30000" dirty="0"/>
          </a:p>
        </p:txBody>
      </p:sp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604448" cy="706437"/>
          </a:xfrm>
        </p:spPr>
        <p:txBody>
          <a:bodyPr/>
          <a:lstStyle/>
          <a:p>
            <a:pPr algn="l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Roznásobení komplexního čísla reálným číslem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charset="0"/>
                    <a:cs typeface="Arial" charset="0"/>
                  </a:rPr>
                  <a:t>Pro číslo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 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platí: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𝒌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𝒌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𝒌𝒂</m:t>
                    </m:r>
                    <m:r>
                      <a:rPr lang="cs-CZ" sz="2800" b="1" i="1" baseline="-2500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ea typeface="Cambria Math"/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𝒌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𝒂</m:t>
                    </m:r>
                    <m:r>
                      <a:rPr lang="cs-CZ" sz="2800" b="1" i="1" baseline="-25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latin typeface="Arial" charset="0"/>
                    <a:cs typeface="Arial" charset="0"/>
                  </a:rPr>
                  <a:t> </a:t>
                </a:r>
                <a:endParaRPr lang="cs-CZ" sz="2800" dirty="0">
                  <a:solidFill>
                    <a:schemeClr val="tx2"/>
                  </a:solidFill>
                  <a:latin typeface="Cambria Math" panose="02040503050406030204" pitchFamily="18" charset="0"/>
                  <a:ea typeface="Cambria Math" panose="02040503050406030204" pitchFamily="18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𝟎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∙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𝒂</m:t>
                      </m:r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𝟎</m:t>
                      </m:r>
                    </m:oMath>
                  </m:oMathPara>
                </a14:m>
                <a:endParaRPr lang="cs-CZ" sz="2800" b="1" dirty="0" smtClean="0">
                  <a:solidFill>
                    <a:schemeClr val="tx2"/>
                  </a:solidFill>
                  <a:latin typeface="Arial" charset="0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 smtClean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 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d>
                      <m:dPr>
                        <m:ctrlPr>
                          <a:rPr lang="cs-CZ" sz="2800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+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  <m:r>
                      <a:rPr lang="cs-CZ" sz="2800" b="1" i="1" baseline="3000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421741" y="5189158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𝟐𝟑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𝟏𝟏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1741" y="5189158"/>
                <a:ext cx="252028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2555776" y="4725144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4725144"/>
                <a:ext cx="194421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39793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604448" cy="706437"/>
          </a:xfrm>
        </p:spPr>
        <p:txBody>
          <a:bodyPr/>
          <a:lstStyle/>
          <a:p>
            <a:pPr algn="l"/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Řešte samostatně:</a:t>
            </a:r>
            <a:endParaRPr lang="cs-CZ" sz="2800" i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147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1000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r>
                  <a:rPr lang="cs-CZ" sz="2800" u="sng" dirty="0" err="1" smtClean="0">
                    <a:latin typeface="Arial" charset="0"/>
                    <a:cs typeface="Arial" charset="0"/>
                  </a:rPr>
                  <a:t>Př</a:t>
                </a:r>
                <a:r>
                  <a:rPr lang="cs-CZ" sz="2800" u="sng" dirty="0" smtClean="0">
                    <a:latin typeface="Arial" charset="0"/>
                    <a:cs typeface="Arial" charset="0"/>
                  </a:rPr>
                  <a:t>: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["/>
                          <m:endChr m:val="]"/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(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  <m:r>
                            <m:rPr>
                              <m:nor/>
                            </m:rPr>
                            <a:rPr lang="cs-CZ" sz="2800" dirty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Arial" charset="0"/>
                              <a:cs typeface="Arial" charset="0"/>
                            </a:rPr>
                            <m:t>)</m:t>
                          </m:r>
                          <m:r>
                            <a:rPr lang="cs-CZ" sz="2800" b="1" i="1" dirty="0" smtClean="0">
                              <a:solidFill>
                                <a:schemeClr val="accent1">
                                  <a:lumMod val="75000"/>
                                </a:schemeClr>
                              </a:solidFill>
                              <a:latin typeface="Cambria Math"/>
                              <a:cs typeface="Arial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sz="2800" b="1" i="1" dirty="0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 dirty="0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  <a:cs typeface="Arial" charset="0"/>
                                </a:rPr>
                                <m:t>𝟑</m:t>
                              </m:r>
                              <m:r>
                                <a:rPr lang="cs-CZ" sz="2800" b="1" i="1" dirty="0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sz="2800" b="1" i="1" dirty="0" smtClean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e>
                      </m:d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−</m:t>
                              </m:r>
                              <m:r>
                                <a:rPr lang="cs-CZ" sz="2800" b="1" i="1" smtClean="0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</m:e>
                          </m:d>
                        </m:e>
                        <m:sup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sSupPr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</m:ctrlPr>
                            </m:dPr>
                            <m:e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(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𝟏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+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𝟐</m:t>
                              </m:r>
                              <m:r>
                                <a:rPr lang="cs-CZ" sz="2800" b="1" i="1">
                                  <a:solidFill>
                                    <a:schemeClr val="tx2"/>
                                  </a:solidFill>
                                  <a:latin typeface="Cambria Math"/>
                                  <a:ea typeface="Cambria Math"/>
                                  <a:cs typeface="Arial" charset="0"/>
                                </a:rPr>
                                <m:t>𝒊</m:t>
                              </m:r>
                              <m:r>
                                <m:rPr>
                                  <m:nor/>
                                </m:rPr>
                                <a:rPr lang="cs-CZ" sz="2800" dirty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Arial" charset="0"/>
                                  <a:cs typeface="Arial" charset="0"/>
                                </a:rPr>
                                <m:t>)</m:t>
                              </m:r>
                              <m:r>
                                <a:rPr lang="cs-CZ" sz="2800" b="1" i="1" dirty="0">
                                  <a:solidFill>
                                    <a:schemeClr val="accent1">
                                      <a:lumMod val="75000"/>
                                    </a:schemeClr>
                                  </a:solidFill>
                                  <a:latin typeface="Cambria Math"/>
                                  <a:cs typeface="Arial" charset="0"/>
                                </a:rPr>
                                <m:t>−</m:t>
                              </m:r>
                              <m:d>
                                <m:dPr>
                                  <m:ctrlPr>
                                    <a:rPr lang="cs-CZ" sz="2800" b="1" i="1" dirty="0">
                                      <a:solidFill>
                                        <a:schemeClr val="accent1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  <a:cs typeface="Arial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dirty="0">
                                      <a:solidFill>
                                        <a:schemeClr val="accent1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  <a:cs typeface="Arial" charset="0"/>
                                    </a:rPr>
                                    <m:t>𝟑</m:t>
                                  </m:r>
                                  <m:r>
                                    <a:rPr lang="cs-CZ" sz="2800" b="1" i="1" dirty="0">
                                      <a:solidFill>
                                        <a:schemeClr val="accent1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  <a:cs typeface="Arial" charset="0"/>
                                    </a:rPr>
                                    <m:t>−</m:t>
                                  </m:r>
                                  <m:r>
                                    <a:rPr lang="cs-CZ" sz="2800" b="1" i="1" dirty="0">
                                      <a:solidFill>
                                        <a:schemeClr val="accent1">
                                          <a:lumMod val="75000"/>
                                        </a:schemeClr>
                                      </a:solidFill>
                                      <a:latin typeface="Cambria Math"/>
                                      <a:cs typeface="Arial" charset="0"/>
                                    </a:rPr>
                                    <m:t>𝒊</m:t>
                                  </m:r>
                                </m:e>
                              </m:d>
                            </m:e>
                          </m:d>
                        </m:e>
                        <m:sup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𝟐</m:t>
                          </m:r>
                        </m:sup>
                      </m:sSup>
                      <m:d>
                        <m:dPr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𝟏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charset="0"/>
                            </a:rPr>
                            <m:t>𝒊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charset="0"/>
                        </a:rPr>
                        <m:t>=</m:t>
                      </m:r>
                    </m:oMath>
                  </m:oMathPara>
                </a14:m>
                <a:endParaRPr lang="cs-CZ" sz="2800" dirty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:endParaRPr lang="cs-CZ" sz="2800" b="1" i="1" dirty="0" smtClean="0">
                  <a:solidFill>
                    <a:schemeClr val="tx2"/>
                  </a:solidFill>
                  <a:latin typeface="Cambria Math"/>
                  <a:ea typeface="Cambria Math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𝟏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d>
                      <m:dPr>
                        <m:ctrlPr>
                          <a:rPr lang="cs-CZ" sz="2800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𝟏</m:t>
                        </m:r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−</m:t>
                        </m:r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𝒊</m:t>
                        </m:r>
                      </m:e>
                    </m:d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cs typeface="Arial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𝒊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𝟐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𝟑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r>
                  <a:rPr lang="cs-CZ" sz="2800" dirty="0">
                    <a:latin typeface="Arial" charset="0"/>
                    <a:cs typeface="Arial" charset="0"/>
                  </a:rPr>
                  <a:t> </a:t>
                </a:r>
              </a:p>
              <a:p>
                <a:pPr marL="0" indent="0">
                  <a:buNone/>
                </a:pPr>
                <a:endParaRPr lang="cs-CZ" sz="2800" u="sng" dirty="0" smtClean="0">
                  <a:latin typeface="Arial" charset="0"/>
                  <a:cs typeface="Arial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e>
                    </m:rad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</m:e>
                    </m:rad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</m:e>
                    </m:rad>
                    <m:r>
                      <a:rPr lang="cs-CZ" sz="2800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+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(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𝟑</m:t>
                        </m:r>
                      </m:e>
                    </m:rad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cs typeface="Arial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e>
                    </m:rad>
                  </m:oMath>
                </a14:m>
                <a:r>
                  <a:rPr lang="cs-CZ" sz="2800" dirty="0">
                    <a:solidFill>
                      <a:schemeClr val="accent1">
                        <a:lumMod val="75000"/>
                      </a:schemeClr>
                    </a:solidFill>
                    <a:latin typeface="Arial" charset="0"/>
                    <a:cs typeface="Arial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∙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𝒊</m:t>
                    </m:r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</m:ctrlPr>
                      </m:radPr>
                      <m:deg/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charset="0"/>
                          </a:rPr>
                          <m:t>𝟐</m:t>
                        </m:r>
                      </m:e>
                    </m:rad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charset="0"/>
                      </a:rPr>
                      <m:t>=</m:t>
                    </m:r>
                  </m:oMath>
                </a14:m>
                <a:endParaRPr lang="cs-CZ" sz="2800" u="sng" dirty="0" smtClean="0"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61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981074"/>
                <a:ext cx="8229600" cy="5400253"/>
              </a:xfrm>
              <a:blipFill rotWithShape="1">
                <a:blip r:embed="rId2"/>
                <a:stretch>
                  <a:fillRect l="-14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932040" y="3625860"/>
                <a:ext cx="252028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625860"/>
                <a:ext cx="2520280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220072" y="2564904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𝟏𝟕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𝟕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2564904"/>
                <a:ext cx="1944216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020357" y="1628800"/>
                <a:ext cx="19442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𝟔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𝟒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0357" y="1628800"/>
                <a:ext cx="194421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992465" y="4653136"/>
                <a:ext cx="2520280" cy="6085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𝟓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𝒊</m:t>
                          </m:r>
                          <m:rad>
                            <m:radPr>
                              <m:degHide m:val="on"/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𝟔</m:t>
                              </m:r>
                            </m:e>
                          </m:rad>
                        </m:e>
                      </m:d>
                    </m:oMath>
                  </m:oMathPara>
                </a14:m>
                <a:endParaRPr lang="cs-CZ" sz="2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465" y="4653136"/>
                <a:ext cx="2520280" cy="6085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762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Komplexně sdružené číslo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Definice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Komplexně sdružené číslo, značíme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𝒛</m:t>
                        </m:r>
                      </m:e>
                    </m:acc>
                  </m:oMath>
                </a14:m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,</a:t>
                </a:r>
                <a:r>
                  <a:rPr lang="cs-CZ" sz="2800" b="1" i="1" dirty="0" smtClean="0">
                    <a:solidFill>
                      <a:schemeClr val="tx2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:br>
                  <a:rPr lang="cs-CZ" sz="2800" b="1" i="1" dirty="0" smtClean="0">
                    <a:solidFill>
                      <a:schemeClr val="tx2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</a:b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ke komplexnímu číslu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𝒛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je komplexně sdružené číslo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accPr>
                      <m:e>
                        <m:r>
                          <a:rPr lang="cs-CZ" sz="2800" b="1" i="1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𝒛</m:t>
                        </m:r>
                      </m:e>
                    </m:acc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sz="2800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b="1" i="1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</m:oMath>
                </a14:m>
                <a:r>
                  <a:rPr lang="cs-CZ" sz="2800" b="1" dirty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481" t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59534" y="2852936"/>
                <a:ext cx="3024336" cy="120032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atin typeface="Cambria Math" pitchFamily="18" charset="0"/>
                    <a:ea typeface="Cambria Math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smtClean="0"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𝒛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 =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𝟔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r>
                      <a:rPr lang="cs-CZ" sz="3600" b="1" i="1" smtClean="0">
                        <a:latin typeface="Cambria Math" pitchFamily="18" charset="0"/>
                        <a:ea typeface="Cambria Math" pitchFamily="18" charset="0"/>
                      </a:rPr>
                      <m:t>𝒊</m:t>
                    </m:r>
                  </m:oMath>
                </a14:m>
                <a:endParaRPr lang="cs-CZ" sz="3600" b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36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accPr>
                        <m:e>
                          <m:r>
                            <a:rPr lang="cs-CZ" sz="36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𝒛</m:t>
                          </m:r>
                          <m:r>
                            <a:rPr lang="cs-CZ" sz="36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 </m:t>
                          </m:r>
                        </m:e>
                      </m:acc>
                      <m:r>
                        <a:rPr lang="cs-CZ" sz="3600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3600" b="1" i="1" smtClean="0">
                          <a:latin typeface="Cambria Math" pitchFamily="18" charset="0"/>
                          <a:ea typeface="Cambria Math" pitchFamily="18" charset="0"/>
                        </a:rPr>
                        <m:t>𝟔</m:t>
                      </m:r>
                      <m:r>
                        <a:rPr lang="cs-CZ" sz="3600" b="1" i="1" smtClean="0">
                          <a:latin typeface="Cambria Math" pitchFamily="18" charset="0"/>
                          <a:ea typeface="Cambria Math" pitchFamily="18" charset="0"/>
                        </a:rPr>
                        <m:t> −</m:t>
                      </m:r>
                      <m:r>
                        <a:rPr lang="cs-CZ" sz="3600" b="1" i="1" smtClean="0">
                          <a:latin typeface="Cambria Math" pitchFamily="18" charset="0"/>
                          <a:ea typeface="Cambria Math" pitchFamily="18" charset="0"/>
                        </a:rPr>
                        <m:t>𝟑</m:t>
                      </m:r>
                      <m:r>
                        <a:rPr lang="cs-CZ" sz="3600" b="1" i="1" smtClean="0">
                          <a:latin typeface="Cambria Math" pitchFamily="18" charset="0"/>
                          <a:ea typeface="Cambria Math" pitchFamily="18" charset="0"/>
                        </a:rPr>
                        <m:t>𝒊</m:t>
                      </m:r>
                    </m:oMath>
                  </m:oMathPara>
                </a14:m>
                <a:endParaRPr lang="cs-CZ" sz="3600" b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534" y="2852936"/>
                <a:ext cx="3024336" cy="120032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701243"/>
            <a:ext cx="3267075" cy="35147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759534" y="4725144"/>
            <a:ext cx="348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brazy těchto čísel jsou souměrné podle osy x.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6799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Komplexně sdružená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328592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Určete komplexně sdružená čísla: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=−2+7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b="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=−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den>
                      </m:f>
                      <m:r>
                        <a:rPr lang="cs-CZ" sz="2800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−</m:t>
                      </m:r>
                      <m:f>
                        <m:fPr>
                          <m:ctrlPr>
                            <a:rPr lang="cs-CZ" sz="280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b="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0,</m:t>
                      </m:r>
                      <m:r>
                        <a:rPr lang="cs-CZ" sz="2800" b="0" i="1">
                          <a:latin typeface="Cambria Math"/>
                          <a:ea typeface="Cambria Math"/>
                          <a:cs typeface="Arial" pitchFamily="34" charset="0"/>
                        </a:rPr>
                        <m:t>2</m:t>
                      </m:r>
                    </m:oMath>
                  </m:oMathPara>
                </a14:m>
                <a:endParaRPr lang="cs-CZ" sz="2800" b="0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=8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i="1" dirty="0" smtClean="0">
                    <a:latin typeface="Arial" pitchFamily="34" charset="0"/>
                    <a:ea typeface="Cambria Math"/>
                    <a:cs typeface="Arial" pitchFamily="34" charset="0"/>
                  </a:rPr>
                  <a:t>☺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latin typeface="Cambria Math"/>
                            <a:cs typeface="Arial" pitchFamily="34" charset="0"/>
                          </a:rPr>
                          <m:t> </m:t>
                        </m:r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2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7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𝑖</m:t>
                    </m:r>
                  </m:oMath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>
                    <a:cs typeface="Arial" pitchFamily="34" charset="0"/>
                  </a:rPr>
                  <a:t> </a:t>
                </a:r>
                <a:r>
                  <a:rPr lang="cs-CZ" sz="2800" dirty="0" smtClean="0">
                    <a:cs typeface="Arial" pitchFamily="34" charset="0"/>
                  </a:rPr>
                  <a:t>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𝑧</m:t>
                        </m:r>
                      </m:e>
                      <m:sub>
                        <m:r>
                          <a:rPr lang="cs-CZ" sz="2800" i="1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  <m:r>
                      <a:rPr lang="cs-CZ" sz="2800" i="1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−</m:t>
                    </m:r>
                    <m:f>
                      <m:fPr>
                        <m:ctrlP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1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den>
                    </m:f>
                    <m:r>
                      <a:rPr lang="cs-CZ" sz="28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f>
                      <m:fPr>
                        <m:ctrlP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3</m:t>
                        </m:r>
                      </m:num>
                      <m:den>
                        <m:r>
                          <a:rPr lang="cs-CZ" sz="2800" i="1" dirty="0">
                            <a:latin typeface="Cambria Math"/>
                            <a:ea typeface="Cambria Math"/>
                            <a:cs typeface="Arial" pitchFamily="34" charset="0"/>
                          </a:rPr>
                          <m:t>4</m:t>
                        </m:r>
                      </m:den>
                    </m:f>
                    <m:r>
                      <a:rPr lang="cs-CZ" sz="2800" i="1">
                        <a:latin typeface="Cambria Math"/>
                        <a:ea typeface="Cambria Math"/>
                        <a:cs typeface="Arial" pitchFamily="34" charset="0"/>
                      </a:rPr>
                      <m:t>𝑖</m:t>
                    </m:r>
                  </m:oMath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      </m:t>
                          </m:r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=0,2</m:t>
                      </m:r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      </m:t>
                          </m:r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4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=−8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328592"/>
              </a:xfrm>
              <a:blipFill rotWithShape="1">
                <a:blip r:embed="rId2"/>
                <a:stretch>
                  <a:fillRect l="-1481" t="-11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00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Komplexně sdružené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Určete komplexně sdružené číslo </a:t>
                </a:r>
                <a:br>
                  <a:rPr lang="cs-CZ" sz="2800" dirty="0" smtClean="0"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k číslu komplexně sdruženému: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𝒛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𝟒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𝟗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800" b="1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b="1" i="1" dirty="0">
                    <a:latin typeface="Arial" pitchFamily="34" charset="0"/>
                    <a:ea typeface="Cambria Math"/>
                    <a:cs typeface="Arial" pitchFamily="34" charset="0"/>
                  </a:rPr>
                  <a:t>↓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accPr>
                        <m:e>
                          <m:r>
                            <a:rPr lang="cs-CZ" sz="2800" b="1" i="1" smtClean="0">
                              <a:solidFill>
                                <a:schemeClr val="tx2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𝒛</m:t>
                          </m:r>
                        </m:e>
                      </m:acc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𝟒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−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𝟗</m:t>
                      </m:r>
                      <m:r>
                        <a:rPr lang="cs-CZ" sz="2800" b="1" i="1" smtClean="0">
                          <a:solidFill>
                            <a:schemeClr val="tx2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800" b="1" i="1" dirty="0" smtClean="0">
                  <a:solidFill>
                    <a:schemeClr val="tx2"/>
                  </a:solidFill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800" b="1" i="1" dirty="0" smtClean="0">
                    <a:latin typeface="Arial" pitchFamily="34" charset="0"/>
                    <a:ea typeface="Cambria Math"/>
                    <a:cs typeface="Arial" pitchFamily="34" charset="0"/>
                  </a:rPr>
                  <a:t>↓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̅"/>
                          <m:ctrlPr>
                            <a:rPr lang="cs-CZ" sz="2800" b="1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accPr>
                        <m:e>
                          <m:acc>
                            <m:accPr>
                              <m:chr m:val="̅"/>
                              <m:ctrlPr>
                                <a:rPr lang="cs-CZ" sz="2800" b="1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accPr>
                            <m:e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𝒛</m:t>
                              </m:r>
                              <m:r>
                                <a:rPr lang="cs-CZ" sz="2800" b="1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 </m:t>
                              </m:r>
                            </m:e>
                          </m:acc>
                        </m:e>
                      </m:acc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𝟒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+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𝟗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𝒊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=</m:t>
                      </m:r>
                      <m:r>
                        <a:rPr lang="cs-CZ" sz="2800" b="1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𝒛</m:t>
                      </m:r>
                    </m:oMath>
                  </m:oMathPara>
                </a14:m>
                <a:endParaRPr lang="cs-CZ" sz="2800" b="1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endParaRPr lang="cs-CZ" sz="2800" b="1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buNone/>
                </a:pPr>
                <a:r>
                  <a:rPr lang="cs-CZ" sz="2400" dirty="0" smtClean="0">
                    <a:latin typeface="Arial" pitchFamily="34" charset="0"/>
                    <a:ea typeface="Cambria Math"/>
                    <a:cs typeface="Arial" pitchFamily="34" charset="0"/>
                  </a:rPr>
                  <a:t>Komplexně sdružené číslo ke komplexně sdruženému číslu je číslo původní.</a:t>
                </a:r>
              </a:p>
              <a:p>
                <a:pPr marL="0" indent="0">
                  <a:buNone/>
                </a:pPr>
                <a:endParaRPr lang="cs-CZ" sz="24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037" t="-1175" r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60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>
                <a:latin typeface="Arial" charset="0"/>
                <a:cs typeface="Arial" charset="0"/>
              </a:rPr>
              <a:t>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1747</TotalTime>
  <Words>512</Words>
  <Application>Microsoft Office PowerPoint</Application>
  <PresentationFormat>Předvádění na obrazovce (4:3)</PresentationFormat>
  <Paragraphs>97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 a Jazyková škola s právem státní jazykové zkoušky,  Hradec Králové</vt:lpstr>
      <vt:lpstr> Součin komplexních čísel a ∙ b</vt:lpstr>
      <vt:lpstr> Roznásobení komplexního čísla reálným číslem</vt:lpstr>
      <vt:lpstr>Řešte samostatně:</vt:lpstr>
      <vt:lpstr>Komplexně sdružené číslo</vt:lpstr>
      <vt:lpstr>Komplexně sdružená čísla</vt:lpstr>
      <vt:lpstr>Komplexně sdružené čísla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244</cp:revision>
  <dcterms:created xsi:type="dcterms:W3CDTF">2012-11-30T22:17:21Z</dcterms:created>
  <dcterms:modified xsi:type="dcterms:W3CDTF">2013-11-10T16:36:11Z</dcterms:modified>
</cp:coreProperties>
</file>