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99" r:id="rId3"/>
    <p:sldId id="308" r:id="rId4"/>
    <p:sldId id="313" r:id="rId5"/>
    <p:sldId id="315" r:id="rId6"/>
    <p:sldId id="314" r:id="rId7"/>
    <p:sldId id="316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212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8.10.2013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1666033"/>
              </p:ext>
            </p:extLst>
          </p:nvPr>
        </p:nvGraphicFramePr>
        <p:xfrm>
          <a:off x="250825" y="2781300"/>
          <a:ext cx="8569325" cy="4056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VY_32_INOVACE_1_KOMPLEXNI_CISLA_08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Operace s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omplexními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čísly v algebraickém tvaru, podíl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Zavedení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operace dělení komplexních čísel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Podíl komplexních čísel </a:t>
            </a:r>
            <a:r>
              <a:rPr lang="cs-CZ" sz="2800" b="1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a : </a:t>
            </a:r>
            <a:r>
              <a:rPr lang="cs-CZ" sz="2800" b="1" i="1" dirty="0">
                <a:solidFill>
                  <a:srgbClr val="990033"/>
                </a:solidFill>
                <a:latin typeface="Arial" charset="0"/>
                <a:cs typeface="Arial" charset="0"/>
              </a:rPr>
              <a:t>b</a:t>
            </a:r>
            <a:r>
              <a:rPr lang="cs-CZ" sz="2000" b="1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br>
              <a:rPr lang="cs-CZ" sz="2000" b="1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</a:br>
            <a:r>
              <a:rPr lang="cs-CZ" sz="2000" b="1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 algebraickém tvaru</a:t>
            </a:r>
            <a:endParaRPr lang="cs-CZ" sz="20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1000" b="1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Pro čísla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a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𝒃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platí:</a:t>
                </a:r>
              </a:p>
              <a:p>
                <a:pPr marL="0" indent="0">
                  <a:buNone/>
                </a:pPr>
                <a:endParaRPr lang="cs-CZ" sz="2800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: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=(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 smtClean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: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𝒃</m:t>
                        </m:r>
                        <m:r>
                          <a:rPr lang="cs-CZ" sz="2800" b="1" i="1" baseline="-2500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𝟏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+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𝒃</m:t>
                        </m:r>
                        <m:r>
                          <a:rPr lang="cs-CZ" sz="2800" b="1" i="1" baseline="-2500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(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𝒂</m:t>
                          </m:r>
                          <m:r>
                            <a:rPr lang="cs-CZ" sz="2800" b="1" i="1" baseline="-2500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𝒂</m:t>
                          </m:r>
                          <m:r>
                            <a:rPr lang="cs-CZ" sz="2800" b="1" i="1" baseline="-2500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)</m:t>
                          </m:r>
                        </m:num>
                        <m:den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𝒃</m:t>
                              </m:r>
                              <m:r>
                                <a:rPr lang="cs-CZ" sz="2800" b="1" i="1" baseline="-2500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𝟏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+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𝒃</m:t>
                              </m:r>
                              <m:r>
                                <a:rPr lang="cs-CZ" sz="2800" b="1" i="1" baseline="-2500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</m:d>
                        </m:den>
                      </m:f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∙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2800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𝒃</m:t>
                              </m:r>
                              <m:r>
                                <a:rPr lang="cs-CZ" sz="2800" b="1" i="1" baseline="-2500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𝟏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−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𝒃</m:t>
                              </m:r>
                              <m:r>
                                <a:rPr lang="cs-CZ" sz="2800" b="1" i="1" baseline="-2500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sz="2800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𝒃</m:t>
                              </m:r>
                              <m:r>
                                <a:rPr lang="cs-CZ" sz="2800" b="1" i="1" baseline="-2500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𝟏</m:t>
                              </m:r>
                              <m:r>
                                <a:rPr lang="cs-CZ" sz="2800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−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𝒃</m:t>
                              </m:r>
                              <m:r>
                                <a:rPr lang="cs-CZ" sz="2800" b="1" i="1" baseline="-2500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sz="2800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Zlomek rozšíříme číslem komplexně sdruženým ke jmenovateli a upravíme.</a:t>
                </a: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  <a:blipFill rotWithShape="1">
                <a:blip r:embed="rId2"/>
                <a:stretch>
                  <a:fillRect l="-1481" r="-22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401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604448" cy="706437"/>
          </a:xfrm>
        </p:spPr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Příklad 1:</a:t>
            </a:r>
            <a:endParaRPr lang="cs-CZ" sz="28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10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(</m:t>
                        </m:r>
                        <m:r>
                          <a:rPr lang="cs-CZ" sz="40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𝟒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+</m:t>
                        </m:r>
                        <m:r>
                          <a:rPr lang="cs-CZ" sz="40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)</m:t>
                        </m:r>
                      </m:num>
                      <m:den>
                        <m:d>
                          <m:dPr>
                            <m:ctrlPr>
                              <a:rPr lang="cs-CZ" sz="4000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</m:ctrlPr>
                          </m:dPr>
                          <m:e>
                            <m:r>
                              <a:rPr lang="cs-CZ" sz="4000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𝟑</m:t>
                            </m:r>
                            <m:r>
                              <a:rPr lang="cs-CZ" sz="4000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−</m:t>
                            </m:r>
                            <m:r>
                              <a:rPr lang="cs-CZ" sz="4000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𝟐</m:t>
                            </m:r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𝒊</m:t>
                            </m:r>
                          </m:e>
                        </m:d>
                      </m:den>
                    </m:f>
                    <m:r>
                      <a:rPr lang="cs-CZ" sz="40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4000" dirty="0" smtClean="0">
                    <a:latin typeface="Arial" charset="0"/>
                    <a:cs typeface="Arial" charset="0"/>
                  </a:rPr>
                  <a:t>     </a:t>
                </a:r>
                <a14:m>
                  <m:oMath xmlns:m="http://schemas.openxmlformats.org/officeDocument/2006/math">
                    <m:r>
                      <a:rPr lang="cs-CZ" sz="4000" b="0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 </m:t>
                    </m:r>
                    <m:f>
                      <m:fPr>
                        <m:ctrlP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(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𝟒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+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)</m:t>
                        </m:r>
                      </m:num>
                      <m:den>
                        <m:d>
                          <m:dPr>
                            <m:ctrlPr>
                              <a:rPr lang="cs-CZ" sz="4000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</m:ctrlPr>
                          </m:dPr>
                          <m:e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𝟑</m:t>
                            </m:r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−</m:t>
                            </m:r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𝟐</m:t>
                            </m:r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𝒊</m:t>
                            </m:r>
                          </m:e>
                        </m:d>
                      </m:den>
                    </m:f>
                  </m:oMath>
                </a14:m>
                <a:r>
                  <a:rPr lang="cs-CZ" sz="40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40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∙</m:t>
                    </m:r>
                    <m:f>
                      <m:fPr>
                        <m:ctrlP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</m:ctrlPr>
                          </m:dPr>
                          <m:e>
                            <m:r>
                              <a:rPr lang="cs-CZ" sz="4000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𝟑</m:t>
                            </m:r>
                            <m:r>
                              <a:rPr lang="cs-CZ" sz="4000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+</m:t>
                            </m:r>
                            <m:r>
                              <a:rPr lang="cs-CZ" sz="4000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𝟐</m:t>
                            </m:r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𝒊</m:t>
                            </m:r>
                          </m:e>
                        </m:d>
                      </m:num>
                      <m:den>
                        <m:d>
                          <m:dPr>
                            <m:ctrlP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</m:ctrlPr>
                          </m:dPr>
                          <m:e>
                            <m:r>
                              <a:rPr lang="cs-CZ" sz="4000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𝟑</m:t>
                            </m:r>
                            <m:r>
                              <a:rPr lang="cs-CZ" sz="4000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+</m:t>
                            </m:r>
                            <m:r>
                              <a:rPr lang="cs-CZ" sz="4000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𝟐</m:t>
                            </m:r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𝒊</m:t>
                            </m:r>
                          </m:e>
                        </m:d>
                      </m:den>
                    </m:f>
                    <m:r>
                      <a:rPr lang="cs-CZ" sz="4000" b="0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endParaRPr lang="cs-CZ" sz="40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4000" dirty="0" smtClean="0">
                    <a:latin typeface="Arial" charset="0"/>
                    <a:cs typeface="Arial" charset="0"/>
                  </a:rPr>
                  <a:t>  </a:t>
                </a:r>
                <a:endParaRPr lang="cs-CZ" sz="4000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(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𝟏𝟐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𝟖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)</m:t>
                          </m:r>
                        </m:num>
                        <m:den>
                          <m:d>
                            <m:dPr>
                              <m:ctrlPr>
                                <a:rPr lang="cs-CZ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𝟗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+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𝟔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𝟔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𝟒</m:t>
                              </m:r>
                              <m:sSup>
                                <m:sSupPr>
                                  <m:ctrlPr>
                                    <a:rPr lang="cs-CZ" b="1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  <m:t>𝒊</m:t>
                                  </m:r>
                                </m:e>
                                <m:sup>
                                  <m:r>
                                    <a:rPr lang="cs-CZ" b="1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d>
                        </m:den>
                      </m:f>
                      <m:r>
                        <a:rPr lang="cs-CZ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40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(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𝟏𝟐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+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𝟖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+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𝟔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  <m:r>
                          <a:rPr lang="cs-CZ" sz="40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𝟒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)</m:t>
                        </m:r>
                      </m:num>
                      <m:den>
                        <m:d>
                          <m:dPr>
                            <m:ctrlPr>
                              <a:rPr lang="cs-CZ" sz="4000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</m:ctrlPr>
                          </m:dPr>
                          <m:e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𝟗</m:t>
                            </m:r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+</m:t>
                            </m:r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𝟔</m:t>
                            </m:r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𝒊</m:t>
                            </m:r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−</m:t>
                            </m:r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𝟔</m:t>
                            </m:r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𝒊</m:t>
                            </m:r>
                            <m:r>
                              <a:rPr lang="cs-CZ" sz="4000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+</m:t>
                            </m:r>
                            <m:r>
                              <a:rPr lang="cs-CZ" sz="4000" b="1" i="1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charset="0"/>
                              </a:rPr>
                              <m:t>𝟒</m:t>
                            </m:r>
                          </m:e>
                        </m:d>
                      </m:den>
                    </m:f>
                    <m:r>
                      <a:rPr lang="cs-CZ" sz="40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4000" dirty="0" smtClean="0">
                    <a:latin typeface="Arial" charset="0"/>
                    <a:cs typeface="Arial" charset="0"/>
                  </a:rPr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(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𝟖</m:t>
                        </m:r>
                        <m:r>
                          <a:rPr lang="cs-CZ" sz="40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+</m:t>
                        </m:r>
                        <m:r>
                          <a:rPr lang="cs-CZ" sz="40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𝟏𝟒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  <m:r>
                          <a:rPr lang="cs-CZ" sz="40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)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𝟏𝟑</m:t>
                        </m:r>
                      </m:den>
                    </m:f>
                    <m:r>
                      <a:rPr lang="cs-CZ" sz="40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4000" dirty="0" smtClean="0"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𝟖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𝟏𝟑</m:t>
                        </m:r>
                      </m:den>
                    </m:f>
                    <m:r>
                      <a:rPr lang="cs-CZ" sz="54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f>
                      <m:fPr>
                        <m:ctrlPr>
                          <a:rPr lang="cs-CZ" sz="54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fPr>
                      <m:num>
                        <m:r>
                          <a:rPr lang="cs-CZ" sz="54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𝟏𝟒</m:t>
                        </m:r>
                      </m:num>
                      <m:den>
                        <m:r>
                          <a:rPr lang="cs-CZ" sz="54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𝟏𝟑</m:t>
                        </m:r>
                      </m:den>
                    </m:f>
                    <m:r>
                      <a:rPr lang="cs-CZ" sz="40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endParaRPr lang="cs-CZ" sz="40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Zaoblený obdélníkový popisek 1"/>
              <p:cNvSpPr/>
              <p:nvPr/>
            </p:nvSpPr>
            <p:spPr>
              <a:xfrm>
                <a:off x="5436096" y="3284984"/>
                <a:ext cx="3384376" cy="1584176"/>
              </a:xfrm>
              <a:prstGeom prst="wedgeRoundRectCallout">
                <a:avLst>
                  <a:gd name="adj1" fmla="val -83094"/>
                  <a:gd name="adj2" fmla="val 7873"/>
                  <a:gd name="adj3" fmla="val 16667"/>
                </a:avLst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b="1" dirty="0" smtClean="0">
                    <a:solidFill>
                      <a:schemeClr val="tx1"/>
                    </a:solidFill>
                  </a:rPr>
                  <a:t>Vhodnější je použít vzorec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pPr algn="ctr"/>
                <a:r>
                  <a:rPr lang="cs-CZ" b="1" dirty="0" smtClean="0">
                    <a:solidFill>
                      <a:schemeClr val="tx1"/>
                    </a:solidFill>
                  </a:rPr>
                  <a:t>Pak hned dostáváme 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𝟑</m:t>
                          </m:r>
                        </m:e>
                        <m:sup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𝒊</m:t>
                          </m:r>
                        </m:e>
                        <m:sup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pPr algn="ctr"/>
                <a:r>
                  <a:rPr lang="cs-CZ" b="1" dirty="0" smtClean="0">
                    <a:solidFill>
                      <a:schemeClr val="tx1"/>
                    </a:solidFill>
                  </a:rPr>
                  <a:t>což je 9 + 4</a:t>
                </a:r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" name="Zaoblený obdélníkový popise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3284984"/>
                <a:ext cx="3384376" cy="1584176"/>
              </a:xfrm>
              <a:prstGeom prst="wedgeRoundRectCallout">
                <a:avLst>
                  <a:gd name="adj1" fmla="val -83094"/>
                  <a:gd name="adj2" fmla="val 7873"/>
                  <a:gd name="adj3" fmla="val 16667"/>
                </a:avLst>
              </a:prstGeom>
              <a:blipFill rotWithShape="1">
                <a:blip r:embed="rId3"/>
                <a:stretch>
                  <a:fillRect b="-18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39793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uiExpand="1" build="p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604448" cy="706437"/>
          </a:xfrm>
        </p:spPr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Příklad 2:</a:t>
            </a:r>
            <a:endParaRPr lang="cs-CZ" sz="28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403648" y="908720"/>
                <a:ext cx="3322712" cy="540025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10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:endParaRPr lang="cs-CZ" b="1" i="1" dirty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(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)</m:t>
                          </m:r>
                        </m:num>
                        <m:den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𝟒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  <m:t>𝟑</m:t>
                                  </m:r>
                                  <m:r>
                                    <a:rPr lang="cs-CZ" b="1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  <m:t>𝒊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𝟖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</m:num>
                        <m:den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𝟗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403648" y="908720"/>
                <a:ext cx="3322712" cy="540025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 txBox="1">
                <a:spLocks/>
              </p:cNvSpPr>
              <p:nvPr/>
            </p:nvSpPr>
            <p:spPr bwMode="auto">
              <a:xfrm>
                <a:off x="5004048" y="908720"/>
                <a:ext cx="3322712" cy="56166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charset="0"/>
                  <a:buNone/>
                </a:pPr>
                <a:endParaRPr lang="cs-CZ" sz="10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num>
                        <m:den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∙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num>
                        <m:den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den>
                      </m:f>
                      <m:r>
                        <a:rPr lang="cs-CZ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b="1" i="1" dirty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𝟖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𝟗</m:t>
                          </m:r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𝟖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𝟐𝟓</m:t>
                          </m:r>
                        </m:den>
                      </m:f>
                      <m:r>
                        <a:rPr lang="cs-CZ" b="0" i="0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𝟐𝟓</m:t>
                          </m:r>
                        </m:den>
                      </m:f>
                      <m:r>
                        <a:rPr lang="cs-CZ" sz="2800" b="0" i="0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+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𝟐𝟓</m:t>
                          </m:r>
                        </m:den>
                      </m:f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sz="2800" b="1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004048" y="908720"/>
                <a:ext cx="3322712" cy="561662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1463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604448" cy="706437"/>
          </a:xfrm>
        </p:spPr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Příklad 3:</a:t>
            </a:r>
            <a:endParaRPr lang="cs-CZ" sz="28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908720"/>
                <a:ext cx="3826768" cy="540025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10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𝟓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:endParaRPr lang="cs-CZ" b="1" i="1" dirty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𝟑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</m:d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(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𝟓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)</m:t>
                          </m:r>
                        </m:num>
                        <m:den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  <m:t>𝟔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𝟓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𝟏𝟖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𝟐𝟕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𝟏𝟎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𝟔𝟏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908720"/>
                <a:ext cx="3826768" cy="540025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 txBox="1">
                <a:spLocks/>
              </p:cNvSpPr>
              <p:nvPr/>
            </p:nvSpPr>
            <p:spPr bwMode="auto">
              <a:xfrm>
                <a:off x="4067944" y="908720"/>
                <a:ext cx="5076056" cy="56166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charset="0"/>
                  <a:buNone/>
                </a:pPr>
                <a:endParaRPr lang="cs-CZ" sz="10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𝟓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∙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𝟓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𝟓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den>
                      </m:f>
                      <m:r>
                        <a:rPr lang="cs-CZ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b="1" i="1" dirty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𝟏𝟖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𝟏𝟓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𝟏𝟐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𝟏𝟎</m:t>
                          </m:r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𝟐𝟓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𝟖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𝟐𝟕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𝟔𝟏</m:t>
                          </m:r>
                        </m:den>
                      </m:f>
                      <m:r>
                        <a:rPr lang="cs-CZ" b="0" i="0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𝟔𝟏</m:t>
                          </m:r>
                        </m:den>
                      </m:f>
                      <m:r>
                        <a:rPr lang="cs-CZ" sz="2800" b="0" i="0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+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𝟐𝟕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𝟔𝟏</m:t>
                          </m:r>
                        </m:den>
                      </m:f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sz="2800" b="1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67944" y="908720"/>
                <a:ext cx="5076056" cy="561662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50391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604448" cy="706437"/>
          </a:xfrm>
        </p:spPr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Příklad 4:</a:t>
            </a:r>
            <a:endParaRPr lang="cs-CZ" sz="28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1268760"/>
                <a:ext cx="4286540" cy="540025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10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𝟑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:endParaRPr lang="cs-CZ" b="1" i="1" dirty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𝟖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𝟏𝟐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 (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𝟖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𝟏𝟐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)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𝟗</m:t>
                          </m:r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1268760"/>
                <a:ext cx="4286540" cy="540025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 txBox="1">
                <a:spLocks/>
              </p:cNvSpPr>
              <p:nvPr/>
            </p:nvSpPr>
            <p:spPr bwMode="auto">
              <a:xfrm>
                <a:off x="4466052" y="1241376"/>
                <a:ext cx="4644008" cy="56166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charset="0"/>
                  <a:buNone/>
                </a:pPr>
                <a:endParaRPr lang="cs-CZ" sz="10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+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𝟑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</m:d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𝟒</m:t>
                          </m:r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𝟑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𝟑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+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𝟑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</m:d>
                        </m:den>
                      </m:f>
                      <m:r>
                        <a:rPr lang="cs-CZ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b="1" i="1" dirty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𝟖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𝟏𝟐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𝟖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𝟏𝟐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𝟏𝟑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𝟐𝟒</m:t>
                          </m:r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num>
                        <m:den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𝟏𝟑</m:t>
                          </m:r>
                        </m:den>
                      </m:f>
                    </m:oMath>
                  </m:oMathPara>
                </a14:m>
                <a:endParaRPr lang="cs-CZ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66052" y="1241376"/>
                <a:ext cx="4644008" cy="561662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7712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604448" cy="706437"/>
          </a:xfrm>
        </p:spPr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Příklad 5:</a:t>
            </a:r>
            <a:endParaRPr lang="cs-CZ" sz="28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1268760"/>
                <a:ext cx="4286540" cy="540025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10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  <m:t>𝟑</m:t>
                                  </m:r>
                                  <m:r>
                                    <a:rPr lang="cs-CZ" b="1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  <m:t>𝒊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1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  <m:t>𝒊</m:t>
                                  </m:r>
                                </m:e>
                                <m:sup>
                                  <m:r>
                                    <a:rPr lang="cs-CZ" b="1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  <m:t>𝟐𝟓</m:t>
                                  </m:r>
                                </m:sup>
                              </m:sSup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1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  <m:t>𝒊</m:t>
                                  </m:r>
                                </m:e>
                                <m:sup>
                                  <m:r>
                                    <a:rPr lang="cs-CZ" b="1" i="1" smtClean="0">
                                      <a:solidFill>
                                        <a:schemeClr val="tx2"/>
                                      </a:solidFill>
                                      <a:latin typeface="Cambria Math"/>
                                      <a:ea typeface="Cambria Math"/>
                                      <a:cs typeface="Arial" charset="0"/>
                                    </a:rPr>
                                    <m:t>𝟏𝟔</m:t>
                                  </m:r>
                                </m:sup>
                              </m:sSup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+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</m:d>
                        </m:den>
                      </m:f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:endParaRPr lang="cs-CZ" b="1" i="1" dirty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𝟖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den>
                      </m:f>
                      <m:r>
                        <a:rPr lang="cs-CZ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  <m:d>
                            <m:dPr>
                              <m:ctrlPr>
                                <a:rPr lang="cs-CZ" sz="2800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𝟒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−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𝟑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</m:d>
                        </m:num>
                        <m:den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1268760"/>
                <a:ext cx="4286540" cy="540025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 txBox="1">
                <a:spLocks/>
              </p:cNvSpPr>
              <p:nvPr/>
            </p:nvSpPr>
            <p:spPr bwMode="auto">
              <a:xfrm>
                <a:off x="4466052" y="1241376"/>
                <a:ext cx="4644008" cy="56166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charset="0"/>
                  <a:buNone/>
                </a:pPr>
                <a:endParaRPr lang="cs-CZ" sz="10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𝟗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𝟏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+</m:t>
                              </m:r>
                              <m:r>
                                <a:rPr lang="cs-CZ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</m:d>
                        </m:den>
                      </m:f>
                      <m:r>
                        <a:rPr lang="cs-CZ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b="1" i="1" dirty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𝟖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1600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=−</m:t>
                      </m:r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𝟒</m:t>
                      </m:r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𝟑</m:t>
                      </m:r>
                      <m:r>
                        <a:rPr lang="cs-CZ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𝒊</m:t>
                      </m:r>
                    </m:oMath>
                  </m:oMathPara>
                </a14:m>
                <a:endParaRPr lang="cs-CZ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>
                  <a:latin typeface="Arial" charset="0"/>
                  <a:cs typeface="Arial" charset="0"/>
                </a:endParaRPr>
              </a:p>
              <a:p>
                <a:pPr marL="0" indent="0">
                  <a:buFont typeface="Arial" charset="0"/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466052" y="1241376"/>
                <a:ext cx="4644008" cy="561662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44292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sz="1200" dirty="0">
                <a:latin typeface="Arial" charset="0"/>
                <a:cs typeface="Arial" charset="0"/>
              </a:rPr>
              <a:t>1. </a:t>
            </a:r>
            <a:r>
              <a:rPr lang="cs-CZ" sz="1600" dirty="0">
                <a:latin typeface="Arial" charset="0"/>
                <a:cs typeface="Arial" charset="0"/>
              </a:rPr>
              <a:t>Hudcová, M., Kubičíková, L.: </a:t>
            </a:r>
            <a:r>
              <a:rPr lang="cs-CZ" sz="1600" i="1" dirty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>
                <a:latin typeface="Arial" charset="0"/>
                <a:cs typeface="Arial" charset="0"/>
              </a:rPr>
            </a:br>
            <a:r>
              <a:rPr lang="cs-CZ" sz="1600" i="1" dirty="0">
                <a:latin typeface="Arial" charset="0"/>
                <a:cs typeface="Arial" charset="0"/>
              </a:rPr>
              <a:t>   studium</a:t>
            </a:r>
            <a:r>
              <a:rPr lang="cs-CZ" sz="1600" dirty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600" dirty="0">
                <a:latin typeface="Arial" charset="0"/>
                <a:cs typeface="Arial" charset="0"/>
              </a:rPr>
              <a:t>2.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CALDA, Emil. Matematika pro gymnázia. 4. vyd. Praha: Prometheus, 2008, 134 s. Učebnice pro střední školy (Prometheus). ISBN 978-80-7196-364-6 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1839</TotalTime>
  <Words>601</Words>
  <Application>Microsoft Office PowerPoint</Application>
  <PresentationFormat>Předvádění na obrazovce (4:3)</PresentationFormat>
  <Paragraphs>127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Obchodní akademie, Střední odborná škola   a Jazyková škola s právem státní jazykové zkoušky,  Hradec Králové</vt:lpstr>
      <vt:lpstr> Podíl komplexních čísel a : b  v algebraickém tvaru</vt:lpstr>
      <vt:lpstr> Příklad 1:</vt:lpstr>
      <vt:lpstr> Příklad 2:</vt:lpstr>
      <vt:lpstr> Příklad 3:</vt:lpstr>
      <vt:lpstr> Příklad 4:</vt:lpstr>
      <vt:lpstr> Příklad 5: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MK</cp:lastModifiedBy>
  <cp:revision>258</cp:revision>
  <dcterms:created xsi:type="dcterms:W3CDTF">2012-11-30T22:17:21Z</dcterms:created>
  <dcterms:modified xsi:type="dcterms:W3CDTF">2013-10-08T09:00:38Z</dcterms:modified>
</cp:coreProperties>
</file>