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315" r:id="rId3"/>
    <p:sldId id="314" r:id="rId4"/>
    <p:sldId id="309" r:id="rId5"/>
    <p:sldId id="298" r:id="rId6"/>
    <p:sldId id="299" r:id="rId7"/>
    <p:sldId id="303" r:id="rId8"/>
    <p:sldId id="313" r:id="rId9"/>
    <p:sldId id="312" r:id="rId10"/>
    <p:sldId id="269" r:id="rId11"/>
    <p:sldId id="28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00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C51977D-22A1-42E4-BBDF-37DE60EABCEA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4197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0F0A1BE-308A-4B8B-85A0-6677B0033AF1}" type="slidenum">
              <a:rPr lang="cs-CZ" smtClean="0"/>
              <a:pPr eaLnBrk="1" hangingPunct="1"/>
              <a:t>11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0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1.png"/><Relationship Id="rId4" Type="http://schemas.openxmlformats.org/officeDocument/2006/relationships/image" Target="../media/image1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1.pn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1.png"/><Relationship Id="rId4" Type="http://schemas.openxmlformats.org/officeDocument/2006/relationships/image" Target="../media/image6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0.png"/><Relationship Id="rId5" Type="http://schemas.openxmlformats.org/officeDocument/2006/relationships/image" Target="../media/image160.png"/><Relationship Id="rId4" Type="http://schemas.openxmlformats.org/officeDocument/2006/relationships/image" Target="../media/image15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0926720"/>
              </p:ext>
            </p:extLst>
          </p:nvPr>
        </p:nvGraphicFramePr>
        <p:xfrm>
          <a:off x="250825" y="2781300"/>
          <a:ext cx="8569325" cy="4056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VY_32_INOVACE_1_KOMPLEXNI_CISLA_09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Goniometrický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tvar komplexního čísla I.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Goniometrické funkce, zápis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čísla v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goniometrickém tvaru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Opakování goniometrické funkce, 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4063" y="55457"/>
            <a:ext cx="8229600" cy="1143000"/>
          </a:xfrm>
        </p:spPr>
        <p:txBody>
          <a:bodyPr/>
          <a:lstStyle/>
          <a:p>
            <a:pPr algn="r"/>
            <a:r>
              <a:rPr lang="cs-CZ" sz="3600" b="1" dirty="0" smtClean="0">
                <a:solidFill>
                  <a:srgbClr val="990033"/>
                </a:solidFill>
              </a:rPr>
              <a:t>Jednotková kružnice</a:t>
            </a:r>
            <a:endParaRPr lang="cs-CZ" sz="3600" b="1" dirty="0">
              <a:solidFill>
                <a:srgbClr val="99003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9383" y="2630469"/>
            <a:ext cx="1755246" cy="456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4"/>
              <p:cNvSpPr txBox="1">
                <a:spLocks/>
              </p:cNvSpPr>
              <p:nvPr/>
            </p:nvSpPr>
            <p:spPr>
              <a:xfrm>
                <a:off x="5180993" y="3793004"/>
                <a:ext cx="3979371" cy="3038898"/>
              </a:xfrm>
              <a:prstGeom prst="rect">
                <a:avLst/>
              </a:prstGeom>
              <a:ln>
                <a:noFill/>
              </a:ln>
            </p:spPr>
            <p:txBody>
              <a:bodyPr/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eaLnBrk="1" hangingPunct="1">
                  <a:buNone/>
                </a:pPr>
                <a:r>
                  <a:rPr lang="cs-CZ" altLang="cs-CZ" sz="2400" dirty="0" smtClean="0"/>
                  <a:t>				</a:t>
                </a:r>
              </a:p>
              <a:p>
                <a:pPr marL="0" indent="0" eaLnBrk="1" hangingPunct="1">
                  <a:buNone/>
                </a:pPr>
                <a:r>
                  <a:rPr lang="cs-CZ" altLang="cs-CZ" sz="2400" dirty="0" smtClean="0"/>
                  <a:t> </a:t>
                </a:r>
              </a:p>
              <a:p>
                <a:pPr marL="0" indent="0" eaLnBrk="1" hangingPunct="1">
                  <a:buNone/>
                </a:pP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FFC000"/>
                        </a:solidFill>
                        <a:latin typeface="Cambria Math"/>
                        <a:cs typeface="Arial" charset="0"/>
                      </a:rPr>
                      <m:t>𝒔𝒊𝒏</m:t>
                    </m:r>
                    <m:r>
                      <a:rPr lang="cs-CZ" sz="2400" b="1" i="1">
                        <a:solidFill>
                          <a:srgbClr val="FFC000"/>
                        </a:solidFill>
                        <a:latin typeface="Cambria Math"/>
                        <a:cs typeface="Arial" charset="0"/>
                      </a:rPr>
                      <m:t> </m:t>
                    </m:r>
                    <m:r>
                      <a:rPr lang="cs-CZ" sz="2400" b="1" i="1">
                        <a:solidFill>
                          <a:srgbClr val="FFC000"/>
                        </a:solidFill>
                        <a:latin typeface="Cambria Math"/>
                        <a:ea typeface="Cambria Math"/>
                        <a:cs typeface="Arial" charset="0"/>
                      </a:rPr>
                      <m:t>𝜶</m:t>
                    </m:r>
                    <m:r>
                      <a:rPr lang="cs-CZ" sz="2400" b="1" i="1">
                        <a:solidFill>
                          <a:srgbClr val="FFC000"/>
                        </a:solidFill>
                        <a:latin typeface="Cambria Math"/>
                        <a:cs typeface="Arial" charset="0"/>
                      </a:rPr>
                      <m:t> </m:t>
                    </m:r>
                  </m:oMath>
                </a14:m>
                <a:r>
                  <a:rPr lang="cs-CZ" altLang="cs-CZ" sz="2400" dirty="0" smtClean="0"/>
                  <a:t> čteme na ose y</a:t>
                </a:r>
              </a:p>
              <a:p>
                <a:pPr marL="0" indent="0" eaLnBrk="1" hangingPunct="1">
                  <a:buNone/>
                </a:pP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rgbClr val="990033"/>
                        </a:solidFill>
                        <a:latin typeface="Cambria Math"/>
                        <a:cs typeface="Arial" charset="0"/>
                      </a:rPr>
                      <m:t>𝒄𝒐𝒔</m:t>
                    </m:r>
                    <m:r>
                      <a:rPr lang="cs-CZ" sz="2400" b="1" i="1">
                        <a:solidFill>
                          <a:srgbClr val="990033"/>
                        </a:solidFill>
                        <a:latin typeface="Cambria Math"/>
                        <a:cs typeface="Arial" charset="0"/>
                      </a:rPr>
                      <m:t> </m:t>
                    </m:r>
                    <m:r>
                      <a:rPr lang="cs-CZ" sz="2400" b="1" i="1">
                        <a:solidFill>
                          <a:srgbClr val="990033"/>
                        </a:solidFill>
                        <a:latin typeface="Cambria Math"/>
                        <a:ea typeface="Cambria Math"/>
                        <a:cs typeface="Arial" charset="0"/>
                      </a:rPr>
                      <m:t>𝜶</m:t>
                    </m:r>
                    <m:r>
                      <a:rPr lang="cs-CZ" sz="2400" b="1" i="1">
                        <a:solidFill>
                          <a:srgbClr val="990033"/>
                        </a:solidFill>
                        <a:latin typeface="Cambria Math"/>
                        <a:ea typeface="Cambria Math"/>
                        <a:cs typeface="Arial" charset="0"/>
                      </a:rPr>
                      <m:t>  </m:t>
                    </m:r>
                  </m:oMath>
                </a14:m>
                <a:r>
                  <a:rPr lang="cs-CZ" altLang="cs-CZ" sz="2400" dirty="0" smtClean="0"/>
                  <a:t>čteme na ose x</a:t>
                </a:r>
                <a:r>
                  <a:rPr lang="cs-CZ" altLang="cs-CZ" sz="2400" dirty="0"/>
                  <a:t>	</a:t>
                </a:r>
                <a:endParaRPr lang="cs-CZ" sz="2400" i="1" dirty="0">
                  <a:solidFill>
                    <a:srgbClr val="FFC0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0993" y="3793004"/>
                <a:ext cx="3979371" cy="3038898"/>
              </a:xfrm>
              <a:prstGeom prst="rect">
                <a:avLst/>
              </a:prstGeom>
              <a:blipFill rotWithShape="1">
                <a:blip r:embed="rId2"/>
                <a:stretch>
                  <a:fillRect l="-45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3" name="Skupina 12"/>
          <p:cNvGrpSpPr/>
          <p:nvPr/>
        </p:nvGrpSpPr>
        <p:grpSpPr>
          <a:xfrm>
            <a:off x="273016" y="1003590"/>
            <a:ext cx="5415062" cy="5328591"/>
            <a:chOff x="1284335" y="1598153"/>
            <a:chExt cx="4742287" cy="4536504"/>
          </a:xfrm>
        </p:grpSpPr>
        <p:grpSp>
          <p:nvGrpSpPr>
            <p:cNvPr id="9" name="Skupina 8"/>
            <p:cNvGrpSpPr/>
            <p:nvPr/>
          </p:nvGrpSpPr>
          <p:grpSpPr>
            <a:xfrm>
              <a:off x="1284335" y="1598153"/>
              <a:ext cx="4742287" cy="4536504"/>
              <a:chOff x="390739" y="1196752"/>
              <a:chExt cx="4742287" cy="4536504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" name="Ovál 2"/>
                  <p:cNvSpPr/>
                  <p:nvPr/>
                </p:nvSpPr>
                <p:spPr>
                  <a:xfrm>
                    <a:off x="965839" y="2258022"/>
                    <a:ext cx="2955364" cy="2808312"/>
                  </a:xfrm>
                  <a:prstGeom prst="ellipse">
                    <a:avLst/>
                  </a:prstGeom>
                  <a:solidFill>
                    <a:schemeClr val="bg1"/>
                  </a:solidFill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marL="0" indent="0">
                      <a:buFont typeface="Arial" charset="0"/>
                      <a:buNone/>
                    </a:pPr>
                    <a:endParaRPr lang="cs-CZ" b="1" i="1" dirty="0" smtClean="0">
                      <a:solidFill>
                        <a:srgbClr val="00B050"/>
                      </a:solidFill>
                      <a:latin typeface="Cambria Math"/>
                      <a:cs typeface="Arial" charset="0"/>
                    </a:endParaRPr>
                  </a:p>
                  <a:p>
                    <a:pPr marL="0" indent="0">
                      <a:buFont typeface="Arial" charset="0"/>
                      <a:buNone/>
                    </a:pPr>
                    <a14:m>
                      <m:oMathPara xmlns:m="http://schemas.openxmlformats.org/officeDocument/2006/math">
                        <m:oMathParaPr>
                          <m:jc m:val="left"/>
                        </m:oMathParaPr>
                        <m:oMath xmlns:m="http://schemas.openxmlformats.org/officeDocument/2006/math">
                          <m:r>
                            <a:rPr lang="cs-CZ" b="1" i="1">
                              <a:solidFill>
                                <a:srgbClr val="00B050"/>
                              </a:solidFill>
                              <a:latin typeface="Cambria Math"/>
                              <a:cs typeface="Arial" charset="0"/>
                            </a:rPr>
                            <m:t> </m:t>
                          </m:r>
                          <m:r>
                            <a:rPr lang="cs-CZ" b="1" i="1">
                              <a:solidFill>
                                <a:srgbClr val="00B050"/>
                              </a:solidFill>
                              <a:latin typeface="Cambria Math"/>
                              <a:cs typeface="Arial" charset="0"/>
                            </a:rPr>
                            <m:t>𝒓</m:t>
                          </m:r>
                        </m:oMath>
                      </m:oMathPara>
                    </a14:m>
                    <a:endParaRPr lang="cs-CZ" b="1" i="1" dirty="0">
                      <a:solidFill>
                        <a:srgbClr val="00B050"/>
                      </a:solidFill>
                      <a:latin typeface="Cambria Math"/>
                      <a:cs typeface="Arial" charset="0"/>
                    </a:endParaRPr>
                  </a:p>
                </p:txBody>
              </p:sp>
            </mc:Choice>
            <mc:Fallback xmlns="">
              <p:sp>
                <p:nvSpPr>
                  <p:cNvPr id="3" name="Ovál 2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965839" y="2258022"/>
                    <a:ext cx="2955364" cy="2808312"/>
                  </a:xfrm>
                  <a:prstGeom prst="ellipse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grpSp>
            <p:nvGrpSpPr>
              <p:cNvPr id="12" name="Skupina 11"/>
              <p:cNvGrpSpPr/>
              <p:nvPr/>
            </p:nvGrpSpPr>
            <p:grpSpPr>
              <a:xfrm>
                <a:off x="611559" y="1196752"/>
                <a:ext cx="4521467" cy="4536504"/>
                <a:chOff x="611559" y="1196752"/>
                <a:chExt cx="4521467" cy="4536504"/>
              </a:xfrm>
            </p:grpSpPr>
            <p:cxnSp>
              <p:nvCxnSpPr>
                <p:cNvPr id="4" name="Přímá spojnice 4"/>
                <p:cNvCxnSpPr/>
                <p:nvPr/>
              </p:nvCxnSpPr>
              <p:spPr>
                <a:xfrm>
                  <a:off x="2444643" y="1196752"/>
                  <a:ext cx="3" cy="4536504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" name="Přímá spojnice 6"/>
                <p:cNvCxnSpPr/>
                <p:nvPr/>
              </p:nvCxnSpPr>
              <p:spPr>
                <a:xfrm>
                  <a:off x="611559" y="3644685"/>
                  <a:ext cx="3867305" cy="0"/>
                </a:xfrm>
                <a:prstGeom prst="line">
                  <a:avLst/>
                </a:prstGeom>
                <a:ln w="28575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6" name="TextovéPole 5"/>
                <p:cNvSpPr txBox="1"/>
                <p:nvPr/>
              </p:nvSpPr>
              <p:spPr>
                <a:xfrm>
                  <a:off x="4408075" y="3662178"/>
                  <a:ext cx="724951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/>
                    <a:t>x</a:t>
                  </a:r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1775215" y="1197013"/>
                  <a:ext cx="46801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y</a:t>
                  </a:r>
                  <a:endParaRPr lang="cs-CZ" dirty="0"/>
                </a:p>
              </p:txBody>
            </p:sp>
          </p:grpSp>
          <p:grpSp>
            <p:nvGrpSpPr>
              <p:cNvPr id="10" name="Skupina 9"/>
              <p:cNvGrpSpPr/>
              <p:nvPr/>
            </p:nvGrpSpPr>
            <p:grpSpPr>
              <a:xfrm>
                <a:off x="390739" y="1402197"/>
                <a:ext cx="4085196" cy="4033468"/>
                <a:chOff x="390739" y="1402197"/>
                <a:chExt cx="4085196" cy="4033468"/>
              </a:xfrm>
            </p:grpSpPr>
            <p:sp>
              <p:nvSpPr>
                <p:cNvPr id="28" name="TextovéPole 27"/>
                <p:cNvSpPr txBox="1"/>
                <p:nvPr/>
              </p:nvSpPr>
              <p:spPr>
                <a:xfrm>
                  <a:off x="3898221" y="3696372"/>
                  <a:ext cx="402081" cy="369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1</a:t>
                  </a:r>
                  <a:endParaRPr lang="cs-CZ" i="1" dirty="0"/>
                </a:p>
              </p:txBody>
            </p:sp>
            <p:sp>
              <p:nvSpPr>
                <p:cNvPr id="22" name="TextovéPole 21"/>
                <p:cNvSpPr txBox="1"/>
                <p:nvPr/>
              </p:nvSpPr>
              <p:spPr>
                <a:xfrm>
                  <a:off x="390739" y="3696373"/>
                  <a:ext cx="724951" cy="369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–1</a:t>
                  </a:r>
                  <a:endParaRPr lang="cs-CZ" i="1" dirty="0"/>
                </a:p>
              </p:txBody>
            </p:sp>
            <p:sp>
              <p:nvSpPr>
                <p:cNvPr id="23" name="TextovéPole 22"/>
                <p:cNvSpPr txBox="1"/>
                <p:nvPr/>
              </p:nvSpPr>
              <p:spPr>
                <a:xfrm>
                  <a:off x="2465399" y="5066334"/>
                  <a:ext cx="804162" cy="369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–1</a:t>
                  </a:r>
                  <a:endParaRPr lang="cs-CZ" i="1" dirty="0"/>
                </a:p>
              </p:txBody>
            </p:sp>
            <p:sp>
              <p:nvSpPr>
                <p:cNvPr id="26" name="TextovéPole 25"/>
                <p:cNvSpPr txBox="1"/>
                <p:nvPr/>
              </p:nvSpPr>
              <p:spPr>
                <a:xfrm>
                  <a:off x="2505004" y="1888595"/>
                  <a:ext cx="724951" cy="369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/>
                    <a:t>1</a:t>
                  </a:r>
                </a:p>
              </p:txBody>
            </p:sp>
            <p:sp>
              <p:nvSpPr>
                <p:cNvPr id="24" name="TextovéPole 23"/>
                <p:cNvSpPr txBox="1"/>
                <p:nvPr/>
              </p:nvSpPr>
              <p:spPr>
                <a:xfrm>
                  <a:off x="3516982" y="1402197"/>
                  <a:ext cx="724951" cy="3144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I.</a:t>
                  </a:r>
                  <a:endParaRPr lang="cs-CZ" i="1" dirty="0"/>
                </a:p>
              </p:txBody>
            </p:sp>
            <p:sp>
              <p:nvSpPr>
                <p:cNvPr id="25" name="TextovéPole 24"/>
                <p:cNvSpPr txBox="1"/>
                <p:nvPr/>
              </p:nvSpPr>
              <p:spPr>
                <a:xfrm>
                  <a:off x="753215" y="1413540"/>
                  <a:ext cx="724951" cy="3144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II.</a:t>
                  </a:r>
                  <a:endParaRPr lang="cs-CZ" i="1" dirty="0"/>
                </a:p>
              </p:txBody>
            </p:sp>
            <p:sp>
              <p:nvSpPr>
                <p:cNvPr id="27" name="TextovéPole 26"/>
                <p:cNvSpPr txBox="1"/>
                <p:nvPr/>
              </p:nvSpPr>
              <p:spPr>
                <a:xfrm>
                  <a:off x="627831" y="4947911"/>
                  <a:ext cx="724951" cy="3144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III.</a:t>
                  </a:r>
                  <a:endParaRPr lang="cs-CZ" i="1" dirty="0"/>
                </a:p>
              </p:txBody>
            </p:sp>
            <p:sp>
              <p:nvSpPr>
                <p:cNvPr id="29" name="TextovéPole 28"/>
                <p:cNvSpPr txBox="1"/>
                <p:nvPr/>
              </p:nvSpPr>
              <p:spPr>
                <a:xfrm>
                  <a:off x="3750984" y="4947911"/>
                  <a:ext cx="724951" cy="3144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IV.</a:t>
                  </a:r>
                  <a:endParaRPr lang="cs-CZ" i="1" dirty="0"/>
                </a:p>
              </p:txBody>
            </p:sp>
          </p:grpSp>
          <p:cxnSp>
            <p:nvCxnSpPr>
              <p:cNvPr id="36" name="Přímá spojnice 35"/>
              <p:cNvCxnSpPr/>
              <p:nvPr/>
            </p:nvCxnSpPr>
            <p:spPr>
              <a:xfrm>
                <a:off x="2465399" y="3629090"/>
                <a:ext cx="1170497" cy="0"/>
              </a:xfrm>
              <a:prstGeom prst="line">
                <a:avLst/>
              </a:prstGeom>
              <a:ln w="38100">
                <a:solidFill>
                  <a:srgbClr val="99003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38"/>
              <p:cNvCxnSpPr/>
              <p:nvPr/>
            </p:nvCxnSpPr>
            <p:spPr>
              <a:xfrm flipV="1">
                <a:off x="2444646" y="2858586"/>
                <a:ext cx="1191250" cy="770504"/>
              </a:xfrm>
              <a:prstGeom prst="line">
                <a:avLst/>
              </a:prstGeom>
              <a:ln w="3810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 flipV="1">
                <a:off x="3635896" y="2858586"/>
                <a:ext cx="0" cy="770504"/>
              </a:xfrm>
              <a:prstGeom prst="line">
                <a:avLst/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1" name="Přímá spojnice 30"/>
            <p:cNvCxnSpPr/>
            <p:nvPr/>
          </p:nvCxnSpPr>
          <p:spPr>
            <a:xfrm>
              <a:off x="1859435" y="4025130"/>
              <a:ext cx="1477682" cy="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3244745" y="3423672"/>
                <a:ext cx="38985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70C0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b="1" i="1" dirty="0">
                  <a:solidFill>
                    <a:srgbClr val="0070C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4745" y="3423672"/>
                <a:ext cx="389850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2733137" y="3948148"/>
                <a:ext cx="124104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>
                          <a:solidFill>
                            <a:srgbClr val="990033"/>
                          </a:solidFill>
                          <a:latin typeface="Cambria Math"/>
                        </a:rPr>
                        <m:t>𝒄𝒐𝒔</m:t>
                      </m:r>
                      <m:r>
                        <a:rPr lang="cs-CZ" b="1" i="1">
                          <a:solidFill>
                            <a:srgbClr val="990033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𝒙</m:t>
                      </m:r>
                    </m:oMath>
                  </m:oMathPara>
                </a14:m>
                <a:endParaRPr lang="cs-CZ" b="1" i="1" dirty="0">
                  <a:solidFill>
                    <a:srgbClr val="990033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3137" y="3948148"/>
                <a:ext cx="124104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212506" y="3298553"/>
                <a:ext cx="129554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>
                          <a:solidFill>
                            <a:srgbClr val="FFC000"/>
                          </a:solidFill>
                          <a:latin typeface="Cambria Math"/>
                        </a:rPr>
                        <m:t>𝒔𝒊𝒏</m:t>
                      </m:r>
                      <m:r>
                        <a:rPr lang="cs-CZ" b="1" i="1">
                          <a:solidFill>
                            <a:srgbClr val="FFC0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>
                          <a:solidFill>
                            <a:srgbClr val="FFC000"/>
                          </a:solidFill>
                          <a:latin typeface="Cambria Math"/>
                        </a:rPr>
                        <m:t> =</m:t>
                      </m:r>
                      <m:r>
                        <a:rPr lang="cs-CZ" b="1" i="1">
                          <a:solidFill>
                            <a:srgbClr val="FFC000"/>
                          </a:solidFill>
                          <a:latin typeface="Cambria Math"/>
                        </a:rPr>
                        <m:t>𝒚</m:t>
                      </m:r>
                    </m:oMath>
                  </m:oMathPara>
                </a14:m>
                <a:endParaRPr lang="cs-CZ" i="1" dirty="0">
                  <a:solidFill>
                    <a:srgbClr val="FFC0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2506" y="3298553"/>
                <a:ext cx="1295547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Obdélník 29"/>
              <p:cNvSpPr/>
              <p:nvPr/>
            </p:nvSpPr>
            <p:spPr>
              <a:xfrm>
                <a:off x="4044111" y="2610768"/>
                <a:ext cx="425116" cy="4001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𝑨</m:t>
                      </m:r>
                    </m:oMath>
                  </m:oMathPara>
                </a14:m>
                <a:endParaRPr lang="cs-CZ" sz="2000" i="1" dirty="0">
                  <a:solidFill>
                    <a:srgbClr val="0070C0"/>
                  </a:solidFill>
                  <a:latin typeface="Calibri" panose="020F0502020204030204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0" name="Obdélník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4111" y="2610768"/>
                <a:ext cx="425116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93840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5457"/>
            <a:ext cx="9036495" cy="1143000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rgbClr val="990033"/>
                </a:solidFill>
              </a:rPr>
              <a:t>Velikosti úhlů v jednotkové kružnici</a:t>
            </a:r>
            <a:endParaRPr lang="cs-CZ" sz="3200" b="1" dirty="0">
              <a:solidFill>
                <a:srgbClr val="99003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9383" y="2630469"/>
            <a:ext cx="1755246" cy="456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Zástupný symbol pro obsah 4"/>
          <p:cNvSpPr txBox="1">
            <a:spLocks/>
          </p:cNvSpPr>
          <p:nvPr/>
        </p:nvSpPr>
        <p:spPr>
          <a:xfrm>
            <a:off x="5164629" y="953800"/>
            <a:ext cx="3979371" cy="963032"/>
          </a:xfrm>
          <a:prstGeom prst="rect">
            <a:avLst/>
          </a:prstGeom>
          <a:ln>
            <a:noFill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cs-CZ" altLang="cs-CZ" sz="2400" dirty="0" smtClean="0"/>
              <a:t>převod </a:t>
            </a:r>
            <a:r>
              <a:rPr lang="cs-CZ" altLang="cs-CZ" sz="2400" dirty="0"/>
              <a:t>mezi mírou stupňovou a </a:t>
            </a:r>
            <a:r>
              <a:rPr lang="cs-CZ" altLang="cs-CZ" sz="2400" dirty="0" smtClean="0"/>
              <a:t>obloukovou:</a:t>
            </a:r>
          </a:p>
          <a:p>
            <a:pPr marL="0" indent="0" eaLnBrk="1" hangingPunct="1">
              <a:buNone/>
            </a:pPr>
            <a:r>
              <a:rPr lang="cs-CZ" altLang="cs-CZ" sz="2400" dirty="0"/>
              <a:t>	</a:t>
            </a:r>
            <a:endParaRPr lang="cs-CZ" sz="2400" i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273016" y="764704"/>
            <a:ext cx="5091072" cy="4805594"/>
            <a:chOff x="390739" y="1196752"/>
            <a:chExt cx="4742287" cy="4536504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Ovál 2"/>
                <p:cNvSpPr/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indent="0">
                    <a:buFont typeface="Arial" charset="0"/>
                    <a:buNone/>
                  </a:pPr>
                  <a:endParaRPr lang="cs-CZ" b="1" i="1" dirty="0" smtClean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  <a:p>
                  <a:pPr marL="0" indent="0">
                    <a:buFont typeface="Arial" charset="0"/>
                    <a:buNone/>
                  </a:pPr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>
                            <a:solidFill>
                              <a:srgbClr val="00B050"/>
                            </a:solidFill>
                            <a:latin typeface="Cambria Math"/>
                            <a:cs typeface="Arial" charset="0"/>
                          </a:rPr>
                          <m:t> </m:t>
                        </m:r>
                      </m:oMath>
                    </m:oMathPara>
                  </a14:m>
                  <a:endParaRPr lang="cs-CZ" b="1" i="1" dirty="0">
                    <a:solidFill>
                      <a:srgbClr val="00B050"/>
                    </a:solidFill>
                    <a:latin typeface="Cambria Math"/>
                    <a:cs typeface="Arial" charset="0"/>
                  </a:endParaRPr>
                </a:p>
              </p:txBody>
            </p:sp>
          </mc:Choice>
          <mc:Fallback xmlns="">
            <p:sp>
              <p:nvSpPr>
                <p:cNvPr id="3" name="Ovál 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65839" y="2258022"/>
                  <a:ext cx="2955364" cy="2808312"/>
                </a:xfrm>
                <a:prstGeom prst="ellipse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grpSp>
          <p:nvGrpSpPr>
            <p:cNvPr id="12" name="Skupina 11"/>
            <p:cNvGrpSpPr/>
            <p:nvPr/>
          </p:nvGrpSpPr>
          <p:grpSpPr>
            <a:xfrm>
              <a:off x="611559" y="1196752"/>
              <a:ext cx="4521467" cy="4536504"/>
              <a:chOff x="611559" y="1196752"/>
              <a:chExt cx="4521467" cy="4536504"/>
            </a:xfrm>
          </p:grpSpPr>
          <p:cxnSp>
            <p:nvCxnSpPr>
              <p:cNvPr id="4" name="Přímá spojnice 4"/>
              <p:cNvCxnSpPr/>
              <p:nvPr/>
            </p:nvCxnSpPr>
            <p:spPr>
              <a:xfrm>
                <a:off x="2444643" y="1196752"/>
                <a:ext cx="3" cy="4536504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6"/>
              <p:cNvCxnSpPr/>
              <p:nvPr/>
            </p:nvCxnSpPr>
            <p:spPr>
              <a:xfrm>
                <a:off x="611559" y="3644685"/>
                <a:ext cx="3867305" cy="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" name="TextovéPole 5"/>
              <p:cNvSpPr txBox="1"/>
              <p:nvPr/>
            </p:nvSpPr>
            <p:spPr>
              <a:xfrm>
                <a:off x="4408075" y="3662178"/>
                <a:ext cx="7249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x</a:t>
                </a:r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1775215" y="1197013"/>
                <a:ext cx="4680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y</a:t>
                </a:r>
                <a:endParaRPr lang="cs-CZ" dirty="0"/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390739" y="1402197"/>
              <a:ext cx="4085196" cy="3978568"/>
              <a:chOff x="390739" y="1402197"/>
              <a:chExt cx="4085196" cy="3978568"/>
            </a:xfrm>
          </p:grpSpPr>
          <p:sp>
            <p:nvSpPr>
              <p:cNvPr id="28" name="TextovéPole 27"/>
              <p:cNvSpPr txBox="1"/>
              <p:nvPr/>
            </p:nvSpPr>
            <p:spPr>
              <a:xfrm>
                <a:off x="3898221" y="3696372"/>
                <a:ext cx="40208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0°</a:t>
                </a:r>
                <a:endParaRPr lang="cs-CZ" i="1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390739" y="3696373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180°</a:t>
                </a:r>
                <a:endParaRPr lang="cs-CZ" i="1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2465399" y="5066334"/>
                <a:ext cx="804162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270°</a:t>
                </a:r>
                <a:endParaRPr lang="cs-CZ" i="1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2505004" y="1888595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90°</a:t>
                </a:r>
                <a:endParaRPr lang="cs-CZ" i="1" dirty="0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3516982" y="1402197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I.</a:t>
                </a:r>
                <a:endParaRPr lang="cs-CZ" i="1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753215" y="1413540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II.</a:t>
                </a:r>
                <a:endParaRPr lang="cs-CZ" i="1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627831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III.</a:t>
                </a:r>
                <a:endParaRPr lang="cs-CZ" i="1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3750984" y="4947911"/>
                <a:ext cx="724951" cy="3144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i="1" dirty="0" smtClean="0"/>
                  <a:t>IV.</a:t>
                </a:r>
                <a:endParaRPr lang="cs-CZ" i="1" dirty="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0" name="TextovéPole 29"/>
                  <p:cNvSpPr txBox="1"/>
                  <p:nvPr/>
                </p:nvSpPr>
                <p:spPr>
                  <a:xfrm>
                    <a:off x="1261391" y="2898243"/>
                    <a:ext cx="981835" cy="61014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b="1" dirty="0" smtClean="0">
                        <a:solidFill>
                          <a:srgbClr val="FF0000"/>
                        </a:solidFill>
                      </a:rPr>
                      <a:t>180</a:t>
                    </a:r>
                    <a:r>
                      <a:rPr lang="cs-CZ" b="1" i="1" dirty="0" smtClean="0">
                        <a:solidFill>
                          <a:srgbClr val="FF0000"/>
                        </a:solidFill>
                      </a:rPr>
                      <a:t>°–</a:t>
                    </a:r>
                    <a14:m>
                      <m:oMath xmlns:m="http://schemas.openxmlformats.org/officeDocument/2006/math"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𝜶</m:t>
                        </m:r>
                      </m:oMath>
                    </a14:m>
                    <a:endParaRPr lang="cs-CZ" b="1" i="1" dirty="0">
                      <a:solidFill>
                        <a:srgbClr val="FF0000"/>
                      </a:solidFill>
                      <a:latin typeface="Cambria Math"/>
                    </a:endParaRPr>
                  </a:p>
                  <a:p>
                    <a:endParaRPr lang="cs-CZ" i="1" dirty="0"/>
                  </a:p>
                </p:txBody>
              </p:sp>
            </mc:Choice>
            <mc:Fallback xmlns="">
              <p:sp>
                <p:nvSpPr>
                  <p:cNvPr id="30" name="TextovéPole 2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261391" y="2898243"/>
                    <a:ext cx="981835" cy="610140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 l="-4624" t="-471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1" name="TextovéPole 30"/>
                  <p:cNvSpPr txBox="1"/>
                  <p:nvPr/>
                </p:nvSpPr>
                <p:spPr>
                  <a:xfrm>
                    <a:off x="1292899" y="3853589"/>
                    <a:ext cx="981835" cy="61014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b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a:t>180°</a:t>
                    </a:r>
                    <a14:m>
                      <m:oMath xmlns:m="http://schemas.openxmlformats.org/officeDocument/2006/math">
                        <m:r>
                          <a:rPr lang="cs-CZ" b="1" i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+ </m:t>
                        </m:r>
                        <m:r>
                          <a:rPr lang="cs-CZ" b="1" i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𝛂</m:t>
                        </m:r>
                      </m:oMath>
                    </a14:m>
                    <a:endParaRPr lang="cs-CZ" b="1" dirty="0">
                      <a:solidFill>
                        <a:srgbClr val="FF0000"/>
                      </a:solidFill>
                      <a:latin typeface="Cambria Math"/>
                      <a:ea typeface="Cambria Math"/>
                    </a:endParaRPr>
                  </a:p>
                  <a:p>
                    <a:endParaRPr lang="cs-CZ" i="1" dirty="0"/>
                  </a:p>
                </p:txBody>
              </p:sp>
            </mc:Choice>
            <mc:Fallback xmlns="">
              <p:sp>
                <p:nvSpPr>
                  <p:cNvPr id="31" name="TextovéPole 3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292899" y="3853589"/>
                    <a:ext cx="981835" cy="610140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 l="-5202" t="-5660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2" name="TextovéPole 31"/>
                  <p:cNvSpPr txBox="1"/>
                  <p:nvPr/>
                </p:nvSpPr>
                <p:spPr>
                  <a:xfrm>
                    <a:off x="2545211" y="3853589"/>
                    <a:ext cx="981835" cy="64203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b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a:t>360°</a:t>
                    </a:r>
                    <a14:m>
                      <m:oMath xmlns:m="http://schemas.openxmlformats.org/officeDocument/2006/math">
                        <m:r>
                          <a:rPr lang="cs-CZ" b="1" i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– </m:t>
                        </m:r>
                        <m:r>
                          <a:rPr lang="cs-CZ" b="1" i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𝛂</m:t>
                        </m:r>
                      </m:oMath>
                    </a14:m>
                    <a:endParaRPr lang="cs-CZ" b="1" dirty="0">
                      <a:solidFill>
                        <a:srgbClr val="FF0000"/>
                      </a:solidFill>
                      <a:latin typeface="Cambria Math"/>
                      <a:ea typeface="Cambria Math"/>
                    </a:endParaRPr>
                  </a:p>
                  <a:p>
                    <a:endParaRPr lang="cs-CZ" i="1" dirty="0"/>
                  </a:p>
                </p:txBody>
              </p:sp>
            </mc:Choice>
            <mc:Fallback xmlns="">
              <p:sp>
                <p:nvSpPr>
                  <p:cNvPr id="32" name="TextovéPole 3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545211" y="3853589"/>
                    <a:ext cx="981835" cy="642039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 l="-4624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8" name="Tabulka 1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973075887"/>
                  </p:ext>
                </p:extLst>
              </p:nvPr>
            </p:nvGraphicFramePr>
            <p:xfrm>
              <a:off x="5508104" y="1916832"/>
              <a:ext cx="3062782" cy="4568572"/>
            </p:xfrm>
            <a:graphic>
              <a:graphicData uri="http://schemas.openxmlformats.org/drawingml/2006/table">
                <a:tbl>
                  <a:tblPr bandRow="1">
                    <a:tableStyleId>{284E427A-3D55-4303-BF80-6455036E1DE7}</a:tableStyleId>
                  </a:tblPr>
                  <a:tblGrid>
                    <a:gridCol w="1531391"/>
                    <a:gridCol w="1531391"/>
                  </a:tblGrid>
                  <a:tr h="599868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30°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>
                                        <a:latin typeface="Cambria Math"/>
                                      </a:rPr>
                                      <m:t>𝝅</m:t>
                                    </m:r>
                                  </m:num>
                                  <m:den>
                                    <m:r>
                                      <a:rPr lang="cs-CZ" sz="2400" smtClean="0">
                                        <a:latin typeface="Cambria Math"/>
                                      </a:rPr>
                                      <m:t>𝟔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597975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45°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smtClean="0">
                                        <a:latin typeface="Cambria Math"/>
                                      </a:rPr>
                                      <m:t>𝝅</m:t>
                                    </m:r>
                                  </m:num>
                                  <m:den>
                                    <m:r>
                                      <a:rPr lang="cs-CZ" sz="2400" smtClean="0">
                                        <a:latin typeface="Cambria Math"/>
                                      </a:rPr>
                                      <m:t>𝟒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599868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60°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smtClean="0">
                                        <a:latin typeface="Cambria Math"/>
                                      </a:rPr>
                                      <m:t>𝝅</m:t>
                                    </m:r>
                                  </m:num>
                                  <m:den>
                                    <m:r>
                                      <a:rPr lang="cs-CZ" sz="2400" smtClean="0">
                                        <a:latin typeface="Cambria Math"/>
                                      </a:rPr>
                                      <m:t>𝟑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597975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90°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smtClean="0">
                                        <a:latin typeface="Cambria Math"/>
                                      </a:rPr>
                                      <m:t>𝝅</m:t>
                                    </m:r>
                                  </m:num>
                                  <m:den>
                                    <m:r>
                                      <a:rPr lang="cs-CZ" sz="2400" smtClean="0"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394864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180°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smtClean="0">
                                    <a:latin typeface="Cambria Math"/>
                                  </a:rPr>
                                  <m:t>𝝅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rgbClr val="990033"/>
                            </a:solidFill>
                          </a:endParaRPr>
                        </a:p>
                      </a:txBody>
                      <a:tcPr/>
                    </a:tc>
                  </a:tr>
                  <a:tr h="644223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270°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smtClean="0">
                                        <a:latin typeface="Cambria Math"/>
                                      </a:rPr>
                                      <m:t>𝟑</m:t>
                                    </m:r>
                                    <m:r>
                                      <a:rPr lang="cs-CZ" sz="2400" smtClean="0">
                                        <a:latin typeface="Cambria Math"/>
                                      </a:rPr>
                                      <m:t>𝝅</m:t>
                                    </m:r>
                                  </m:num>
                                  <m:den>
                                    <m:r>
                                      <a:rPr lang="cs-CZ" sz="2400" smtClean="0"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/>
                        </a:p>
                      </a:txBody>
                      <a:tcPr/>
                    </a:tc>
                  </a:tr>
                  <a:tr h="394864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360°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smtClean="0">
                                    <a:latin typeface="Cambria Math"/>
                                  </a:rPr>
                                  <m:t>𝟐</m:t>
                                </m:r>
                                <m:r>
                                  <a:rPr lang="cs-CZ" sz="2400" smtClean="0">
                                    <a:latin typeface="Cambria Math"/>
                                  </a:rPr>
                                  <m:t>𝝅</m:t>
                                </m:r>
                              </m:oMath>
                            </m:oMathPara>
                          </a14:m>
                          <a:endParaRPr lang="cs-CZ" sz="24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8" name="Tabulka 1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205830096"/>
                  </p:ext>
                </p:extLst>
              </p:nvPr>
            </p:nvGraphicFramePr>
            <p:xfrm>
              <a:off x="5508104" y="1916832"/>
              <a:ext cx="3062782" cy="4568572"/>
            </p:xfrm>
            <a:graphic>
              <a:graphicData uri="http://schemas.openxmlformats.org/drawingml/2006/table">
                <a:tbl>
                  <a:tblPr bandRow="1">
                    <a:tableStyleId>{284E427A-3D55-4303-BF80-6455036E1DE7}</a:tableStyleId>
                  </a:tblPr>
                  <a:tblGrid>
                    <a:gridCol w="1531391"/>
                    <a:gridCol w="1531391"/>
                  </a:tblGrid>
                  <a:tr h="720662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30°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6"/>
                          <a:stretch>
                            <a:fillRect l="-103187" t="-6780" r="-2789" b="-555085"/>
                          </a:stretch>
                        </a:blipFill>
                      </a:tcPr>
                    </a:tc>
                  </a:tr>
                  <a:tr h="718312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45°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6"/>
                          <a:stretch>
                            <a:fillRect l="-103187" t="-106780" r="-2789" b="-455085"/>
                          </a:stretch>
                        </a:blipFill>
                      </a:tcPr>
                    </a:tc>
                  </a:tr>
                  <a:tr h="720662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60°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6"/>
                          <a:stretch>
                            <a:fillRect l="-103187" t="-205042" r="-2789" b="-351261"/>
                          </a:stretch>
                        </a:blipFill>
                      </a:tcPr>
                    </a:tc>
                  </a:tr>
                  <a:tr h="718312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90°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6"/>
                          <a:stretch>
                            <a:fillRect l="-103187" t="-310256" r="-2789" b="-257265"/>
                          </a:stretch>
                        </a:blip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180°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6"/>
                          <a:stretch>
                            <a:fillRect l="-103187" t="-631579" r="-2789" b="-296053"/>
                          </a:stretch>
                        </a:blipFill>
                      </a:tcPr>
                    </a:tc>
                  </a:tr>
                  <a:tr h="776224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270°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6"/>
                          <a:stretch>
                            <a:fillRect l="-103187" t="-437795" r="-2789" b="-77165"/>
                          </a:stretch>
                        </a:blip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r>
                            <a:rPr lang="cs-CZ" sz="2400" b="1" i="1" dirty="0" smtClean="0"/>
                            <a:t>360°</a:t>
                          </a:r>
                          <a:endParaRPr lang="cs-CZ" sz="2400" b="1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6"/>
                          <a:stretch>
                            <a:fillRect l="-103187" t="-910667" r="-2789" b="-30667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6" name="Obdélník 45"/>
          <p:cNvSpPr/>
          <p:nvPr/>
        </p:nvSpPr>
        <p:spPr>
          <a:xfrm>
            <a:off x="50404" y="5376939"/>
            <a:ext cx="53285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dirty="0"/>
              <a:t>Postupujeme-li v kladném smyslu otáčení jdeme </a:t>
            </a:r>
            <a:r>
              <a:rPr lang="cs-CZ" altLang="cs-CZ" b="1" dirty="0">
                <a:solidFill>
                  <a:srgbClr val="92D050"/>
                </a:solidFill>
              </a:rPr>
              <a:t>proti směru hodinových </a:t>
            </a:r>
            <a:r>
              <a:rPr lang="cs-CZ" altLang="cs-CZ" b="1" dirty="0" smtClean="0">
                <a:solidFill>
                  <a:srgbClr val="92D050"/>
                </a:solidFill>
              </a:rPr>
              <a:t>ručiček</a:t>
            </a:r>
            <a:r>
              <a:rPr lang="cs-CZ" altLang="cs-CZ" dirty="0" smtClean="0"/>
              <a:t>.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50404" y="5973829"/>
            <a:ext cx="51696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/>
            <a:r>
              <a:rPr lang="cs-CZ" altLang="cs-CZ" dirty="0" smtClean="0"/>
              <a:t>Postupujeme-li </a:t>
            </a:r>
            <a:r>
              <a:rPr lang="cs-CZ" altLang="cs-CZ" dirty="0"/>
              <a:t>v záporném smyslu otáčení, </a:t>
            </a:r>
            <a:r>
              <a:rPr lang="cs-CZ" altLang="cs-CZ" dirty="0" smtClean="0"/>
              <a:t>  jdeme </a:t>
            </a:r>
            <a:r>
              <a:rPr lang="cs-CZ" altLang="cs-CZ" b="1" dirty="0">
                <a:solidFill>
                  <a:srgbClr val="C00000"/>
                </a:solidFill>
              </a:rPr>
              <a:t>po směru hodinových ručiček</a:t>
            </a:r>
            <a:r>
              <a:rPr lang="cs-CZ" altLang="cs-CZ" dirty="0"/>
              <a:t>.</a:t>
            </a:r>
            <a:endParaRPr lang="en-GB" altLang="cs-CZ" dirty="0"/>
          </a:p>
        </p:txBody>
      </p:sp>
      <p:sp>
        <p:nvSpPr>
          <p:cNvPr id="48" name="Šipka doprava 47"/>
          <p:cNvSpPr/>
          <p:nvPr/>
        </p:nvSpPr>
        <p:spPr>
          <a:xfrm rot="16200000" flipV="1">
            <a:off x="4404334" y="2893410"/>
            <a:ext cx="215827" cy="209581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ipka doprava 48"/>
          <p:cNvSpPr/>
          <p:nvPr/>
        </p:nvSpPr>
        <p:spPr>
          <a:xfrm rot="5400000">
            <a:off x="4402454" y="3534315"/>
            <a:ext cx="215827" cy="209581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2760376" y="2567121"/>
                <a:ext cx="38985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b="1" i="1" dirty="0">
                  <a:solidFill>
                    <a:srgbClr val="FF0000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0376" y="2567121"/>
                <a:ext cx="38985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86774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47" grpId="0"/>
      <p:bldP spid="48" grpId="0" animBg="1"/>
      <p:bldP spid="4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Opakování- řešte graficky</a:t>
            </a: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1772816"/>
                <a:ext cx="4038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charset="0"/>
                    <a:cs typeface="Arial" charset="0"/>
                  </a:rPr>
                  <a:t>Řešte přes jednotkovou kružnici:</a:t>
                </a:r>
              </a:p>
              <a:p>
                <a:pPr marL="0" indent="0">
                  <a:buNone/>
                </a:pPr>
                <a:r>
                  <a:rPr lang="cs-CZ" sz="2400" u="sng" dirty="0" smtClean="0">
                    <a:latin typeface="Arial" charset="0"/>
                    <a:cs typeface="Arial" charset="0"/>
                  </a:rPr>
                  <a:t>Př. 1</a:t>
                </a:r>
                <a:r>
                  <a:rPr lang="cs-CZ" sz="2400" dirty="0" smtClean="0">
                    <a:latin typeface="Arial" charset="0"/>
                    <a:cs typeface="Arial" charset="0"/>
                  </a:rPr>
                  <a:t>: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b="0" i="1" smtClean="0">
                            <a:latin typeface="Cambria Math"/>
                            <a:cs typeface="Arial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  <a:cs typeface="Arial" charset="0"/>
                          </a:rPr>
                          <m:t>cos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  <a:cs typeface="Arial" charset="0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Arial" charset="0"/>
                          </a:rPr>
                          <m:t>=</m:t>
                        </m:r>
                        <m:f>
                          <m:f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  <a:cs typeface="Arial" charset="0"/>
                              </a:rPr>
                            </m:ctrlPr>
                          </m:fPr>
                          <m:num>
                            <m:rad>
                              <m:radPr>
                                <m:degHide m:val="on"/>
                                <m:ctrlPr>
                                  <a:rPr lang="cs-CZ" sz="2400" b="0" i="1" smtClean="0">
                                    <a:latin typeface="Cambria Math"/>
                                    <a:ea typeface="Cambria Math"/>
                                    <a:cs typeface="Arial" charset="0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  <a:cs typeface="Arial" charset="0"/>
                                  </a:rPr>
                                  <m:t>2</m:t>
                                </m:r>
                              </m:e>
                            </m:rad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  <a:cs typeface="Arial" charset="0"/>
                              </a:rPr>
                              <m:t>2</m:t>
                            </m:r>
                          </m:den>
                        </m:f>
                      </m:e>
                    </m:func>
                  </m:oMath>
                </a14:m>
                <a:r>
                  <a:rPr lang="cs-CZ" sz="2400" dirty="0" smtClean="0">
                    <a:latin typeface="Arial" charset="0"/>
                    <a:cs typeface="Arial" charset="0"/>
                  </a:rPr>
                  <a:t>    </a:t>
                </a:r>
              </a:p>
              <a:p>
                <a:pPr marL="0" indent="0">
                  <a:buNone/>
                </a:pPr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Řešení:</a:t>
                </a:r>
              </a:p>
              <a:p>
                <a:pPr marL="400050" indent="-400050">
                  <a:buAutoNum type="romanUcPeriod"/>
                </a:pPr>
                <a:r>
                  <a:rPr lang="cs-CZ" sz="1800" dirty="0" smtClean="0">
                    <a:latin typeface="Arial" charset="0"/>
                    <a:cs typeface="Arial" charset="0"/>
                  </a:rPr>
                  <a:t>a IV. Kvadrant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  <a:ea typeface="Cambria Math"/>
                          <a:cs typeface="Arial" charset="0"/>
                        </a:rPr>
                        <m:t>𝛼</m:t>
                      </m:r>
                      <m:r>
                        <a:rPr lang="cs-CZ" sz="2000" i="1">
                          <a:latin typeface="Cambria Math"/>
                          <a:ea typeface="Cambria Math"/>
                          <a:cs typeface="Arial" charset="0"/>
                        </a:rPr>
                        <m:t>=45°</m:t>
                      </m:r>
                    </m:oMath>
                  </m:oMathPara>
                </a14:m>
                <a:endParaRPr lang="cs-CZ" sz="2000" i="1" dirty="0">
                  <a:latin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1</m:t>
                          </m:r>
                        </m:sub>
                      </m:sSub>
                      <m:r>
                        <a:rPr lang="cs-CZ" sz="2400" i="1" smtClean="0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45°+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𝑘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. 360°</m:t>
                      </m:r>
                    </m:oMath>
                  </m:oMathPara>
                </a14:m>
                <a:endParaRPr lang="cs-CZ" sz="2400" b="0" dirty="0" smtClean="0"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cs typeface="Arial" charset="0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2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315</m:t>
                      </m:r>
                      <m:r>
                        <a:rPr lang="cs-CZ" sz="2400" i="1">
                          <a:latin typeface="Cambria Math"/>
                          <a:ea typeface="Cambria Math"/>
                          <a:cs typeface="Arial" charset="0"/>
                        </a:rPr>
                        <m:t>°+</m:t>
                      </m:r>
                      <m:r>
                        <a:rPr lang="cs-CZ" sz="2400" i="1">
                          <a:latin typeface="Cambria Math"/>
                          <a:ea typeface="Cambria Math"/>
                          <a:cs typeface="Arial" charset="0"/>
                        </a:rPr>
                        <m:t>𝑘</m:t>
                      </m:r>
                      <m:r>
                        <a:rPr lang="cs-CZ" sz="2400" i="1">
                          <a:latin typeface="Cambria Math"/>
                          <a:ea typeface="Cambria Math"/>
                          <a:cs typeface="Arial" charset="0"/>
                        </a:rPr>
                        <m:t>. 360°,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𝑘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∈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𝑍</m:t>
                      </m:r>
                    </m:oMath>
                  </m:oMathPara>
                </a14:m>
                <a:endParaRPr lang="cs-CZ" sz="2400" dirty="0"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b="0" dirty="0" smtClean="0"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1772816"/>
                <a:ext cx="4038600" cy="4525963"/>
              </a:xfrm>
              <a:blipFill rotWithShape="1">
                <a:blip r:embed="rId2"/>
                <a:stretch>
                  <a:fillRect l="-2417" t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obrázek 194" descr="cos 45P+_BR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1948007"/>
            <a:ext cx="4038600" cy="38303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358214" y="4214818"/>
            <a:ext cx="428628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20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Opakování- řešte graficky</a:t>
            </a: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1772816"/>
                <a:ext cx="4038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solidFill>
                      <a:schemeClr val="tx2"/>
                    </a:solidFill>
                    <a:latin typeface="Arial" charset="0"/>
                    <a:cs typeface="Arial" charset="0"/>
                  </a:rPr>
                  <a:t>Řešte přes jednotkovou kružnici:</a:t>
                </a:r>
              </a:p>
              <a:p>
                <a:pPr marL="0" indent="0">
                  <a:buNone/>
                </a:pPr>
                <a:r>
                  <a:rPr lang="cs-CZ" sz="2400" u="sng" dirty="0" smtClean="0">
                    <a:latin typeface="Arial" charset="0"/>
                    <a:cs typeface="Arial" charset="0"/>
                  </a:rPr>
                  <a:t>Př. 2</a:t>
                </a:r>
                <a:r>
                  <a:rPr lang="cs-CZ" sz="2400" dirty="0" smtClean="0">
                    <a:latin typeface="Arial" charset="0"/>
                    <a:cs typeface="Arial" charset="0"/>
                  </a:rPr>
                  <a:t>: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b="0" i="1" smtClean="0">
                            <a:latin typeface="Cambria Math"/>
                            <a:cs typeface="Arial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  <a:cs typeface="Arial" charset="0"/>
                          </a:rPr>
                          <m:t>sin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  <a:cs typeface="Arial" charset="0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Arial" charset="0"/>
                          </a:rPr>
                          <m:t>=−</m:t>
                        </m:r>
                        <m:f>
                          <m:f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  <a:cs typeface="Arial" charset="0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  <a:cs typeface="Arial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  <a:cs typeface="Arial" charset="0"/>
                              </a:rPr>
                              <m:t>2</m:t>
                            </m:r>
                          </m:den>
                        </m:f>
                      </m:e>
                    </m:func>
                  </m:oMath>
                </a14:m>
                <a:r>
                  <a:rPr lang="cs-CZ" sz="2400" dirty="0" smtClean="0">
                    <a:latin typeface="Arial" charset="0"/>
                    <a:cs typeface="Arial" charset="0"/>
                  </a:rPr>
                  <a:t>    </a:t>
                </a:r>
              </a:p>
              <a:p>
                <a:pPr marL="0" indent="0">
                  <a:buNone/>
                </a:pPr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Řešení:</a:t>
                </a:r>
              </a:p>
              <a:p>
                <a:pPr marL="0" indent="0">
                  <a:buNone/>
                </a:pPr>
                <a:r>
                  <a:rPr lang="cs-CZ" sz="2000" dirty="0" smtClean="0">
                    <a:latin typeface="Arial" charset="0"/>
                    <a:cs typeface="Arial" charset="0"/>
                  </a:rPr>
                  <a:t>III. </a:t>
                </a:r>
                <a:r>
                  <a:rPr lang="cs-CZ" sz="2000" dirty="0">
                    <a:latin typeface="Arial" charset="0"/>
                    <a:cs typeface="Arial" charset="0"/>
                  </a:rPr>
                  <a:t>a IV. </a:t>
                </a:r>
                <a:r>
                  <a:rPr lang="cs-CZ" sz="2000" dirty="0" smtClean="0">
                    <a:latin typeface="Arial" charset="0"/>
                    <a:cs typeface="Arial" charset="0"/>
                  </a:rPr>
                  <a:t>kvadrant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  <a:cs typeface="Arial" charset="0"/>
                        </a:rPr>
                        <m:t>𝛼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=30°</m:t>
                      </m:r>
                    </m:oMath>
                  </m:oMathPara>
                </a14:m>
                <a:endParaRPr lang="cs-CZ" sz="2400" i="1" dirty="0" smtClean="0">
                  <a:latin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1</m:t>
                          </m:r>
                        </m:sub>
                      </m:sSub>
                      <m:r>
                        <a:rPr lang="cs-CZ" sz="2400" i="1" smtClean="0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210°+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𝑘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. 360°</m:t>
                      </m:r>
                    </m:oMath>
                  </m:oMathPara>
                </a14:m>
                <a:endParaRPr lang="cs-CZ" sz="2400" b="0" dirty="0" smtClean="0"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cs typeface="Arial" charset="0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Arial" charset="0"/>
                            </a:rPr>
                            <m:t>2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33</m:t>
                      </m:r>
                      <m:r>
                        <a:rPr lang="cs-CZ" sz="2400" i="1">
                          <a:latin typeface="Cambria Math"/>
                          <a:ea typeface="Cambria Math"/>
                          <a:cs typeface="Arial" charset="0"/>
                        </a:rPr>
                        <m:t>0°+</m:t>
                      </m:r>
                      <m:r>
                        <a:rPr lang="cs-CZ" sz="2400" i="1">
                          <a:latin typeface="Cambria Math"/>
                          <a:ea typeface="Cambria Math"/>
                          <a:cs typeface="Arial" charset="0"/>
                        </a:rPr>
                        <m:t>𝑘</m:t>
                      </m:r>
                      <m:r>
                        <a:rPr lang="cs-CZ" sz="2400" i="1">
                          <a:latin typeface="Cambria Math"/>
                          <a:ea typeface="Cambria Math"/>
                          <a:cs typeface="Arial" charset="0"/>
                        </a:rPr>
                        <m:t>. 360°,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𝑘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∈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charset="0"/>
                        </a:rPr>
                        <m:t>𝑍</m:t>
                      </m:r>
                    </m:oMath>
                  </m:oMathPara>
                </a14:m>
                <a:endParaRPr lang="cs-CZ" sz="2400" dirty="0"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b="0" dirty="0" smtClean="0"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1772816"/>
                <a:ext cx="4038600" cy="4525963"/>
              </a:xfrm>
              <a:blipFill rotWithShape="1">
                <a:blip r:embed="rId2"/>
                <a:stretch>
                  <a:fillRect l="-2417" t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3438" y="1928802"/>
            <a:ext cx="4038600" cy="3830348"/>
          </a:xfrm>
        </p:spPr>
      </p:pic>
      <p:sp>
        <p:nvSpPr>
          <p:cNvPr id="5" name="TextovéPole 4"/>
          <p:cNvSpPr txBox="1"/>
          <p:nvPr/>
        </p:nvSpPr>
        <p:spPr>
          <a:xfrm>
            <a:off x="8215338" y="4214818"/>
            <a:ext cx="428628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185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Goniometrický tvar</a:t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- definice </a:t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39552" y="1052736"/>
                <a:ext cx="3816424" cy="5073427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Zápis komplexního čísla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𝒛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𝒂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𝒃𝒊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𝒂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400" b="1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ve tvaru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</a:rPr>
                      <m:t>𝒛</m:t>
                    </m:r>
                    <m:r>
                      <a:rPr lang="cs-CZ" sz="24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𝒛</m:t>
                        </m:r>
                      </m:e>
                    </m:d>
                    <m:d>
                      <m:dPr>
                        <m:ctrlP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𝒄𝒐𝒔</m:t>
                        </m:r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𝜶</m:t>
                        </m:r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𝒊</m:t>
                        </m:r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𝒔𝒊𝒏</m:t>
                        </m:r>
                        <m:r>
                          <a:rPr lang="cs-CZ" sz="2400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𝜶</m:t>
                        </m:r>
                      </m:e>
                    </m:d>
                  </m:oMath>
                </a14:m>
                <a:r>
                  <a:rPr lang="cs-CZ" sz="2400" b="1" dirty="0" smtClean="0"/>
                  <a:t>,</a:t>
                </a:r>
              </a:p>
              <a:p>
                <a:pPr marL="0" indent="0">
                  <a:buNone/>
                </a:pPr>
                <a:r>
                  <a:rPr lang="cs-CZ" sz="2400" b="1" dirty="0">
                    <a:latin typeface="Arial" pitchFamily="34" charset="0"/>
                    <a:cs typeface="Arial" pitchFamily="34" charset="0"/>
                  </a:rPr>
                  <a:t>k</a:t>
                </a: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de</a:t>
                </a:r>
                <a:r>
                  <a:rPr lang="cs-CZ" sz="2400" b="1" dirty="0" smtClean="0"/>
                  <a:t>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𝒄𝒐𝒔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𝒂</m:t>
                        </m:r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  <m:t>𝒛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2400" b="1" dirty="0" smtClean="0"/>
                  <a:t> , </a:t>
                </a:r>
                <a:r>
                  <a:rPr lang="cs-CZ" sz="2400" b="1" i="1" dirty="0" smtClean="0">
                    <a:latin typeface="Cambria Math" pitchFamily="18" charset="0"/>
                    <a:ea typeface="Cambria Math" pitchFamily="18" charset="0"/>
                  </a:rPr>
                  <a:t>sin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 pitchFamily="18" charset="0"/>
                        <a:ea typeface="Cambria Math" pitchFamily="18" charset="0"/>
                      </a:rPr>
                      <m:t>𝜶</m:t>
                    </m:r>
                    <m:r>
                      <a:rPr lang="cs-CZ" sz="2400" b="1" i="1" smtClean="0"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 pitchFamily="18" charset="0"/>
                            <a:ea typeface="Cambria Math" pitchFamily="18" charset="0"/>
                          </a:rPr>
                          <m:t>𝒃</m:t>
                        </m:r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cs-CZ" sz="2400" b="1" i="1" smtClean="0">
                                <a:latin typeface="Cambria Math"/>
                                <a:ea typeface="Cambria Math" pitchFamily="18" charset="0"/>
                              </a:rPr>
                            </m:ctrlPr>
                          </m:dPr>
                          <m:e>
                            <m:r>
                              <a:rPr lang="cs-CZ" sz="2400" b="1" i="1" smtClean="0">
                                <a:latin typeface="Cambria Math" pitchFamily="18" charset="0"/>
                                <a:ea typeface="Cambria Math" pitchFamily="18" charset="0"/>
                              </a:rPr>
                              <m:t>𝒛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2400" b="1" i="1" dirty="0" smtClean="0">
                    <a:latin typeface="Cambria Math" pitchFamily="18" charset="0"/>
                    <a:ea typeface="Cambria Math" pitchFamily="18" charset="0"/>
                  </a:rPr>
                  <a:t>  </a:t>
                </a:r>
                <a:br>
                  <a:rPr lang="cs-CZ" sz="2400" b="1" i="1" dirty="0" smtClean="0">
                    <a:latin typeface="Cambria Math" pitchFamily="18" charset="0"/>
                    <a:ea typeface="Cambria Math" pitchFamily="18" charset="0"/>
                  </a:rPr>
                </a:br>
                <a:r>
                  <a:rPr lang="cs-CZ" sz="2400" b="1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se nazývá </a:t>
                </a:r>
                <a:r>
                  <a:rPr lang="cs-CZ" sz="2400" b="1" dirty="0" smtClean="0">
                    <a:solidFill>
                      <a:srgbClr val="C00000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goniometrický tvar </a:t>
                </a:r>
                <a:r>
                  <a:rPr lang="cs-CZ" sz="2400" b="1" i="1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komplexního</a:t>
                </a:r>
                <a:r>
                  <a:rPr lang="cs-CZ" sz="2400" b="1" i="1" dirty="0" smtClean="0">
                    <a:solidFill>
                      <a:srgbClr val="C00000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sz="2400" b="1" i="1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čísla 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</a:rPr>
                      <m:t>𝒛</m:t>
                    </m:r>
                  </m:oMath>
                </a14:m>
                <a:r>
                  <a:rPr lang="cs-CZ" sz="2400" b="1" i="1" dirty="0" smtClean="0">
                    <a:latin typeface="Cambria Math" pitchFamily="18" charset="0"/>
                    <a:ea typeface="Cambria Math" pitchFamily="18" charset="0"/>
                  </a:rPr>
                  <a:t>.</a:t>
                </a:r>
              </a:p>
              <a:p>
                <a:pPr marL="0" indent="0">
                  <a:buNone/>
                </a:pPr>
                <a:endParaRPr lang="cs-CZ" sz="2400" b="1" i="1" dirty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Tedy: </a:t>
                </a:r>
                <a14:m>
                  <m:oMath xmlns:m="http://schemas.openxmlformats.org/officeDocument/2006/math">
                    <m:r>
                      <a:rPr lang="cs-CZ" sz="2400" b="0" i="1">
                        <a:latin typeface="Cambria Math"/>
                      </a:rPr>
                      <m:t>𝑧</m:t>
                    </m:r>
                    <m:r>
                      <a:rPr lang="cs-CZ" sz="2400" b="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400" b="0" i="1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sz="2400" b="0" i="1">
                        <a:latin typeface="Cambria Math"/>
                        <a:ea typeface="Cambria Math"/>
                      </a:rPr>
                      <m:t>+</m:t>
                    </m:r>
                    <m:r>
                      <a:rPr lang="cs-CZ" sz="2400" b="0" i="1">
                        <a:latin typeface="Cambria Math"/>
                        <a:ea typeface="Cambria Math"/>
                      </a:rPr>
                      <m:t>𝑏𝑖</m:t>
                    </m:r>
                    <m:r>
                      <a:rPr lang="cs-CZ" sz="2400" b="0" i="1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400" b="0" i="1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sz="2400" b="0" i="1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r>
                  <a:rPr lang="cs-CZ" sz="2400" dirty="0"/>
                  <a:t> </a:t>
                </a:r>
                <a:endParaRPr lang="cs-CZ" sz="24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𝑧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𝑧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𝑐𝑜𝑠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+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𝑧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𝑠𝑖𝑛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4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𝑧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𝑧</m:t>
                          </m:r>
                        </m:e>
                      </m:d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𝑖𝑠𝑖𝑛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i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buNone/>
                </a:pPr>
                <a:endParaRPr lang="cs-CZ" i="1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39552" y="1052736"/>
                <a:ext cx="3816424" cy="5073427"/>
              </a:xfrm>
              <a:blipFill rotWithShape="1">
                <a:blip r:embed="rId2"/>
                <a:stretch>
                  <a:fillRect l="-2556" t="-841" r="-39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499992" y="1052736"/>
                <a:ext cx="4186808" cy="5073427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>A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 – obraz komplexního čísla 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  <a:cs typeface="Arial" pitchFamily="34" charset="0"/>
                      </a:rPr>
                      <m:t>𝒛</m:t>
                    </m:r>
                    <m:r>
                      <a:rPr lang="cs-CZ" sz="2400" b="1" i="1">
                        <a:latin typeface="Cambria Math"/>
                        <a:cs typeface="Arial" pitchFamily="34" charset="0"/>
                      </a:rPr>
                      <m:t> =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Arial" pitchFamily="34" charset="0"/>
                      </a:rPr>
                      <m:t>𝒂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Arial" pitchFamily="34" charset="0"/>
                      </a:rPr>
                      <m:t>+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Arial" pitchFamily="34" charset="0"/>
                      </a:rPr>
                      <m:t>𝒃𝒊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Arial" pitchFamily="34" charset="0"/>
                      </a:rPr>
                      <m:t>, 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Arial" pitchFamily="34" charset="0"/>
                      </a:rPr>
                      <m:t>𝒂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Arial" pitchFamily="34" charset="0"/>
                      </a:rPr>
                      <m:t>≠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Arial" pitchFamily="34" charset="0"/>
                      </a:rPr>
                      <m:t>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40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  <a:ea typeface="Cambria Math"/>
                      </a:rPr>
                      <m:t>  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-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argument       </a:t>
                </a:r>
                <a:endParaRPr lang="cs-CZ" sz="180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</a:t>
                </a:r>
                <a:endParaRPr lang="cs-CZ" sz="1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8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Platí:</a:t>
                </a:r>
              </a:p>
              <a:p>
                <a:pPr marL="0" indent="0">
                  <a:buNone/>
                </a:pPr>
                <a:r>
                  <a:rPr lang="cs-CZ" sz="2400" b="1" i="1" dirty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c</a:t>
                </a:r>
                <a:r>
                  <a:rPr lang="cs-CZ" sz="2400" b="1" i="1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os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Arial" pitchFamily="34" charset="0"/>
                      </a:rPr>
                      <m:t>𝜶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Arial" pitchFamily="34" charset="0"/>
                      </a:rPr>
                      <m:t> =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𝒂</m:t>
                        </m:r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cs-CZ" sz="2400" b="1" i="1" smtClean="0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𝒛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2400" b="1" i="1" dirty="0" smtClean="0"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atin typeface="Cambria Math"/>
                        <a:ea typeface="Cambria Math"/>
                        <a:cs typeface="Arial" pitchFamily="34" charset="0"/>
                      </a:rPr>
                      <m:t>→      </m:t>
                    </m:r>
                    <m:r>
                      <a:rPr lang="cs-CZ" sz="2400" b="1" i="1" dirty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𝒂</m:t>
                    </m:r>
                    <m:r>
                      <a:rPr lang="cs-CZ" sz="2400" b="1" i="1" dirty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 </m:t>
                    </m:r>
                    <m:d>
                      <m:dPr>
                        <m:begChr m:val="|"/>
                        <m:endChr m:val="|"/>
                        <m:ctrlPr>
                          <a:rPr lang="cs-CZ" sz="2400" b="1" i="1" dirty="0" smtClean="0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b="1" i="1" dirty="0" smtClean="0"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𝒛</m:t>
                        </m:r>
                      </m:e>
                    </m:d>
                    <m:r>
                      <a:rPr lang="cs-CZ" sz="2400" b="1" i="1" dirty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𝒄𝒐𝒔</m:t>
                    </m:r>
                    <m:r>
                      <a:rPr lang="cs-CZ" sz="2400" b="1" i="1" dirty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𝜶</m:t>
                    </m:r>
                  </m:oMath>
                </a14:m>
                <a:endParaRPr lang="cs-CZ" sz="2400" b="1" i="1" dirty="0" smtClean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i="1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sin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𝜶</m:t>
                    </m:r>
                    <m:r>
                      <a:rPr lang="cs-CZ" sz="2400" b="1" i="1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</m:t>
                    </m:r>
                  </m:oMath>
                </a14:m>
                <a:r>
                  <a:rPr lang="cs-CZ" sz="2400" b="1" i="1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dirty="0" smtClean="0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𝒃</m:t>
                        </m:r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cs-CZ" sz="2400" b="1" i="1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2400" b="1" i="1"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𝒛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2400" b="1" i="1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 dirty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→</m:t>
                    </m:r>
                  </m:oMath>
                </a14:m>
                <a:r>
                  <a:rPr lang="cs-CZ" sz="2400" b="1" i="1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     b </a:t>
                </a:r>
                <a14:m>
                  <m:oMath xmlns:m="http://schemas.openxmlformats.org/officeDocument/2006/math">
                    <m:r>
                      <a:rPr lang="cs-CZ" sz="2400" b="1" i="1" dirty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 </m:t>
                    </m:r>
                    <m:d>
                      <m:dPr>
                        <m:begChr m:val="|"/>
                        <m:endChr m:val="|"/>
                        <m:ctrlPr>
                          <a:rPr lang="cs-CZ" sz="2400" b="1" i="1" dirty="0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b="1" i="1" dirty="0"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𝒛</m:t>
                        </m:r>
                      </m:e>
                    </m:d>
                    <m:r>
                      <a:rPr lang="cs-CZ" sz="2400" b="1" i="1" dirty="0" smtClean="0"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𝒔𝒊𝒏</m:t>
                    </m:r>
                    <m:r>
                      <a:rPr lang="cs-CZ" sz="2400" b="1" i="1" dirty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𝜶</m:t>
                    </m:r>
                  </m:oMath>
                </a14:m>
                <a:endParaRPr lang="cs-CZ" sz="2400" b="1" i="1" dirty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i="1" dirty="0" smtClean="0">
                    <a:latin typeface="Arial" pitchFamily="34" charset="0"/>
                    <a:cs typeface="Arial" pitchFamily="34" charset="0"/>
                  </a:rPr>
                  <a:t>     </a:t>
                </a:r>
                <a:endParaRPr lang="cs-CZ" sz="2400" b="1" i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8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8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:endParaRPr lang="cs-CZ" sz="18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499992" y="1052736"/>
                <a:ext cx="4186808" cy="5073427"/>
              </a:xfrm>
              <a:blipFill rotWithShape="1">
                <a:blip r:embed="rId3"/>
                <a:stretch>
                  <a:fillRect l="-2183" t="-8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8208753" y="381999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x</a:t>
            </a:r>
            <a:endParaRPr lang="cs-CZ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96336" y="21955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A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19118" y="2987937"/>
            <a:ext cx="624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/Z/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6778000" y="3411805"/>
                <a:ext cx="365761" cy="40011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𝛼</m:t>
                      </m:r>
                    </m:oMath>
                  </m:oMathPara>
                </a14:m>
                <a:endParaRPr lang="cs-CZ" sz="2000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8000" y="3411805"/>
                <a:ext cx="365761" cy="40011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7678032" y="305905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4788024" y="2072692"/>
            <a:ext cx="3699073" cy="3238103"/>
            <a:chOff x="611559" y="1196752"/>
            <a:chExt cx="3867305" cy="4536504"/>
          </a:xfrm>
        </p:grpSpPr>
        <p:cxnSp>
          <p:nvCxnSpPr>
            <p:cNvPr id="10" name="Přímá spojnice 4"/>
            <p:cNvCxnSpPr/>
            <p:nvPr/>
          </p:nvCxnSpPr>
          <p:spPr>
            <a:xfrm>
              <a:off x="2444643" y="1196752"/>
              <a:ext cx="3" cy="453650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611559" y="3644685"/>
              <a:ext cx="3867305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ovéPole 11"/>
            <p:cNvSpPr txBox="1"/>
            <p:nvPr/>
          </p:nvSpPr>
          <p:spPr>
            <a:xfrm>
              <a:off x="2110480" y="1440183"/>
              <a:ext cx="468012" cy="5174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y</a:t>
              </a:r>
              <a:endParaRPr lang="cs-CZ" i="1" dirty="0"/>
            </a:p>
          </p:txBody>
        </p:sp>
      </p:grpSp>
      <p:cxnSp>
        <p:nvCxnSpPr>
          <p:cNvPr id="15" name="Přímá spojnice 14"/>
          <p:cNvCxnSpPr/>
          <p:nvPr/>
        </p:nvCxnSpPr>
        <p:spPr>
          <a:xfrm>
            <a:off x="6541367" y="2564904"/>
            <a:ext cx="1054969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7596336" y="2564904"/>
            <a:ext cx="0" cy="1255094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6541370" y="2564904"/>
            <a:ext cx="1054966" cy="125509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louk 4"/>
          <p:cNvSpPr/>
          <p:nvPr/>
        </p:nvSpPr>
        <p:spPr>
          <a:xfrm>
            <a:off x="6637560" y="3350509"/>
            <a:ext cx="602079" cy="914400"/>
          </a:xfrm>
          <a:prstGeom prst="arc">
            <a:avLst>
              <a:gd name="adj1" fmla="val 16321009"/>
              <a:gd name="adj2" fmla="val 254190"/>
            </a:avLst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855729" y="2173035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212401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778098"/>
          </a:xfrm>
        </p:spPr>
        <p:txBody>
          <a:bodyPr/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Zapište komplexní číslo v goniometrickém tvaru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600200"/>
                <a:ext cx="4978896" cy="4637112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u="sng" dirty="0" smtClean="0">
                    <a:latin typeface="Arial" pitchFamily="34" charset="0"/>
                    <a:cs typeface="Arial" pitchFamily="34" charset="0"/>
                  </a:rPr>
                  <a:t>Příklad 1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𝐳</m:t>
                    </m:r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𝟑</m:t>
                    </m:r>
                    <m:r>
                      <a:rPr lang="cs-CZ" sz="2800" b="1" i="0" smtClean="0"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+</m:t>
                    </m:r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𝟒𝐢</m:t>
                    </m:r>
                  </m:oMath>
                </a14:m>
                <a:endParaRPr lang="cs-CZ" sz="2800" b="1" dirty="0" smtClean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b="1" dirty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               </a:t>
                </a: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                        </a:t>
                </a:r>
                <a:r>
                  <a:rPr lang="cs-CZ" dirty="0" smtClean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>  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   </a:t>
                </a: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600200"/>
                <a:ext cx="4978896" cy="4637112"/>
              </a:xfrm>
              <a:blipFill rotWithShape="1">
                <a:blip r:embed="rId3"/>
                <a:stretch>
                  <a:fillRect l="-2448" t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10633" y="997144"/>
                <a:ext cx="4941887" cy="5600207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𝒛</m:t>
                      </m:r>
                      <m:r>
                        <a:rPr lang="cs-CZ" sz="2400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𝒛</m:t>
                          </m:r>
                        </m:e>
                      </m:d>
                      <m:d>
                        <m:dPr>
                          <m:ctrlP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𝒄𝒐𝒔</m:t>
                          </m:r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𝒊</m:t>
                          </m:r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d>
                    </m:oMath>
                  </m:oMathPara>
                </a14:m>
                <a:endParaRPr lang="cs-CZ" sz="2400" b="1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𝑧</m:t>
                              </m:r>
                            </m:e>
                          </m:d>
                        </m:e>
                        <m:sup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𝑧</m:t>
                              </m:r>
                            </m:e>
                          </m:d>
                        </m:e>
                        <m:sup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𝑧</m:t>
                              </m:r>
                            </m:e>
                          </m:d>
                        </m:e>
                        <m:sup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=9+16</m:t>
                      </m:r>
                    </m:oMath>
                  </m:oMathPara>
                </a14:m>
                <a:endParaRPr lang="cs-CZ" sz="2400" dirty="0">
                  <a:ea typeface="Cambria Math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𝑧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25</m:t>
                          </m:r>
                        </m:e>
                      </m:rad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5</m:t>
                      </m:r>
                    </m:oMath>
                  </m:oMathPara>
                </a14:m>
                <a:endParaRPr lang="cs-CZ" sz="2400" dirty="0" smtClean="0"/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𝑐𝑜𝑠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𝑎</m:t>
                          </m:r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𝑧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𝑐𝑜𝑠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25</m:t>
                              </m:r>
                            </m:e>
                          </m:rad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0,6</m:t>
                      </m:r>
                    </m:oMath>
                  </m:oMathPara>
                </a14:m>
                <a:endParaRPr lang="cs-CZ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1800" dirty="0" smtClean="0">
                    <a:solidFill>
                      <a:schemeClr val="tx1"/>
                    </a:solidFill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I. kvadrant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=53°7´</m:t>
                      </m:r>
                    </m:oMath>
                  </m:oMathPara>
                </a14:m>
                <a:endParaRPr lang="cs-CZ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tx2"/>
                        </a:solidFill>
                        <a:latin typeface="Cambria Math"/>
                      </a:rPr>
                      <m:t>𝑧</m:t>
                    </m:r>
                    <m:r>
                      <a:rPr lang="cs-CZ" i="1">
                        <a:solidFill>
                          <a:schemeClr val="tx2"/>
                        </a:solidFill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solidFill>
                      <a:schemeClr val="tx2"/>
                    </a:solidFill>
                    <a:ea typeface="Cambria Math"/>
                  </a:rPr>
                  <a:t>5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</a:rPr>
                          <m:t>53°7´+</m:t>
                        </m:r>
                        <m:r>
                          <a:rPr lang="cs-CZ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</a:rPr>
                          <m:t>53°7´</m:t>
                        </m:r>
                      </m:e>
                    </m:d>
                  </m:oMath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10633" y="997144"/>
                <a:ext cx="4941887" cy="5600207"/>
              </a:xfrm>
              <a:blipFill rotWithShape="1">
                <a:blip r:embed="rId4"/>
                <a:stretch>
                  <a:fillRect l="-9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Skupina 7"/>
          <p:cNvGrpSpPr/>
          <p:nvPr/>
        </p:nvGrpSpPr>
        <p:grpSpPr>
          <a:xfrm>
            <a:off x="611560" y="2468988"/>
            <a:ext cx="3699073" cy="3264267"/>
            <a:chOff x="611560" y="2468988"/>
            <a:chExt cx="3699073" cy="3264267"/>
          </a:xfrm>
        </p:grpSpPr>
        <p:grpSp>
          <p:nvGrpSpPr>
            <p:cNvPr id="5" name="Skupina 4"/>
            <p:cNvGrpSpPr/>
            <p:nvPr/>
          </p:nvGrpSpPr>
          <p:grpSpPr>
            <a:xfrm>
              <a:off x="611560" y="2495152"/>
              <a:ext cx="3699073" cy="3238103"/>
              <a:chOff x="611559" y="1196752"/>
              <a:chExt cx="3867305" cy="4536504"/>
            </a:xfrm>
          </p:grpSpPr>
          <p:cxnSp>
            <p:nvCxnSpPr>
              <p:cNvPr id="6" name="Přímá spojnice 4"/>
              <p:cNvCxnSpPr/>
              <p:nvPr/>
            </p:nvCxnSpPr>
            <p:spPr>
              <a:xfrm>
                <a:off x="2444643" y="1196752"/>
                <a:ext cx="3" cy="4536504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611559" y="3644685"/>
                <a:ext cx="3867305" cy="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TextovéPole 8"/>
              <p:cNvSpPr txBox="1"/>
              <p:nvPr/>
            </p:nvSpPr>
            <p:spPr>
              <a:xfrm>
                <a:off x="1775215" y="1197013"/>
                <a:ext cx="468012" cy="5174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4</a:t>
                </a:r>
              </a:p>
            </p:txBody>
          </p:sp>
        </p:grpSp>
        <p:cxnSp>
          <p:nvCxnSpPr>
            <p:cNvPr id="11" name="Přímá spojnice 10"/>
            <p:cNvCxnSpPr/>
            <p:nvPr/>
          </p:nvCxnSpPr>
          <p:spPr>
            <a:xfrm flipH="1">
              <a:off x="2172249" y="2820992"/>
              <a:ext cx="28884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3347864" y="4114203"/>
              <a:ext cx="0" cy="31237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ovéPole 22"/>
            <p:cNvSpPr txBox="1"/>
            <p:nvPr/>
          </p:nvSpPr>
          <p:spPr>
            <a:xfrm>
              <a:off x="3347864" y="4581128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cxnSp>
          <p:nvCxnSpPr>
            <p:cNvPr id="25" name="Přímá spojnice 24"/>
            <p:cNvCxnSpPr/>
            <p:nvPr/>
          </p:nvCxnSpPr>
          <p:spPr>
            <a:xfrm>
              <a:off x="2364903" y="2820992"/>
              <a:ext cx="1162981" cy="0"/>
            </a:xfrm>
            <a:prstGeom prst="line">
              <a:avLst/>
            </a:prstGeom>
            <a:ln w="63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flipV="1">
              <a:off x="3347864" y="2680004"/>
              <a:ext cx="0" cy="1434199"/>
            </a:xfrm>
            <a:prstGeom prst="line">
              <a:avLst/>
            </a:prstGeom>
            <a:ln w="63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3295442" y="2468988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tx2"/>
                  </a:solidFill>
                </a:rPr>
                <a:t>A</a:t>
              </a:r>
              <a:endParaRPr lang="cs-CZ" b="1" dirty="0">
                <a:solidFill>
                  <a:schemeClr val="tx2"/>
                </a:solidFill>
              </a:endParaRPr>
            </a:p>
          </p:txBody>
        </p:sp>
        <p:cxnSp>
          <p:nvCxnSpPr>
            <p:cNvPr id="33" name="Přímá spojnice 32"/>
            <p:cNvCxnSpPr/>
            <p:nvPr/>
          </p:nvCxnSpPr>
          <p:spPr>
            <a:xfrm flipV="1">
              <a:off x="2364903" y="2820992"/>
              <a:ext cx="982961" cy="1421466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ovéPole 42"/>
            <p:cNvSpPr txBox="1"/>
            <p:nvPr/>
          </p:nvSpPr>
          <p:spPr>
            <a:xfrm>
              <a:off x="2364903" y="3284984"/>
              <a:ext cx="43318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/z/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18" name="Oblouk 17"/>
            <p:cNvSpPr/>
            <p:nvPr/>
          </p:nvSpPr>
          <p:spPr>
            <a:xfrm>
              <a:off x="2364906" y="3785258"/>
              <a:ext cx="602079" cy="914400"/>
            </a:xfrm>
            <a:prstGeom prst="arc">
              <a:avLst>
                <a:gd name="adj1" fmla="val 16491126"/>
                <a:gd name="adj2" fmla="val 254190"/>
              </a:avLst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Obdélník 18"/>
                <p:cNvSpPr/>
                <p:nvPr/>
              </p:nvSpPr>
              <p:spPr>
                <a:xfrm>
                  <a:off x="2483064" y="3870279"/>
                  <a:ext cx="365761" cy="400110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𝛼</m:t>
                        </m:r>
                      </m:oMath>
                    </m:oMathPara>
                  </a14:m>
                  <a:endParaRPr lang="cs-CZ" sz="2000" dirty="0">
                    <a:solidFill>
                      <a:schemeClr val="accent6">
                        <a:lumMod val="75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19" name="Obdélník 18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83064" y="3870279"/>
                  <a:ext cx="365761" cy="400110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2040071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Zapište komplexní číslo 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 goniometrickém tvaru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39552" y="1628800"/>
                <a:ext cx="3826768" cy="4637112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u="sng" dirty="0" smtClean="0">
                    <a:latin typeface="Arial" pitchFamily="34" charset="0"/>
                    <a:cs typeface="Arial" pitchFamily="34" charset="0"/>
                  </a:rPr>
                  <a:t>Příklad 3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𝐳</m:t>
                    </m:r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=−</m:t>
                    </m:r>
                    <m:rad>
                      <m:radPr>
                        <m:degHide m:val="on"/>
                        <m:ctrlPr>
                          <a:rPr lang="cs-CZ" sz="2800" b="1" i="1" smtClean="0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𝟐</m:t>
                        </m:r>
                      </m:e>
                    </m:rad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𝐢</m:t>
                    </m:r>
                  </m:oMath>
                </a14:m>
                <a:endParaRPr lang="cs-CZ" sz="2800" b="1" dirty="0" smtClean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b="1" dirty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</a:rPr>
                      <m:t>𝒛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𝒛</m:t>
                        </m:r>
                      </m:e>
                    </m:d>
                    <m:d>
                      <m:dPr>
                        <m:ctrlP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𝒄𝒐𝒔</m:t>
                        </m:r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𝜶</m:t>
                        </m:r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𝒊</m:t>
                        </m:r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𝒔𝒊𝒏</m:t>
                        </m:r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𝜶</m:t>
                        </m:r>
                      </m:e>
                    </m:d>
                  </m:oMath>
                </a14:m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           </a:t>
                </a: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𝑧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𝑧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0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ad>
                                <m:radPr>
                                  <m:degHide m:val="on"/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</m:rad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𝑧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>
                          <a:latin typeface="Cambria Math"/>
                          <a:ea typeface="Cambria Math"/>
                        </a:rPr>
                        <m:t>0+2</m:t>
                      </m:r>
                    </m:oMath>
                  </m:oMathPara>
                </a14:m>
                <a:endParaRPr lang="cs-CZ" dirty="0">
                  <a:ea typeface="Cambria Math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𝑧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rad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0" i="1" dirty="0" smtClean="0">
                  <a:solidFill>
                    <a:schemeClr val="tx2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2"/>
                          </a:solidFill>
                          <a:latin typeface="Cambria Math"/>
                        </a:rPr>
                        <m:t>𝑧</m:t>
                      </m:r>
                      <m:r>
                        <a:rPr lang="cs-CZ" b="0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rad>
                      <m:d>
                        <m:dPr>
                          <m:ctrlPr>
                            <a:rPr lang="cs-CZ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270°</m:t>
                          </m:r>
                          <m:r>
                            <a:rPr lang="cs-CZ" b="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𝑖</m:t>
                          </m:r>
                          <m:r>
                            <a:rPr lang="cs-CZ" b="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b="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270</m:t>
                          </m:r>
                          <m:r>
                            <a:rPr lang="cs-CZ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d>
                    </m:oMath>
                  </m:oMathPara>
                </a14:m>
                <a:endParaRPr lang="cs-CZ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39552" y="1628800"/>
                <a:ext cx="3826768" cy="4637112"/>
              </a:xfrm>
              <a:blipFill rotWithShape="1">
                <a:blip r:embed="rId2"/>
                <a:stretch>
                  <a:fillRect l="-3349" t="-394" b="-335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283968" y="1600200"/>
                <a:ext cx="4860032" cy="2116832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– </a:t>
                </a:r>
                <a:r>
                  <a:rPr lang="cs-CZ" sz="2400" dirty="0" smtClean="0">
                    <a:latin typeface="Arial" pitchFamily="34" charset="0"/>
                    <a:ea typeface="Cambria Math"/>
                    <a:cs typeface="Arial" pitchFamily="34" charset="0"/>
                  </a:rPr>
                  <a:t>vyčteme z </a:t>
                </a:r>
                <a:r>
                  <a:rPr lang="cs-CZ" sz="2400" dirty="0" smtClean="0">
                    <a:solidFill>
                      <a:schemeClr val="tx1"/>
                    </a:solidFill>
                    <a:latin typeface="Arial" pitchFamily="34" charset="0"/>
                    <a:ea typeface="Cambria Math"/>
                    <a:cs typeface="Arial" pitchFamily="34" charset="0"/>
                  </a:rPr>
                  <a:t>obrázku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=270°</m:t>
                      </m:r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i="1" dirty="0" smtClean="0">
                  <a:solidFill>
                    <a:schemeClr val="tx2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solidFill>
                            <a:schemeClr val="tx2"/>
                          </a:solidFill>
                          <a:latin typeface="Cambria Math"/>
                        </a:rPr>
                        <m:t>𝑧</m:t>
                      </m:r>
                      <m:r>
                        <a:rPr lang="cs-CZ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rad>
                      <m:d>
                        <m:dPr>
                          <m:ctrlPr>
                            <a:rPr lang="cs-CZ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270°+</m:t>
                          </m:r>
                          <m:r>
                            <a:rPr lang="cs-CZ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𝑖</m:t>
                          </m:r>
                          <m:r>
                            <a:rPr lang="cs-CZ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270°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283968" y="1600200"/>
                <a:ext cx="4860032" cy="2116832"/>
              </a:xfrm>
              <a:blipFill rotWithShape="1">
                <a:blip r:embed="rId3"/>
                <a:stretch>
                  <a:fillRect t="-2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>
            <a:off x="5004832" y="3789040"/>
            <a:ext cx="3599615" cy="2448272"/>
            <a:chOff x="5004048" y="2285256"/>
            <a:chExt cx="3699073" cy="3239874"/>
          </a:xfrm>
        </p:grpSpPr>
        <p:cxnSp>
          <p:nvCxnSpPr>
            <p:cNvPr id="6" name="Přímá spojnice 4"/>
            <p:cNvCxnSpPr/>
            <p:nvPr/>
          </p:nvCxnSpPr>
          <p:spPr>
            <a:xfrm>
              <a:off x="6516216" y="2287027"/>
              <a:ext cx="3" cy="3238103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004048" y="4323304"/>
              <a:ext cx="3699073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6565552" y="2285256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/>
                <a:t>y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8244408" y="3902318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x</a:t>
              </a:r>
              <a:endParaRPr lang="cs-CZ" i="1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6165794" y="4004331"/>
                  <a:ext cx="350422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000" i="1" dirty="0" smtClean="0">
                            <a:solidFill>
                              <a:srgbClr val="FFC000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oMath>
                    </m:oMathPara>
                  </a14:m>
                  <a:endParaRPr lang="cs-CZ" sz="2000" i="1" dirty="0">
                    <a:solidFill>
                      <a:srgbClr val="FFC000"/>
                    </a:solidFill>
                  </a:endParaRPr>
                </a:p>
              </p:txBody>
            </p:sp>
          </mc:Choice>
          <mc:Fallback xmlns="">
            <p:sp>
              <p:nvSpPr>
                <p:cNvPr id="26" name="TextovéPole 2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165794" y="4004331"/>
                  <a:ext cx="350422" cy="40011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1" name="TextovéPole 10"/>
            <p:cNvSpPr txBox="1"/>
            <p:nvPr/>
          </p:nvSpPr>
          <p:spPr>
            <a:xfrm>
              <a:off x="5963151" y="4977652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i="1" dirty="0" smtClean="0">
                  <a:solidFill>
                    <a:schemeClr val="tx2"/>
                  </a:solidFill>
                </a:rPr>
                <a:t>z</a:t>
              </a:r>
              <a:endParaRPr lang="cs-CZ" b="1" i="1" dirty="0">
                <a:solidFill>
                  <a:schemeClr val="tx2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 flipV="1">
              <a:off x="6515481" y="4323335"/>
              <a:ext cx="0" cy="838983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ovéPole 12"/>
                <p:cNvSpPr txBox="1"/>
                <p:nvPr/>
              </p:nvSpPr>
              <p:spPr>
                <a:xfrm>
                  <a:off x="6688561" y="4972526"/>
                  <a:ext cx="756602" cy="52447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i="1" dirty="0" smtClean="0"/>
                    <a:t>-</a:t>
                  </a:r>
                  <a:r>
                    <a:rPr lang="cs-CZ" b="1" dirty="0">
                      <a:ea typeface="Cambria Math" pitchFamily="18" charset="0"/>
                      <a:cs typeface="Arial" pitchFamily="34" charset="0"/>
                    </a:rPr>
                    <a:t> </a:t>
                  </a:r>
                  <a14:m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b="1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b="1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𝟐</m:t>
                          </m:r>
                        </m:e>
                      </m:rad>
                    </m:oMath>
                  </a14:m>
                  <a:endParaRPr lang="cs-CZ" i="1" dirty="0"/>
                </a:p>
              </p:txBody>
            </p:sp>
          </mc:Choice>
          <mc:Fallback xmlns="">
            <p:sp>
              <p:nvSpPr>
                <p:cNvPr id="1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688561" y="4972526"/>
                  <a:ext cx="756602" cy="524472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l="-7438" b="-24615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4" name="Oblouk 13"/>
            <p:cNvSpPr/>
            <p:nvPr/>
          </p:nvSpPr>
          <p:spPr>
            <a:xfrm>
              <a:off x="6215179" y="3814450"/>
              <a:ext cx="602079" cy="914400"/>
            </a:xfrm>
            <a:prstGeom prst="arc">
              <a:avLst>
                <a:gd name="adj1" fmla="val 5662442"/>
                <a:gd name="adj2" fmla="val 254190"/>
              </a:avLst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627992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Zapište komplexní číslo </a:t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 goniometrickém tvaru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67544" y="1412776"/>
                <a:ext cx="4258816" cy="5040902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u="sng" dirty="0" smtClean="0">
                    <a:latin typeface="Arial" pitchFamily="34" charset="0"/>
                    <a:cs typeface="Arial" pitchFamily="34" charset="0"/>
                  </a:rPr>
                  <a:t>Příklad 2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𝐳</m:t>
                    </m:r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cs-CZ" sz="2800" b="1" i="1" smtClean="0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800" b="1" i="1" smtClean="0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1" i="1" smtClean="0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sz="2800" b="1" i="1" smtClean="0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𝟐</m:t>
                        </m:r>
                      </m:den>
                    </m:f>
                    <m:r>
                      <a:rPr lang="cs-CZ" sz="2800" b="1" i="0" smtClean="0">
                        <a:latin typeface="Cambria Math"/>
                        <a:ea typeface="Cambria Math" pitchFamily="18" charset="0"/>
                        <a:cs typeface="Arial" pitchFamily="34" charset="0"/>
                      </a:rPr>
                      <m:t>−</m:t>
                    </m:r>
                    <m:f>
                      <m:fPr>
                        <m:ctrlPr>
                          <a:rPr lang="cs-CZ" sz="2800" b="1" i="1" smtClean="0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800" b="1" i="1" smtClean="0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1" i="1" smtClean="0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sz="2800" b="1" i="1" smtClean="0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  <m:t>𝟐</m:t>
                        </m:r>
                      </m:den>
                    </m:f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𝐢</m:t>
                    </m:r>
                  </m:oMath>
                </a14:m>
                <a:endParaRPr lang="cs-CZ" sz="2800" b="1" dirty="0" smtClean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b="1" dirty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              </a:t>
                </a: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0" i="1" dirty="0" smtClean="0">
                  <a:solidFill>
                    <a:schemeClr val="tx2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endParaRPr lang="cs-CZ" b="0" i="1" dirty="0" smtClean="0">
                  <a:solidFill>
                    <a:schemeClr val="tx2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2"/>
                          </a:solidFill>
                          <a:latin typeface="Cambria Math"/>
                        </a:rPr>
                        <m:t>𝑧</m:t>
                      </m:r>
                      <m:r>
                        <a:rPr lang="cs-CZ" b="0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315°</m:t>
                          </m:r>
                          <m:r>
                            <a:rPr lang="cs-CZ" b="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𝑖</m:t>
                          </m:r>
                          <m:r>
                            <a:rPr lang="cs-CZ" b="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b="0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3</m:t>
                          </m:r>
                          <m:r>
                            <a:rPr lang="cs-CZ" b="0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15</m:t>
                          </m:r>
                          <m:r>
                            <a:rPr lang="cs-CZ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d>
                    </m:oMath>
                  </m:oMathPara>
                </a14:m>
                <a:endParaRPr lang="cs-CZ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67544" y="1412776"/>
                <a:ext cx="4258816" cy="5040902"/>
              </a:xfrm>
              <a:blipFill rotWithShape="1">
                <a:blip r:embed="rId2"/>
                <a:stretch>
                  <a:fillRect l="-30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860032" y="1412776"/>
                <a:ext cx="3826768" cy="4824536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𝒛</m:t>
                      </m:r>
                      <m:r>
                        <a:rPr lang="cs-CZ" sz="2400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𝒛</m:t>
                          </m:r>
                        </m:e>
                      </m:d>
                      <m:d>
                        <m:dPr>
                          <m:ctrlP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𝒄𝒐𝒔</m:t>
                          </m:r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𝒊</m:t>
                          </m:r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2400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d>
                    </m:oMath>
                  </m:oMathPara>
                </a14:m>
                <a:endParaRPr lang="cs-CZ" sz="2400" b="1" i="1" dirty="0" smtClean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𝑧</m:t>
                              </m:r>
                            </m:e>
                          </m:d>
                        </m:e>
                        <m:sup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𝑧</m:t>
                              </m:r>
                            </m:e>
                          </m:d>
                        </m:e>
                        <m:sup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ad>
                                    <m:radPr>
                                      <m:degHide m:val="on"/>
                                      <m:ctrlPr>
                                        <a:rPr lang="cs-CZ" sz="240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cs-CZ" sz="2400" b="0" i="1" smtClean="0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e>
                                  </m:rad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ad>
                                    <m:radPr>
                                      <m:degHide m:val="on"/>
                                      <m:ctrlPr>
                                        <a:rPr lang="cs-CZ" sz="240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cs-CZ" sz="2400" b="0" i="1" smtClean="0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e>
                                  </m:rad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𝑧</m:t>
                              </m:r>
                            </m:e>
                          </m:d>
                        </m:e>
                        <m:sup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sz="2400" b="0" i="0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400" dirty="0">
                  <a:ea typeface="Cambria Math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𝑧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e>
                      </m:rad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1</m:t>
                      </m:r>
                    </m:oMath>
                  </m:oMathPara>
                </a14:m>
                <a:endParaRPr lang="cs-CZ" sz="2400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160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1600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– </a:t>
                </a:r>
                <a:r>
                  <a:rPr lang="cs-CZ" sz="1600" dirty="0" smtClean="0">
                    <a:solidFill>
                      <a:schemeClr val="tx1"/>
                    </a:solidFill>
                    <a:latin typeface="Arial" pitchFamily="34" charset="0"/>
                    <a:ea typeface="Cambria Math"/>
                    <a:cs typeface="Arial" pitchFamily="34" charset="0"/>
                  </a:rPr>
                  <a:t>rameno úhlu je osa IV. kvadrantu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360−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45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=315°</m:t>
                      </m:r>
                    </m:oMath>
                  </m:oMathPara>
                </a14:m>
                <a:endParaRPr lang="cs-CZ" i="1" dirty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i="1" dirty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860032" y="1412776"/>
                <a:ext cx="3826768" cy="4824536"/>
              </a:xfr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Skupina 9"/>
          <p:cNvGrpSpPr/>
          <p:nvPr/>
        </p:nvGrpSpPr>
        <p:grpSpPr>
          <a:xfrm>
            <a:off x="592796" y="2487562"/>
            <a:ext cx="3456384" cy="3053251"/>
            <a:chOff x="592796" y="2487562"/>
            <a:chExt cx="3456384" cy="3053251"/>
          </a:xfrm>
        </p:grpSpPr>
        <p:grpSp>
          <p:nvGrpSpPr>
            <p:cNvPr id="5" name="Skupina 4"/>
            <p:cNvGrpSpPr/>
            <p:nvPr/>
          </p:nvGrpSpPr>
          <p:grpSpPr>
            <a:xfrm>
              <a:off x="592796" y="2487562"/>
              <a:ext cx="3456384" cy="3053251"/>
              <a:chOff x="611559" y="1196752"/>
              <a:chExt cx="3867305" cy="4536504"/>
            </a:xfrm>
          </p:grpSpPr>
          <p:cxnSp>
            <p:nvCxnSpPr>
              <p:cNvPr id="6" name="Přímá spojnice 4"/>
              <p:cNvCxnSpPr/>
              <p:nvPr/>
            </p:nvCxnSpPr>
            <p:spPr>
              <a:xfrm>
                <a:off x="2444643" y="1196752"/>
                <a:ext cx="3" cy="4536504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611559" y="3644685"/>
                <a:ext cx="3867305" cy="0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" name="Skupina 8"/>
            <p:cNvGrpSpPr/>
            <p:nvPr/>
          </p:nvGrpSpPr>
          <p:grpSpPr>
            <a:xfrm>
              <a:off x="1585002" y="3328104"/>
              <a:ext cx="1978886" cy="2071199"/>
              <a:chOff x="1585002" y="3328104"/>
              <a:chExt cx="1978886" cy="2071199"/>
            </a:xfrm>
          </p:grpSpPr>
          <p:cxnSp>
            <p:nvCxnSpPr>
              <p:cNvPr id="16" name="Přímá spojnice 15"/>
              <p:cNvCxnSpPr/>
              <p:nvPr/>
            </p:nvCxnSpPr>
            <p:spPr>
              <a:xfrm>
                <a:off x="2843808" y="4135121"/>
                <a:ext cx="0" cy="734039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2267744" y="4725144"/>
                <a:ext cx="648072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ovéPole 18"/>
              <p:cNvSpPr txBox="1"/>
              <p:nvPr/>
            </p:nvSpPr>
            <p:spPr>
              <a:xfrm>
                <a:off x="3131840" y="4725144"/>
                <a:ext cx="4320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tx2"/>
                    </a:solidFill>
                  </a:rPr>
                  <a:t>A</a:t>
                </a:r>
                <a:endParaRPr lang="cs-CZ" dirty="0">
                  <a:solidFill>
                    <a:schemeClr val="tx2"/>
                  </a:solidFill>
                </a:endParaRPr>
              </a:p>
            </p:txBody>
          </p:sp>
          <p:cxnSp>
            <p:nvCxnSpPr>
              <p:cNvPr id="21" name="Přímá spojnice 20"/>
              <p:cNvCxnSpPr/>
              <p:nvPr/>
            </p:nvCxnSpPr>
            <p:spPr>
              <a:xfrm>
                <a:off x="2231105" y="4153642"/>
                <a:ext cx="612703" cy="571502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" name="TextovéPole 7"/>
                  <p:cNvSpPr txBox="1"/>
                  <p:nvPr/>
                </p:nvSpPr>
                <p:spPr>
                  <a:xfrm>
                    <a:off x="2714368" y="3328104"/>
                    <a:ext cx="504056" cy="68608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8" name="TextovéPole 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714368" y="3328104"/>
                    <a:ext cx="504056" cy="686085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5" name="Oblouk 14"/>
              <p:cNvSpPr/>
              <p:nvPr/>
            </p:nvSpPr>
            <p:spPr>
              <a:xfrm>
                <a:off x="1763688" y="3634375"/>
                <a:ext cx="962119" cy="914400"/>
              </a:xfrm>
              <a:prstGeom prst="arc">
                <a:avLst>
                  <a:gd name="adj1" fmla="val 3144987"/>
                  <a:gd name="adj2" fmla="val 254190"/>
                </a:avLst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7" name="Obdélník 16"/>
                  <p:cNvSpPr/>
                  <p:nvPr/>
                </p:nvSpPr>
                <p:spPr>
                  <a:xfrm>
                    <a:off x="1837030" y="3691465"/>
                    <a:ext cx="365761" cy="400110"/>
                  </a:xfrm>
                  <a:prstGeom prst="rect">
                    <a:avLst/>
                  </a:prstGeom>
                </p:spPr>
                <p:txBody>
                  <a:bodyPr wrap="square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00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𝛼</m:t>
                          </m:r>
                        </m:oMath>
                      </m:oMathPara>
                    </a14:m>
                    <a:endParaRPr lang="cs-CZ" sz="2000" dirty="0">
                      <a:solidFill>
                        <a:schemeClr val="accent6">
                          <a:lumMod val="75000"/>
                        </a:schemeClr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7" name="Obdélník 16"/>
                  <p:cNvSpPr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837030" y="3691465"/>
                    <a:ext cx="365761" cy="40011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" name="TextovéPole 19"/>
                  <p:cNvSpPr txBox="1"/>
                  <p:nvPr/>
                </p:nvSpPr>
                <p:spPr>
                  <a:xfrm>
                    <a:off x="1585002" y="4725144"/>
                    <a:ext cx="504056" cy="67415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oMath>
                      </m:oMathPara>
                    </a14:m>
                    <a:endParaRPr lang="cs-CZ" dirty="0"/>
                  </a:p>
                </p:txBody>
              </p:sp>
            </mc:Choice>
            <mc:Fallback xmlns="">
              <p:sp>
                <p:nvSpPr>
                  <p:cNvPr id="20" name="TextovéPole 1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585002" y="4725144"/>
                    <a:ext cx="504056" cy="674159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 r="-15663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</p:spTree>
    <p:extLst>
      <p:ext uri="{BB962C8B-B14F-4D97-AF65-F5344CB8AC3E}">
        <p14:creationId xmlns:p14="http://schemas.microsoft.com/office/powerpoint/2010/main" val="141484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1. </a:t>
            </a:r>
            <a:r>
              <a:rPr lang="cs-CZ" sz="1600" dirty="0" smtClean="0">
                <a:latin typeface="Arial" charset="0"/>
                <a:cs typeface="Arial" charset="0"/>
              </a:rPr>
              <a:t>Hudcová, M., Kubičíková, </a:t>
            </a:r>
            <a:r>
              <a:rPr lang="cs-CZ" sz="1600" dirty="0">
                <a:latin typeface="Arial" charset="0"/>
                <a:cs typeface="Arial" charset="0"/>
              </a:rPr>
              <a:t>L</a:t>
            </a:r>
            <a:r>
              <a:rPr lang="cs-CZ" sz="1600" dirty="0" smtClean="0">
                <a:latin typeface="Arial" charset="0"/>
                <a:cs typeface="Arial" charset="0"/>
              </a:rPr>
              <a:t>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studium</a:t>
            </a:r>
            <a:r>
              <a:rPr lang="cs-CZ" sz="1600" dirty="0" smtClean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2. Jirásek, </a:t>
            </a:r>
            <a:r>
              <a:rPr lang="cs-CZ" sz="1600" dirty="0">
                <a:latin typeface="Arial" charset="0"/>
                <a:cs typeface="Arial" charset="0"/>
              </a:rPr>
              <a:t>F</a:t>
            </a:r>
            <a:r>
              <a:rPr lang="cs-CZ" sz="1600" dirty="0" smtClean="0">
                <a:latin typeface="Arial" charset="0"/>
                <a:cs typeface="Arial" charset="0"/>
              </a:rPr>
              <a:t>., Braniš, </a:t>
            </a:r>
            <a:r>
              <a:rPr lang="cs-CZ" sz="1600" dirty="0">
                <a:latin typeface="Arial" charset="0"/>
                <a:cs typeface="Arial" charset="0"/>
              </a:rPr>
              <a:t>K</a:t>
            </a:r>
            <a:r>
              <a:rPr lang="cs-CZ" sz="1600" dirty="0" smtClean="0">
                <a:latin typeface="Arial" charset="0"/>
                <a:cs typeface="Arial" charset="0"/>
              </a:rPr>
              <a:t>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 a studijní obory SOU ,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 2. část</a:t>
            </a:r>
            <a:r>
              <a:rPr lang="cs-CZ" sz="1600" dirty="0" smtClean="0">
                <a:latin typeface="Arial" charset="0"/>
                <a:cs typeface="Arial" charset="0"/>
              </a:rPr>
              <a:t>, SPN, Praha, 1989, ISBN 80-04-21341-3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>
                <a:latin typeface="Arial" charset="0"/>
                <a:cs typeface="Arial" charset="0"/>
              </a:rPr>
              <a:t>3</a:t>
            </a:r>
            <a:r>
              <a:rPr lang="cs-CZ" sz="1600" dirty="0" smtClean="0">
                <a:latin typeface="Arial" charset="0"/>
                <a:cs typeface="Arial" charset="0"/>
              </a:rPr>
              <a:t>. Petáková, J.: Matematika příprava k maturitě a k přijímacím zkouškám na vysoké školy, </a:t>
            </a:r>
            <a:r>
              <a:rPr lang="cs-CZ" sz="1600" dirty="0" smtClean="0">
                <a:latin typeface="Arial" charset="0"/>
                <a:cs typeface="Arial" charset="0"/>
              </a:rPr>
              <a:t/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PROMETHEUS</a:t>
            </a:r>
            <a:r>
              <a:rPr lang="cs-CZ" sz="1600" dirty="0" smtClean="0">
                <a:latin typeface="Arial" charset="0"/>
                <a:cs typeface="Arial" charset="0"/>
              </a:rPr>
              <a:t>, Praha, 2000, ISBN 80-7196-099-3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endParaRPr lang="cs-CZ" sz="2800" b="1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819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292600"/>
          </a:xfrm>
        </p:spPr>
        <p:txBody>
          <a:bodyPr/>
          <a:lstStyle/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ru-RU" sz="16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2053</TotalTime>
  <Words>785</Words>
  <Application>Microsoft Office PowerPoint</Application>
  <PresentationFormat>Předvádění na obrazovce (4:3)</PresentationFormat>
  <Paragraphs>226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 a Jazyková škola s právem státní jazykové zkoušky,  Hradec Králové</vt:lpstr>
      <vt:lpstr>Jednotková kružnice</vt:lpstr>
      <vt:lpstr>Velikosti úhlů v jednotkové kružnici</vt:lpstr>
      <vt:lpstr> Opakování- řešte graficky </vt:lpstr>
      <vt:lpstr>Opakování- řešte graficky</vt:lpstr>
      <vt:lpstr>  Goniometrický tvar - definice   </vt:lpstr>
      <vt:lpstr>Zapište komplexní číslo v goniometrickém tvaru </vt:lpstr>
      <vt:lpstr> Zapište komplexní číslo  v goniometrickém tvaru </vt:lpstr>
      <vt:lpstr> Zapište komplexní číslo  v goniometrickém tvaru </vt:lpstr>
      <vt:lpstr>Seznam literatury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Admin</cp:lastModifiedBy>
  <cp:revision>258</cp:revision>
  <dcterms:created xsi:type="dcterms:W3CDTF">2012-11-30T22:17:21Z</dcterms:created>
  <dcterms:modified xsi:type="dcterms:W3CDTF">2013-11-04T19:01:13Z</dcterms:modified>
</cp:coreProperties>
</file>