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99" r:id="rId3"/>
    <p:sldId id="303" r:id="rId4"/>
    <p:sldId id="314" r:id="rId5"/>
    <p:sldId id="317" r:id="rId6"/>
    <p:sldId id="313" r:id="rId7"/>
    <p:sldId id="316" r:id="rId8"/>
    <p:sldId id="269" r:id="rId9"/>
    <p:sldId id="28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>
        <p:scale>
          <a:sx n="82" d="100"/>
          <a:sy n="82" d="100"/>
        </p:scale>
        <p:origin x="-121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9BFBBBB-D885-4ABA-8D2A-3277A424466D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C51977D-22A1-42E4-BBDF-37DE60EABC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34689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128B6A-121C-4075-A20F-F508653BE9BF}" type="slidenum">
              <a:rPr lang="cs-CZ" smtClean="0"/>
              <a:pPr eaLnBrk="1" hangingPunct="1"/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F0A1BE-308A-4B8B-85A0-6677B0033AF1}" type="slidenum">
              <a:rPr lang="cs-CZ" smtClean="0"/>
              <a:pPr eaLnBrk="1" hangingPunct="1"/>
              <a:t>9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634A4-724C-4D74-B8BD-00B2E160B16E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49B7A-4E85-4229-8132-427DF0DC3DA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0051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D595B-BE83-4C3C-8B12-88DF8F5B8B2C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FF342-420C-4811-987A-BA39DB6396E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87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1A5CD-E996-47B2-88F4-72559DF4EC59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DA41B-A7DB-458B-A270-EF0B2E8CEB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703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F4100-9F5D-492C-B38B-07EA243154BD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111D6-449E-42FD-8663-28710E960A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1858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10C25-490D-48CF-B545-810326629154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6B36D-20EB-479F-BE0E-AE2FA1E32D8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8413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48481-9CF4-4FFE-9CF0-13D2EEA5CA2A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A7A63-43E4-4340-A82A-9C8796C892F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3055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7FBB2-21A1-4E01-B947-43A66FE8657E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1383F-1F4E-4BF2-A9F5-1B38824149C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0744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4A2EC-6B16-4918-A134-C57B576E5540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15E3A-73B8-4CFF-904A-B52A7E2D7D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8487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AB6F2-46CE-45F5-8A59-D1CD0129A73A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1A7E3-1206-418F-ADD6-F70B7F24153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9894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6C293-0DE7-41EB-B5FA-638D85341B3B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698A3-89BA-44D3-BB8F-6C295266A70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430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1CAB6-9F8C-4043-85E6-069B750EB551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8D34F-37CB-4073-99AD-C171E3E6104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5842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710D4A-766A-4333-846C-6D7E2CE9BAD8}" type="datetimeFigureOut">
              <a:rPr lang="cs-CZ"/>
              <a:pPr>
                <a:defRPr/>
              </a:pPr>
              <a:t>10.11.2013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AC9CFD-F4CF-4BE2-9F29-FF12EB4156D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 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551543"/>
              </p:ext>
            </p:extLst>
          </p:nvPr>
        </p:nvGraphicFramePr>
        <p:xfrm>
          <a:off x="250825" y="2781300"/>
          <a:ext cx="8569325" cy="40566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Monika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Zemanová, PhD.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VY_32_INOVACE_1_KOMPLEXNI_CISLA_10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Goniometrický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tvar komplexního čísla II.</a:t>
                      </a: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Komplexní čísla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lyceum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4.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ročník, Obchodní akademie,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srpen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04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Zápis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čísla v goniometrickém tvaru, argument, absolutní hodnota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Procvičování zápisu komplexního čísla v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goniometrickém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tvaru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146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r"/>
                <a:r>
                  <a:rPr lang="cs-CZ" sz="2800" dirty="0" smtClean="0">
                    <a:latin typeface="Arial" charset="0"/>
                    <a:cs typeface="Arial" charset="0"/>
                  </a:rPr>
                  <a:t/>
                </a:r>
                <a:br>
                  <a:rPr lang="cs-CZ" sz="2800" dirty="0" smtClean="0">
                    <a:latin typeface="Arial" charset="0"/>
                    <a:cs typeface="Arial" charset="0"/>
                  </a:rPr>
                </a:br>
                <a:r>
                  <a:rPr lang="cs-CZ" sz="2800" dirty="0" smtClean="0">
                    <a:latin typeface="Arial" charset="0"/>
                    <a:cs typeface="Arial" charset="0"/>
                  </a:rPr>
                  <a:t/>
                </a:r>
                <a:br>
                  <a:rPr lang="cs-CZ" sz="2800" dirty="0" smtClean="0">
                    <a:latin typeface="Arial" charset="0"/>
                    <a:cs typeface="Arial" charset="0"/>
                  </a:rPr>
                </a:br>
                <a:r>
                  <a:rPr lang="cs-CZ" sz="2800" dirty="0" smtClean="0">
                    <a:latin typeface="Arial" charset="0"/>
                    <a:cs typeface="Arial" charset="0"/>
                  </a:rPr>
                  <a:t/>
                </a:r>
                <a:br>
                  <a:rPr lang="cs-CZ" sz="2800" dirty="0" smtClean="0">
                    <a:latin typeface="Arial" charset="0"/>
                    <a:cs typeface="Arial" charset="0"/>
                  </a:rPr>
                </a:br>
                <a:r>
                  <a:rPr lang="cs-CZ" sz="2800" dirty="0">
                    <a:latin typeface="Arial" charset="0"/>
                    <a:cs typeface="Arial" charset="0"/>
                  </a:rPr>
                  <a:t/>
                </a:r>
                <a:br>
                  <a:rPr lang="cs-CZ" sz="2800" dirty="0">
                    <a:latin typeface="Arial" charset="0"/>
                    <a:cs typeface="Arial" charset="0"/>
                  </a:rPr>
                </a:br>
                <a:r>
                  <a:rPr lang="cs-CZ" sz="2800" b="1" dirty="0" smtClean="0">
                    <a:solidFill>
                      <a:schemeClr val="tx2"/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Určete graficky hodnotu </a:t>
                </a:r>
                <a:r>
                  <a:rPr lang="cs-CZ" sz="2800" b="1" dirty="0">
                    <a:solidFill>
                      <a:schemeClr val="tx2"/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argumentu </a:t>
                </a:r>
                <a14:m>
                  <m:oMath xmlns:m="http://schemas.openxmlformats.org/officeDocument/2006/math">
                    <m:r>
                      <a:rPr lang="cs-CZ" sz="2800" b="1" i="1">
                        <a:solidFill>
                          <a:schemeClr val="tx2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𝜶</m:t>
                    </m:r>
                  </m:oMath>
                </a14:m>
                <a:r>
                  <a:rPr lang="cs-CZ" sz="2800" b="1" dirty="0">
                    <a:solidFill>
                      <a:schemeClr val="tx2"/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:</a:t>
                </a:r>
                <a:br>
                  <a:rPr lang="cs-CZ" sz="2800" b="1" dirty="0">
                    <a:solidFill>
                      <a:schemeClr val="tx2"/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</a:br>
                <a:r>
                  <a:rPr lang="cs-CZ" sz="2800" b="1" dirty="0" smtClean="0">
                    <a:solidFill>
                      <a:schemeClr val="tx2"/>
                    </a:solidFill>
                    <a:latin typeface="Arial" charset="0"/>
                    <a:cs typeface="Arial" charset="0"/>
                  </a:rPr>
                  <a:t/>
                </a:r>
                <a:br>
                  <a:rPr lang="cs-CZ" sz="2800" b="1" dirty="0" smtClean="0">
                    <a:solidFill>
                      <a:schemeClr val="tx2"/>
                    </a:solidFill>
                    <a:latin typeface="Arial" charset="0"/>
                    <a:cs typeface="Arial" charset="0"/>
                  </a:rPr>
                </a:br>
                <a:r>
                  <a:rPr lang="cs-CZ" sz="2800" dirty="0">
                    <a:latin typeface="Arial" charset="0"/>
                    <a:cs typeface="Arial" charset="0"/>
                  </a:rPr>
                  <a:t/>
                </a:r>
                <a:br>
                  <a:rPr lang="cs-CZ" sz="2800" dirty="0">
                    <a:latin typeface="Arial" charset="0"/>
                    <a:cs typeface="Arial" charset="0"/>
                  </a:rPr>
                </a:br>
                <a:endParaRPr lang="cs-CZ" sz="2800" dirty="0" smtClean="0">
                  <a:solidFill>
                    <a:schemeClr val="tx2"/>
                  </a:solidFill>
                  <a:latin typeface="Arial" charset="0"/>
                  <a:cs typeface="Arial" charset="0"/>
                </a:endParaRPr>
              </a:p>
            </p:txBody>
          </p:sp>
        </mc:Choice>
        <mc:Fallback xmlns="">
          <p:sp>
            <p:nvSpPr>
              <p:cNvPr id="6146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r="-1481" b="-58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Zástupný symbol pro obsah 1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  <a:ea typeface="Cambria Math" pitchFamily="18" charset="0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 pitchFamily="18" charset="0"/>
                              <a:cs typeface="Arial" pitchFamily="34" charset="0"/>
                            </a:rPr>
                            <m:t>𝑧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 pitchFamily="18" charset="0"/>
                              <a:cs typeface="Arial" pitchFamily="34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  <a:cs typeface="Arial" pitchFamily="34" charset="0"/>
                        </a:rPr>
                        <m:t>=15</m:t>
                      </m:r>
                    </m:oMath>
                  </m:oMathPara>
                </a14:m>
                <a:endParaRPr lang="cs-CZ" dirty="0" smtClean="0">
                  <a:latin typeface="Arial" pitchFamily="34" charset="0"/>
                  <a:ea typeface="Cambria Math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latin typeface="Arial" panose="020B0604020202020204" pitchFamily="34" charset="0"/>
                    <a:ea typeface="Cambria Math"/>
                    <a:cs typeface="Arial" panose="020B0604020202020204" pitchFamily="34" charset="0"/>
                  </a:rPr>
                  <a:t>I</a:t>
                </a:r>
                <a:r>
                  <a:rPr lang="cs-CZ" sz="1600" dirty="0">
                    <a:latin typeface="Arial" panose="020B0604020202020204" pitchFamily="34" charset="0"/>
                    <a:ea typeface="Cambria Math"/>
                    <a:cs typeface="Arial" panose="020B0604020202020204" pitchFamily="34" charset="0"/>
                  </a:rPr>
                  <a:t>. kvadrant</a:t>
                </a: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ea typeface="Cambria Math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b="1" dirty="0" smtClean="0">
                  <a:latin typeface="Arial" pitchFamily="34" charset="0"/>
                  <a:ea typeface="Cambria Math" pitchFamily="18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ea typeface="Cambria Math" pitchFamily="18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ea typeface="Cambria Math" pitchFamily="18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i="1" dirty="0"/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ea typeface="Cambria Math" pitchFamily="18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𝛼</m:t>
                      </m:r>
                      <m:r>
                        <a:rPr lang="cs-CZ" sz="280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=0°</m:t>
                      </m:r>
                    </m:oMath>
                  </m:oMathPara>
                </a14:m>
                <a:endParaRPr lang="cs-CZ" sz="2800" dirty="0">
                  <a:solidFill>
                    <a:srgbClr val="FF0000"/>
                  </a:solidFill>
                  <a:latin typeface="Arial" pitchFamily="34" charset="0"/>
                  <a:ea typeface="Cambria Math" pitchFamily="18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3"/>
                <a:stretch>
                  <a:fillRect l="-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−8+8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𝑖</m:t>
                      </m:r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sz="1600" dirty="0" smtClean="0">
                    <a:latin typeface="Arial" panose="020B0604020202020204" pitchFamily="34" charset="0"/>
                    <a:ea typeface="Cambria Math"/>
                    <a:cs typeface="Arial" panose="020B0604020202020204" pitchFamily="34" charset="0"/>
                  </a:rPr>
                  <a:t>II. kvadrant</a:t>
                </a:r>
              </a:p>
              <a:p>
                <a:pPr marL="0" indent="0">
                  <a:buNone/>
                </a:pPr>
                <a:endParaRPr lang="cs-CZ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i="1" dirty="0" smtClean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180−45</m:t>
                          </m:r>
                        </m:e>
                      </m:d>
                      <m:r>
                        <a:rPr lang="cs-CZ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cs-CZ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135°</m:t>
                      </m:r>
                    </m:oMath>
                  </m:oMathPara>
                </a14:m>
                <a:endParaRPr lang="cs-CZ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4"/>
                <a:stretch>
                  <a:fillRect l="-9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15"/>
          <p:cNvCxnSpPr>
            <a:endCxn id="11" idx="0"/>
          </p:cNvCxnSpPr>
          <p:nvPr/>
        </p:nvCxnSpPr>
        <p:spPr>
          <a:xfrm>
            <a:off x="3959932" y="4299219"/>
            <a:ext cx="0" cy="2020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Skupina 12"/>
          <p:cNvGrpSpPr/>
          <p:nvPr/>
        </p:nvGrpSpPr>
        <p:grpSpPr>
          <a:xfrm>
            <a:off x="5004048" y="2285256"/>
            <a:ext cx="3699073" cy="3239874"/>
            <a:chOff x="5004048" y="2285256"/>
            <a:chExt cx="3699073" cy="3239874"/>
          </a:xfrm>
        </p:grpSpPr>
        <p:cxnSp>
          <p:nvCxnSpPr>
            <p:cNvPr id="6" name="Přímá spojnice 4"/>
            <p:cNvCxnSpPr/>
            <p:nvPr/>
          </p:nvCxnSpPr>
          <p:spPr>
            <a:xfrm>
              <a:off x="6516216" y="2287027"/>
              <a:ext cx="3" cy="3238103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5004048" y="4323304"/>
              <a:ext cx="3699073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ovéPole 20"/>
            <p:cNvSpPr txBox="1"/>
            <p:nvPr/>
          </p:nvSpPr>
          <p:spPr>
            <a:xfrm>
              <a:off x="6565552" y="2285256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/>
                <a:t>y</a:t>
              </a: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8244408" y="390231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x</a:t>
              </a:r>
              <a:endParaRPr lang="cs-CZ" i="1" dirty="0"/>
            </a:p>
          </p:txBody>
        </p:sp>
        <p:sp>
          <p:nvSpPr>
            <p:cNvPr id="23" name="Oblouk 22"/>
            <p:cNvSpPr/>
            <p:nvPr/>
          </p:nvSpPr>
          <p:spPr>
            <a:xfrm>
              <a:off x="6215179" y="3814450"/>
              <a:ext cx="602079" cy="914400"/>
            </a:xfrm>
            <a:prstGeom prst="arc">
              <a:avLst>
                <a:gd name="adj1" fmla="val 12992310"/>
                <a:gd name="adj2" fmla="val 254190"/>
              </a:avLst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4" name="Přímá spojnice 23"/>
            <p:cNvCxnSpPr/>
            <p:nvPr/>
          </p:nvCxnSpPr>
          <p:spPr>
            <a:xfrm>
              <a:off x="5510583" y="3424472"/>
              <a:ext cx="1054969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V="1">
              <a:off x="5580112" y="3180012"/>
              <a:ext cx="0" cy="125509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ovéPole 25"/>
                <p:cNvSpPr txBox="1"/>
                <p:nvPr/>
              </p:nvSpPr>
              <p:spPr>
                <a:xfrm>
                  <a:off x="6516216" y="3953972"/>
                  <a:ext cx="35042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000" i="1" dirty="0" smtClean="0">
                            <a:solidFill>
                              <a:srgbClr val="FFC000"/>
                            </a:solidFill>
                            <a:latin typeface="Cambria Math"/>
                            <a:ea typeface="Cambria Math"/>
                          </a:rPr>
                          <m:t>𝛼</m:t>
                        </m:r>
                      </m:oMath>
                    </m:oMathPara>
                  </a14:m>
                  <a:endParaRPr lang="cs-CZ" sz="2000" i="1" dirty="0">
                    <a:solidFill>
                      <a:srgbClr val="FFC00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TextovéPole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16216" y="3953972"/>
                  <a:ext cx="350422" cy="40011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" name="TextovéPole 26"/>
            <p:cNvSpPr txBox="1"/>
            <p:nvPr/>
          </p:nvSpPr>
          <p:spPr>
            <a:xfrm>
              <a:off x="5258555" y="4501284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-8</a:t>
              </a:r>
              <a:endParaRPr lang="cs-CZ" i="1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5328084" y="2967272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i="1" dirty="0" smtClean="0">
                  <a:solidFill>
                    <a:schemeClr val="tx2"/>
                  </a:solidFill>
                </a:rPr>
                <a:t>z</a:t>
              </a:r>
              <a:endParaRPr lang="cs-CZ" b="1" i="1" dirty="0">
                <a:solidFill>
                  <a:schemeClr val="tx2"/>
                </a:solidFill>
              </a:endParaRPr>
            </a:p>
          </p:txBody>
        </p:sp>
        <p:cxnSp>
          <p:nvCxnSpPr>
            <p:cNvPr id="30" name="Přímá spojnice 29"/>
            <p:cNvCxnSpPr/>
            <p:nvPr/>
          </p:nvCxnSpPr>
          <p:spPr>
            <a:xfrm flipH="1" flipV="1">
              <a:off x="5580112" y="3424472"/>
              <a:ext cx="936104" cy="89883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6740624" y="3147746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/>
                <a:t>8</a:t>
              </a: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763960" y="2132856"/>
            <a:ext cx="3699073" cy="3557577"/>
            <a:chOff x="763960" y="2132856"/>
            <a:chExt cx="3699073" cy="3557577"/>
          </a:xfrm>
        </p:grpSpPr>
        <p:sp>
          <p:nvSpPr>
            <p:cNvPr id="10" name="TextovéPole 9"/>
            <p:cNvSpPr txBox="1"/>
            <p:nvPr/>
          </p:nvSpPr>
          <p:spPr>
            <a:xfrm>
              <a:off x="2555776" y="2132856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/>
                <a:t>y</a:t>
              </a:r>
            </a:p>
          </p:txBody>
        </p:sp>
        <p:cxnSp>
          <p:nvCxnSpPr>
            <p:cNvPr id="18" name="Přímá spojnice 4"/>
            <p:cNvCxnSpPr/>
            <p:nvPr/>
          </p:nvCxnSpPr>
          <p:spPr>
            <a:xfrm>
              <a:off x="2499750" y="2452330"/>
              <a:ext cx="3" cy="3238103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Skupina 7"/>
            <p:cNvGrpSpPr/>
            <p:nvPr/>
          </p:nvGrpSpPr>
          <p:grpSpPr>
            <a:xfrm>
              <a:off x="763960" y="3826261"/>
              <a:ext cx="3699073" cy="1044355"/>
              <a:chOff x="763960" y="3826261"/>
              <a:chExt cx="3699073" cy="104435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4067944" y="3966198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3707904" y="4501284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15</a:t>
                </a:r>
                <a:endParaRPr lang="cs-CZ" i="1" dirty="0"/>
              </a:p>
            </p:txBody>
          </p:sp>
          <p:cxnSp>
            <p:nvCxnSpPr>
              <p:cNvPr id="19" name="Přímá spojnice 18"/>
              <p:cNvCxnSpPr/>
              <p:nvPr/>
            </p:nvCxnSpPr>
            <p:spPr>
              <a:xfrm>
                <a:off x="763960" y="4394858"/>
                <a:ext cx="3699073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TextovéPole 27"/>
              <p:cNvSpPr txBox="1"/>
              <p:nvPr/>
            </p:nvSpPr>
            <p:spPr>
              <a:xfrm>
                <a:off x="3707904" y="3826261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i="1" dirty="0" smtClean="0">
                    <a:solidFill>
                      <a:schemeClr val="tx2"/>
                    </a:solidFill>
                  </a:rPr>
                  <a:t> z</a:t>
                </a:r>
                <a:endParaRPr lang="cs-CZ" b="1" i="1" dirty="0">
                  <a:solidFill>
                    <a:schemeClr val="tx2"/>
                  </a:solidFill>
                </a:endParaRPr>
              </a:p>
            </p:txBody>
          </p:sp>
          <p:cxnSp>
            <p:nvCxnSpPr>
              <p:cNvPr id="31" name="Přímá spojnice 30"/>
              <p:cNvCxnSpPr/>
              <p:nvPr/>
            </p:nvCxnSpPr>
            <p:spPr>
              <a:xfrm flipH="1">
                <a:off x="2555776" y="4394858"/>
                <a:ext cx="1404156" cy="0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12401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r"/>
                <a:r>
                  <a:rPr lang="cs-CZ" sz="2800" b="1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cs-CZ" sz="2800" b="1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b="1" dirty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cs-CZ" sz="2800" b="1" dirty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b="1" dirty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Vypočítejte hodnotu argumentu </a:t>
                </a:r>
                <a14:m>
                  <m:oMath xmlns:m="http://schemas.openxmlformats.org/officeDocument/2006/math">
                    <m:r>
                      <a:rPr lang="cs-CZ" sz="2800" b="1" i="1">
                        <a:solidFill>
                          <a:schemeClr val="tx2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𝜶</m:t>
                    </m:r>
                  </m:oMath>
                </a14:m>
                <a:r>
                  <a:rPr lang="cs-CZ" sz="2800" b="1" dirty="0"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cs-CZ" sz="2800" b="1" dirty="0">
                    <a:latin typeface="Arial" pitchFamily="34" charset="0"/>
                    <a:cs typeface="Arial" pitchFamily="34" charset="0"/>
                  </a:rPr>
                </a:br>
                <a:endParaRPr lang="cs-CZ" sz="28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b="-58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57200" y="1600200"/>
                <a:ext cx="4258816" cy="4781128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sz="2800" dirty="0" smtClean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𝑧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3</m:t>
                        </m:r>
                      </m:sub>
                    </m:sSub>
                    <m:r>
                      <a:rPr lang="cs-CZ" sz="2800" i="1" smtClean="0">
                        <a:latin typeface="Cambria Math"/>
                        <a:ea typeface="Cambria Math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−2−10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𝑖</m:t>
                    </m:r>
                  </m:oMath>
                </a14:m>
                <a:r>
                  <a:rPr lang="cs-CZ" sz="2800" dirty="0" smtClean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      </a:t>
                </a: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b="0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:endParaRPr lang="cs-CZ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57200" y="1600200"/>
                <a:ext cx="4258816" cy="4781128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716016" y="1600200"/>
                <a:ext cx="3970784" cy="4781128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𝑎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𝑧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cs-CZ" sz="2400" i="1" dirty="0" smtClean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−10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=4+100</m:t>
                      </m:r>
                    </m:oMath>
                  </m:oMathPara>
                </a14:m>
                <a:endParaRPr lang="cs-CZ" sz="2400" dirty="0"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104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104</m:t>
                              </m:r>
                            </m:e>
                          </m:rad>
                        </m:den>
                      </m:f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0, 1961</m:t>
                      </m:r>
                    </m:oMath>
                  </m:oMathPara>
                </a14:m>
                <a:endParaRPr lang="cs-CZ" sz="2400" i="1" dirty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=78°41´</m:t>
                      </m:r>
                    </m:oMath>
                  </m:oMathPara>
                </a14:m>
                <a:endParaRPr lang="cs-CZ" sz="240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latin typeface="Arial" panose="020B0604020202020204" pitchFamily="34" charset="0"/>
                    <a:ea typeface="Cambria Math"/>
                    <a:cs typeface="Arial" panose="020B0604020202020204" pitchFamily="34" charset="0"/>
                  </a:rPr>
                  <a:t>III. kvadrant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=180°+78°41´</m:t>
                      </m:r>
                    </m:oMath>
                  </m:oMathPara>
                </a14:m>
                <a:endParaRPr lang="cs-CZ" sz="2400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=258°41´</m:t>
                      </m:r>
                    </m:oMath>
                  </m:oMathPara>
                </a14:m>
                <a:endParaRPr lang="cs-CZ" sz="2400" i="1" dirty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716016" y="1600200"/>
                <a:ext cx="3970784" cy="4781128"/>
              </a:xfrm>
              <a:blipFill rotWithShape="1">
                <a:blip r:embed="rId4"/>
                <a:stretch>
                  <a:fillRect l="-9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Skupina 5"/>
          <p:cNvGrpSpPr/>
          <p:nvPr/>
        </p:nvGrpSpPr>
        <p:grpSpPr>
          <a:xfrm>
            <a:off x="395536" y="2162978"/>
            <a:ext cx="3713354" cy="3603027"/>
            <a:chOff x="395536" y="2162978"/>
            <a:chExt cx="3713354" cy="3603027"/>
          </a:xfrm>
        </p:grpSpPr>
        <p:sp>
          <p:nvSpPr>
            <p:cNvPr id="18" name="TextovéPole 17"/>
            <p:cNvSpPr txBox="1"/>
            <p:nvPr/>
          </p:nvSpPr>
          <p:spPr>
            <a:xfrm>
              <a:off x="2389088" y="5340464"/>
              <a:ext cx="670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-10</a:t>
              </a:r>
              <a:endParaRPr lang="cs-CZ" i="1" dirty="0"/>
            </a:p>
          </p:txBody>
        </p:sp>
        <p:grpSp>
          <p:nvGrpSpPr>
            <p:cNvPr id="5" name="Skupina 4"/>
            <p:cNvGrpSpPr/>
            <p:nvPr/>
          </p:nvGrpSpPr>
          <p:grpSpPr>
            <a:xfrm>
              <a:off x="395536" y="2162978"/>
              <a:ext cx="3713354" cy="3603027"/>
              <a:chOff x="395536" y="2162978"/>
              <a:chExt cx="3713354" cy="3603027"/>
            </a:xfrm>
          </p:grpSpPr>
          <p:cxnSp>
            <p:nvCxnSpPr>
              <p:cNvPr id="7" name="Přímá spojnice 4"/>
              <p:cNvCxnSpPr/>
              <p:nvPr/>
            </p:nvCxnSpPr>
            <p:spPr>
              <a:xfrm>
                <a:off x="2051720" y="2287027"/>
                <a:ext cx="3" cy="3238103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/>
              <p:nvPr/>
            </p:nvCxnSpPr>
            <p:spPr>
              <a:xfrm>
                <a:off x="395536" y="3906078"/>
                <a:ext cx="3699073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ovéPole 8"/>
              <p:cNvSpPr txBox="1"/>
              <p:nvPr/>
            </p:nvSpPr>
            <p:spPr>
              <a:xfrm>
                <a:off x="2101056" y="2162978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/>
                  <a:t>y</a:t>
                </a: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3820858" y="3356992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403648" y="3172326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-2</a:t>
                </a:r>
                <a:endParaRPr lang="cs-CZ" i="1" dirty="0"/>
              </a:p>
            </p:txBody>
          </p:sp>
          <p:cxnSp>
            <p:nvCxnSpPr>
              <p:cNvPr id="19" name="Přímá spojnice 18"/>
              <p:cNvCxnSpPr/>
              <p:nvPr/>
            </p:nvCxnSpPr>
            <p:spPr>
              <a:xfrm>
                <a:off x="1190103" y="5454353"/>
                <a:ext cx="1054969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 flipV="1">
                <a:off x="1700562" y="3863768"/>
                <a:ext cx="0" cy="1902237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ovéPole 21"/>
              <p:cNvSpPr txBox="1"/>
              <p:nvPr/>
            </p:nvSpPr>
            <p:spPr>
              <a:xfrm>
                <a:off x="938075" y="4971132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i="1" dirty="0">
                    <a:solidFill>
                      <a:schemeClr val="tx2"/>
                    </a:solidFill>
                  </a:rPr>
                  <a:t>A</a:t>
                </a:r>
              </a:p>
            </p:txBody>
          </p:sp>
          <p:cxnSp>
            <p:nvCxnSpPr>
              <p:cNvPr id="24" name="Přímá spojnice 23"/>
              <p:cNvCxnSpPr/>
              <p:nvPr/>
            </p:nvCxnSpPr>
            <p:spPr>
              <a:xfrm flipH="1">
                <a:off x="1717587" y="3901698"/>
                <a:ext cx="334133" cy="154352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5" name="TextovéPole 24"/>
                  <p:cNvSpPr txBox="1"/>
                  <p:nvPr/>
                </p:nvSpPr>
                <p:spPr>
                  <a:xfrm>
                    <a:off x="1732493" y="3520168"/>
                    <a:ext cx="350422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400" i="1" dirty="0" smtClean="0">
                              <a:solidFill>
                                <a:srgbClr val="FFC000"/>
                              </a:solidFill>
                              <a:latin typeface="Cambria Math"/>
                              <a:ea typeface="Cambria Math"/>
                            </a:rPr>
                            <m:t>𝛼</m:t>
                          </m:r>
                        </m:oMath>
                      </m:oMathPara>
                    </a14:m>
                    <a:endParaRPr lang="cs-CZ" sz="2400" i="1" dirty="0">
                      <a:solidFill>
                        <a:srgbClr val="FFC000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5" name="TextovéPole 2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32493" y="3520168"/>
                    <a:ext cx="350422" cy="461665"/>
                  </a:xfrm>
                  <a:prstGeom prst="rect">
                    <a:avLst/>
                  </a:prstGeom>
                  <a:blipFill rotWithShape="1"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6" name="Oblouk 25"/>
              <p:cNvSpPr/>
              <p:nvPr/>
            </p:nvSpPr>
            <p:spPr>
              <a:xfrm>
                <a:off x="1700562" y="3390738"/>
                <a:ext cx="602079" cy="914400"/>
              </a:xfrm>
              <a:prstGeom prst="arc">
                <a:avLst>
                  <a:gd name="adj1" fmla="val 5665557"/>
                  <a:gd name="adj2" fmla="val 629752"/>
                </a:avLst>
              </a:prstGeom>
              <a:ln w="2222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TextovéPole 26"/>
                  <p:cNvSpPr txBox="1"/>
                  <p:nvPr/>
                </p:nvSpPr>
                <p:spPr>
                  <a:xfrm>
                    <a:off x="1329766" y="4277667"/>
                    <a:ext cx="496624" cy="6463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i="1" dirty="0" smtClean="0"/>
                      <a:t>        </a:t>
                    </a:r>
                  </a:p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d>
                            <m:dPr>
                              <m:begChr m:val="|"/>
                              <m:endChr m:val="|"/>
                              <m:ctrlPr>
                                <a:rPr lang="cs-CZ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oMath>
                      </m:oMathPara>
                    </a14:m>
                    <a:endParaRPr lang="cs-CZ" i="1" dirty="0"/>
                  </a:p>
                </p:txBody>
              </p:sp>
            </mc:Choice>
            <mc:Fallback xmlns="">
              <p:sp>
                <p:nvSpPr>
                  <p:cNvPr id="27" name="TextovéPole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329766" y="4277667"/>
                    <a:ext cx="496624" cy="646331"/>
                  </a:xfrm>
                  <a:prstGeom prst="rect">
                    <a:avLst/>
                  </a:prstGeom>
                  <a:blipFill rotWithShape="1"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204007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r"/>
                <a:r>
                  <a:rPr lang="cs-CZ" sz="2800" b="1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cs-CZ" sz="2800" b="1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b="1" dirty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cs-CZ" sz="2800" b="1" dirty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b="1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Vypočítejte hodnotu argumentu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solidFill>
                          <a:schemeClr val="tx2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𝜶</m:t>
                    </m:r>
                  </m:oMath>
                </a14:m>
                <a:r>
                  <a:rPr lang="cs-CZ" sz="2800" b="1" dirty="0"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cs-CZ" sz="2800" b="1" dirty="0">
                    <a:latin typeface="Arial" pitchFamily="34" charset="0"/>
                    <a:cs typeface="Arial" pitchFamily="34" charset="0"/>
                  </a:rPr>
                </a:br>
                <a:endParaRPr lang="cs-CZ" sz="28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b="-58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57200" y="1600200"/>
                <a:ext cx="4258816" cy="4781128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sz="2800" dirty="0" smtClean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𝑧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4</m:t>
                        </m:r>
                      </m:sub>
                    </m:sSub>
                    <m:r>
                      <a:rPr lang="cs-CZ" sz="28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8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  <m:t>5</m:t>
                        </m:r>
                      </m:e>
                    </m:rad>
                    <m:r>
                      <a:rPr lang="cs-CZ" sz="28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−2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𝑖</m:t>
                    </m:r>
                  </m:oMath>
                </a14:m>
                <a:r>
                  <a:rPr lang="cs-CZ" sz="2800" dirty="0" smtClean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        </a:t>
                </a: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b="0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:endParaRPr lang="cs-CZ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57200" y="1600200"/>
                <a:ext cx="4258816" cy="4781128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716016" y="1600200"/>
                <a:ext cx="3970784" cy="4925144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𝑎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𝑧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cs-CZ" sz="2400" i="1" dirty="0" smtClean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=5+4</m:t>
                      </m:r>
                    </m:oMath>
                  </m:oMathPara>
                </a14:m>
                <a:endParaRPr lang="cs-CZ" sz="2400" dirty="0"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=3</m:t>
                      </m:r>
                    </m:oMath>
                  </m:oMathPara>
                </a14:m>
                <a:endParaRPr lang="cs-CZ" sz="2400" dirty="0"/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0,7454</m:t>
                      </m:r>
                    </m:oMath>
                  </m:oMathPara>
                </a14:m>
                <a:endParaRPr lang="cs-CZ" sz="2400" i="1" dirty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=41°48´</m:t>
                      </m:r>
                    </m:oMath>
                  </m:oMathPara>
                </a14:m>
                <a:endParaRPr lang="cs-CZ" sz="2400" i="1" dirty="0" smtClean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sz="1600" dirty="0" smtClean="0">
                    <a:latin typeface="Arial" panose="020B0604020202020204" pitchFamily="34" charset="0"/>
                    <a:ea typeface="Cambria Math"/>
                    <a:cs typeface="Arial" panose="020B0604020202020204" pitchFamily="34" charset="0"/>
                  </a:rPr>
                  <a:t>IV. kvadrant</a:t>
                </a:r>
                <a:endParaRPr lang="cs-CZ" sz="1600" dirty="0" smtClean="0">
                  <a:solidFill>
                    <a:schemeClr val="tx1"/>
                  </a:solidFill>
                  <a:latin typeface="Arial" panose="020B0604020202020204" pitchFamily="34" charset="0"/>
                  <a:ea typeface="Cambria Math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360°−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4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1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48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400" i="1" dirty="0" smtClean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=318°12´</m:t>
                      </m:r>
                    </m:oMath>
                  </m:oMathPara>
                </a14:m>
                <a:endParaRPr lang="cs-CZ" sz="2400" i="1" dirty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716016" y="1600200"/>
                <a:ext cx="3970784" cy="4925144"/>
              </a:xfrm>
              <a:blipFill rotWithShape="1">
                <a:blip r:embed="rId4"/>
                <a:stretch>
                  <a:fillRect l="-9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Skupina 6"/>
          <p:cNvGrpSpPr/>
          <p:nvPr/>
        </p:nvGrpSpPr>
        <p:grpSpPr>
          <a:xfrm>
            <a:off x="592796" y="2487562"/>
            <a:ext cx="3456384" cy="3053251"/>
            <a:chOff x="592796" y="2487562"/>
            <a:chExt cx="3456384" cy="3053251"/>
          </a:xfrm>
        </p:grpSpPr>
        <p:cxnSp>
          <p:nvCxnSpPr>
            <p:cNvPr id="19" name="Přímá spojnice 18"/>
            <p:cNvCxnSpPr/>
            <p:nvPr/>
          </p:nvCxnSpPr>
          <p:spPr>
            <a:xfrm>
              <a:off x="2231108" y="4135120"/>
              <a:ext cx="612700" cy="59002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Skupina 5"/>
            <p:cNvGrpSpPr/>
            <p:nvPr/>
          </p:nvGrpSpPr>
          <p:grpSpPr>
            <a:xfrm>
              <a:off x="592796" y="2487562"/>
              <a:ext cx="3456384" cy="3053251"/>
              <a:chOff x="592796" y="2487562"/>
              <a:chExt cx="3456384" cy="3053251"/>
            </a:xfrm>
          </p:grpSpPr>
          <p:grpSp>
            <p:nvGrpSpPr>
              <p:cNvPr id="8" name="Skupina 7"/>
              <p:cNvGrpSpPr/>
              <p:nvPr/>
            </p:nvGrpSpPr>
            <p:grpSpPr>
              <a:xfrm>
                <a:off x="592796" y="2487562"/>
                <a:ext cx="3456384" cy="3053251"/>
                <a:chOff x="611559" y="1196752"/>
                <a:chExt cx="3867305" cy="4536504"/>
              </a:xfrm>
            </p:grpSpPr>
            <p:cxnSp>
              <p:nvCxnSpPr>
                <p:cNvPr id="9" name="Přímá spojnice 4"/>
                <p:cNvCxnSpPr/>
                <p:nvPr/>
              </p:nvCxnSpPr>
              <p:spPr>
                <a:xfrm>
                  <a:off x="2444643" y="1196752"/>
                  <a:ext cx="3" cy="4536504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Přímá spojnice 9"/>
                <p:cNvCxnSpPr/>
                <p:nvPr/>
              </p:nvCxnSpPr>
              <p:spPr>
                <a:xfrm>
                  <a:off x="611559" y="3644685"/>
                  <a:ext cx="3867305" cy="0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" name="Skupina 4"/>
              <p:cNvGrpSpPr/>
              <p:nvPr/>
            </p:nvGrpSpPr>
            <p:grpSpPr>
              <a:xfrm>
                <a:off x="1763688" y="3429146"/>
                <a:ext cx="1800200" cy="1809346"/>
                <a:chOff x="1763688" y="3429146"/>
                <a:chExt cx="1800200" cy="1809346"/>
              </a:xfrm>
            </p:grpSpPr>
            <p:cxnSp>
              <p:nvCxnSpPr>
                <p:cNvPr id="14" name="Přímá spojnice 13"/>
                <p:cNvCxnSpPr/>
                <p:nvPr/>
              </p:nvCxnSpPr>
              <p:spPr>
                <a:xfrm>
                  <a:off x="2843808" y="4135121"/>
                  <a:ext cx="0" cy="734039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nice 14"/>
                <p:cNvCxnSpPr/>
                <p:nvPr/>
              </p:nvCxnSpPr>
              <p:spPr>
                <a:xfrm>
                  <a:off x="2267744" y="4725144"/>
                  <a:ext cx="648072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6" name="TextovéPole 15"/>
                <p:cNvSpPr txBox="1"/>
                <p:nvPr/>
              </p:nvSpPr>
              <p:spPr>
                <a:xfrm>
                  <a:off x="3131840" y="4725144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2"/>
                      </a:solidFill>
                    </a:rPr>
                    <a:t>A</a:t>
                  </a:r>
                  <a:endParaRPr lang="cs-CZ" dirty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7" name="Oblouk 16"/>
                <p:cNvSpPr/>
                <p:nvPr/>
              </p:nvSpPr>
              <p:spPr>
                <a:xfrm>
                  <a:off x="1763688" y="3634375"/>
                  <a:ext cx="962119" cy="914400"/>
                </a:xfrm>
                <a:prstGeom prst="arc">
                  <a:avLst>
                    <a:gd name="adj1" fmla="val 2915031"/>
                    <a:gd name="adj2" fmla="val 254190"/>
                  </a:avLst>
                </a:prstGeom>
                <a:ln w="127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" name="Obdélník 19"/>
                    <p:cNvSpPr/>
                    <p:nvPr/>
                  </p:nvSpPr>
                  <p:spPr>
                    <a:xfrm>
                      <a:off x="1837030" y="3691465"/>
                      <a:ext cx="365761" cy="400110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cs-CZ" sz="2000" i="1" smtClean="0">
                                <a:solidFill>
                                  <a:schemeClr val="accent6">
                                    <a:lumMod val="75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Arial" pitchFamily="34" charset="0"/>
                              </a:rPr>
                              <m:t>𝛼</m:t>
                            </m:r>
                          </m:oMath>
                        </m:oMathPara>
                      </a14:m>
                      <a:endParaRPr lang="cs-CZ" sz="20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20" name="Obdélník 19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837030" y="3691465"/>
                      <a:ext cx="365761" cy="400110"/>
                    </a:xfrm>
                    <a:prstGeom prst="rect">
                      <a:avLst/>
                    </a:prstGeom>
                    <a:blipFill rotWithShape="1"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cs-CZ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1" name="TextovéPole 20"/>
                    <p:cNvSpPr txBox="1"/>
                    <p:nvPr/>
                  </p:nvSpPr>
                  <p:spPr>
                    <a:xfrm>
                      <a:off x="2725807" y="3429146"/>
                      <a:ext cx="504056" cy="68525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i="1" dirty="0" smtClean="0"/>
                        <a:t> </a:t>
                      </a:r>
                      <a14:m>
                        <m:oMath xmlns:m="http://schemas.openxmlformats.org/officeDocument/2006/math">
                          <m:rad>
                            <m:radPr>
                              <m:degHide m:val="on"/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</m:rad>
                        </m:oMath>
                      </a14:m>
                      <a:endParaRPr lang="cs-CZ" i="1" dirty="0"/>
                    </a:p>
                  </p:txBody>
                </p:sp>
              </mc:Choice>
              <mc:Fallback xmlns="">
                <p:sp>
                  <p:nvSpPr>
                    <p:cNvPr id="21" name="TextovéPole 2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725807" y="3429146"/>
                      <a:ext cx="504056" cy="685252"/>
                    </a:xfrm>
                    <a:prstGeom prst="rect">
                      <a:avLst/>
                    </a:prstGeom>
                    <a:blipFill rotWithShape="1"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cs-CZ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22" name="TextovéPole 21"/>
                <p:cNvSpPr txBox="1"/>
                <p:nvPr/>
              </p:nvSpPr>
              <p:spPr>
                <a:xfrm>
                  <a:off x="2249083" y="4869160"/>
                  <a:ext cx="50405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-2</a:t>
                  </a:r>
                  <a:endParaRPr lang="cs-CZ" i="1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83102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r"/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8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 </a:t>
            </a:r>
            <a:r>
              <a:rPr lang="cs-CZ" sz="28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obrázku určete absolutní hodnotu </a:t>
            </a:r>
            <a:br>
              <a:rPr lang="cs-CZ" sz="28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 argument komplexního čísla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2800" b="1" dirty="0">
                <a:latin typeface="Arial" pitchFamily="34" charset="0"/>
                <a:cs typeface="Arial" pitchFamily="34" charset="0"/>
              </a:rPr>
            </a:br>
            <a:r>
              <a:rPr lang="cs-CZ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2800" b="1" dirty="0">
                <a:latin typeface="Arial" pitchFamily="34" charset="0"/>
                <a:cs typeface="Arial" pitchFamily="34" charset="0"/>
              </a:rPr>
            </a:b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57200" y="1600200"/>
                <a:ext cx="4690864" cy="4925144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sz="2400" b="1" dirty="0" smtClean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                 </a:t>
                </a: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𝑎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𝑧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cs-CZ" sz="2400" i="1" dirty="0" smtClean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𝑐𝑜𝑠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</m:num>
                      <m:den>
                        <m:rad>
                          <m:radPr>
                            <m:degHide m:val="on"/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f>
                              <m:fPr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13</m:t>
                                </m:r>
                              </m:num>
                              <m:den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16</m:t>
                                </m:r>
                              </m:den>
                            </m:f>
                          </m:e>
                        </m:rad>
                      </m:den>
                    </m:f>
                    <m:r>
                      <a:rPr lang="cs-CZ" sz="2400" i="1">
                        <a:latin typeface="Cambria Math"/>
                        <a:ea typeface="Cambria Math"/>
                      </a:rPr>
                      <m:t>≐0,</m:t>
                    </m:r>
                  </m:oMath>
                </a14:m>
                <a:r>
                  <a:rPr lang="cs-CZ" sz="2400" i="1" dirty="0">
                    <a:latin typeface="Cambria Math"/>
                    <a:ea typeface="Cambria Math"/>
                  </a:rPr>
                  <a:t>5547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  </m:t>
                    </m:r>
                    <m:r>
                      <a:rPr lang="cs-CZ" sz="2400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400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=56°17´</m:t>
                    </m:r>
                  </m:oMath>
                </a14:m>
                <a:endParaRPr lang="cs-CZ" sz="2400" i="1" dirty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sz="2400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sz="2400" i="1" dirty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57200" y="1600200"/>
                <a:ext cx="4690864" cy="4925144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5508104" y="1600200"/>
                <a:ext cx="3178696" cy="4637112"/>
              </a:xfrm>
            </p:spPr>
            <p:txBody>
              <a:bodyPr/>
              <a:lstStyle/>
              <a:p>
                <a:pPr marL="0" indent="0">
                  <a:spcBef>
                    <a:spcPts val="60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spcBef>
                    <a:spcPts val="6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spcBef>
                    <a:spcPts val="60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sz="2400">
                          <a:latin typeface="Cambria Math"/>
                          <a:ea typeface="Cambria Math"/>
                        </a:rPr>
                        <m:t>+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cs-CZ" sz="2400" dirty="0" smtClean="0">
                  <a:ea typeface="Cambria Math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120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4+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cs-CZ" sz="2400" i="1" dirty="0" smtClean="0">
                  <a:latin typeface="Cambria Math"/>
                  <a:ea typeface="Cambria Math"/>
                </a:endParaRPr>
              </a:p>
              <a:p>
                <a:pPr marL="0" indent="0">
                  <a:spcBef>
                    <a:spcPts val="60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400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13</m:t>
                              </m:r>
                            </m:num>
                            <m:den>
                              <m:r>
                                <a:rPr lang="cs-CZ" sz="2400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16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sz="2400" dirty="0">
                  <a:ea typeface="Cambria Math"/>
                </a:endParaRPr>
              </a:p>
              <a:p>
                <a:pPr marL="0" indent="0">
                  <a:buNone/>
                </a:pPr>
                <a:endParaRPr lang="cs-CZ" sz="2400" i="1" dirty="0" smtClean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:endParaRPr lang="cs-CZ" sz="2400" dirty="0"/>
              </a:p>
              <a:p>
                <a:pPr marL="0" indent="0">
                  <a:spcAft>
                    <a:spcPts val="600"/>
                  </a:spcAft>
                  <a:buNone/>
                </a:pPr>
                <a:endParaRPr lang="cs-CZ" sz="2400" b="1" i="1" dirty="0" smtClean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5508104" y="1600200"/>
                <a:ext cx="3178696" cy="4637112"/>
              </a:xfrm>
              <a:blipFill rotWithShape="1">
                <a:blip r:embed="rId3"/>
                <a:stretch>
                  <a:fillRect b="-264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505177" y="2193527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A</a:t>
            </a:r>
            <a:endParaRPr lang="cs-CZ" b="1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010190" y="1928070"/>
                <a:ext cx="447653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0190" y="1928070"/>
                <a:ext cx="447653" cy="63478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blouk 18"/>
          <p:cNvSpPr/>
          <p:nvPr/>
        </p:nvSpPr>
        <p:spPr>
          <a:xfrm rot="1895659">
            <a:off x="2287062" y="2640437"/>
            <a:ext cx="982732" cy="914400"/>
          </a:xfrm>
          <a:prstGeom prst="arc">
            <a:avLst>
              <a:gd name="adj1" fmla="val 16327553"/>
              <a:gd name="adj2" fmla="val 20699058"/>
            </a:avLst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704500" y="1429849"/>
            <a:ext cx="3699073" cy="3335577"/>
            <a:chOff x="611560" y="1772816"/>
            <a:chExt cx="3699073" cy="3960439"/>
          </a:xfrm>
        </p:grpSpPr>
        <p:grpSp>
          <p:nvGrpSpPr>
            <p:cNvPr id="5" name="Skupina 4"/>
            <p:cNvGrpSpPr/>
            <p:nvPr/>
          </p:nvGrpSpPr>
          <p:grpSpPr>
            <a:xfrm>
              <a:off x="611560" y="1772816"/>
              <a:ext cx="3699073" cy="3960439"/>
              <a:chOff x="611559" y="1196752"/>
              <a:chExt cx="3867305" cy="4536504"/>
            </a:xfrm>
          </p:grpSpPr>
          <p:cxnSp>
            <p:nvCxnSpPr>
              <p:cNvPr id="6" name="Přímá spojnice 4"/>
              <p:cNvCxnSpPr/>
              <p:nvPr/>
            </p:nvCxnSpPr>
            <p:spPr>
              <a:xfrm>
                <a:off x="2444643" y="1196752"/>
                <a:ext cx="3" cy="4536504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611559" y="3644685"/>
                <a:ext cx="3867305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TextovéPole 7"/>
              <p:cNvSpPr txBox="1"/>
              <p:nvPr/>
            </p:nvSpPr>
            <p:spPr>
              <a:xfrm>
                <a:off x="1775215" y="1197013"/>
                <a:ext cx="468012" cy="423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dirty="0"/>
              </a:p>
            </p:txBody>
          </p:sp>
        </p:grpSp>
        <p:cxnSp>
          <p:nvCxnSpPr>
            <p:cNvPr id="9" name="Přímá spojnice 8"/>
            <p:cNvCxnSpPr/>
            <p:nvPr/>
          </p:nvCxnSpPr>
          <p:spPr>
            <a:xfrm>
              <a:off x="2325254" y="2749459"/>
              <a:ext cx="1002239" cy="0"/>
            </a:xfrm>
            <a:prstGeom prst="line">
              <a:avLst/>
            </a:prstGeom>
            <a:ln w="63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/>
                <p:cNvSpPr txBox="1"/>
                <p:nvPr/>
              </p:nvSpPr>
              <p:spPr>
                <a:xfrm>
                  <a:off x="3140880" y="3993960"/>
                  <a:ext cx="613691" cy="63479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den>
                        </m:f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0880" y="3993960"/>
                  <a:ext cx="613691" cy="63479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b="-454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5" name="Přímá spojnice 14"/>
            <p:cNvCxnSpPr/>
            <p:nvPr/>
          </p:nvCxnSpPr>
          <p:spPr>
            <a:xfrm flipV="1">
              <a:off x="3327493" y="2679557"/>
              <a:ext cx="0" cy="1257313"/>
            </a:xfrm>
            <a:prstGeom prst="line">
              <a:avLst/>
            </a:prstGeom>
            <a:ln w="63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flipV="1">
              <a:off x="2364906" y="2749459"/>
              <a:ext cx="962587" cy="116044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/>
                <p:cNvSpPr txBox="1"/>
                <p:nvPr/>
              </p:nvSpPr>
              <p:spPr>
                <a:xfrm>
                  <a:off x="2461096" y="3053132"/>
                  <a:ext cx="433189" cy="4385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𝑧</m:t>
                            </m:r>
                          </m:e>
                        </m:d>
                      </m:oMath>
                    </m:oMathPara>
                  </a14:m>
                  <a:endParaRPr lang="cs-CZ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8" name="TextovéPole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61096" y="3053132"/>
                  <a:ext cx="433189" cy="438520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Obdélník 19"/>
                <p:cNvSpPr/>
                <p:nvPr/>
              </p:nvSpPr>
              <p:spPr>
                <a:xfrm>
                  <a:off x="2711404" y="3476589"/>
                  <a:ext cx="365761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00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  <m:t>𝛼</m:t>
                        </m:r>
                      </m:oMath>
                    </m:oMathPara>
                  </a14:m>
                  <a:endParaRPr lang="cs-CZ" sz="2000" dirty="0">
                    <a:solidFill>
                      <a:schemeClr val="accent6">
                        <a:lumMod val="75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0" name="Obdélník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11404" y="3476589"/>
                  <a:ext cx="365761" cy="400110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727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96512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Zapište komplexní číslo </a:t>
            </a:r>
            <a:b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 goniometrickém tvaru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2800" b="1" dirty="0">
                <a:latin typeface="Arial" pitchFamily="34" charset="0"/>
                <a:cs typeface="Arial" pitchFamily="34" charset="0"/>
              </a:rPr>
            </a:b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395536" y="1556792"/>
                <a:ext cx="4042792" cy="4637112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u="sng" dirty="0" smtClean="0">
                    <a:latin typeface="Arial" pitchFamily="34" charset="0"/>
                    <a:cs typeface="Arial" pitchFamily="34" charset="0"/>
                  </a:rPr>
                  <a:t>Př.</a:t>
                </a:r>
                <a:r>
                  <a:rPr lang="cs-CZ" sz="2800" u="sng" dirty="0" smtClean="0">
                    <a:latin typeface="Arial" pitchFamily="34" charset="0"/>
                    <a:cs typeface="Arial" pitchFamily="34" charset="0"/>
                  </a:rPr>
                  <a:t> 1</a:t>
                </a:r>
                <a:r>
                  <a:rPr lang="cs-CZ" sz="2800" b="1" dirty="0" smtClean="0">
                    <a:latin typeface="Arial" pitchFamily="34" charset="0"/>
                    <a:cs typeface="Arial" pitchFamily="34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𝐳</m:t>
                    </m:r>
                    <m:r>
                      <a:rPr lang="cs-CZ" sz="2800" b="1" i="0" smtClean="0"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=−</m:t>
                    </m:r>
                    <m:f>
                      <m:fPr>
                        <m:ctrlPr>
                          <a:rPr lang="cs-CZ" sz="2800" b="1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800" b="1" i="1" smtClean="0"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</m:ctrlPr>
                          </m:radPr>
                          <m:deg/>
                          <m:e>
                            <m:r>
                              <a:rPr lang="cs-CZ" sz="2800" b="1" i="1" smtClean="0"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cs-CZ" sz="2800" b="1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𝟕</m:t>
                        </m:r>
                      </m:den>
                    </m:f>
                    <m:r>
                      <a:rPr lang="cs-CZ" sz="2800" b="1" i="1" smtClean="0"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−</m:t>
                    </m:r>
                    <m:f>
                      <m:fPr>
                        <m:ctrlPr>
                          <a:rPr lang="cs-CZ" sz="2800" b="1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800" b="1" i="1" smtClean="0"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</m:ctrlPr>
                          </m:radPr>
                          <m:deg/>
                          <m:e>
                            <m:r>
                              <a:rPr lang="cs-CZ" sz="2800" b="1" i="1" smtClean="0"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cs-CZ" sz="2800" b="1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𝟕</m:t>
                        </m:r>
                      </m:den>
                    </m:f>
                    <m:r>
                      <a:rPr lang="cs-CZ" sz="2800" b="1" i="1" smtClean="0"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𝒊</m:t>
                    </m:r>
                  </m:oMath>
                </a14:m>
                <a:endParaRPr lang="cs-CZ" sz="2800" b="1" dirty="0" smtClean="0">
                  <a:latin typeface="Cambria Math" pitchFamily="18" charset="0"/>
                  <a:ea typeface="Cambria Math" pitchFamily="18" charset="0"/>
                  <a:cs typeface="Arial" pitchFamily="34" charset="0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sz="2800" b="1" dirty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solidFill>
                          <a:schemeClr val="tx2"/>
                        </a:solidFill>
                        <a:latin typeface="Cambria Math"/>
                      </a:rPr>
                      <m:t>𝒛</m:t>
                    </m:r>
                    <m:r>
                      <a:rPr lang="cs-CZ" sz="2400" b="1" i="1">
                        <a:solidFill>
                          <a:schemeClr val="tx2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𝒛</m:t>
                        </m:r>
                      </m:e>
                    </m:d>
                    <m:d>
                      <m:dPr>
                        <m:ctrlP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𝒄𝒐𝒔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𝒊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𝒔𝒊𝒏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</m:e>
                    </m:d>
                  </m:oMath>
                </a14:m>
                <a:endParaRPr lang="cs-CZ" sz="2400" b="1" i="1" dirty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ad>
                                    <m:radPr>
                                      <m:degHide m:val="on"/>
                                      <m:ctrlPr>
                                        <a:rPr lang="cs-CZ" sz="2400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cs-CZ" sz="2400" i="1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</m:rad>
                                </m:num>
                                <m:den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7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ad>
                                    <m:radPr>
                                      <m:degHide m:val="on"/>
                                      <m:ctrlPr>
                                        <a:rPr lang="cs-CZ" sz="2400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cs-CZ" sz="2400" i="1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</m:rad>
                                </m:num>
                                <m:den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7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49</m:t>
                          </m:r>
                        </m:den>
                      </m:f>
                      <m:r>
                        <a:rPr lang="cs-CZ" sz="2400">
                          <a:latin typeface="Cambria Math"/>
                          <a:ea typeface="Cambria Math"/>
                        </a:rPr>
                        <m:t>+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49</m:t>
                          </m:r>
                        </m:den>
                      </m:f>
                    </m:oMath>
                  </m:oMathPara>
                </a14:m>
                <a:endParaRPr lang="cs-CZ" sz="2400" dirty="0"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49</m:t>
                              </m:r>
                            </m:den>
                          </m:f>
                        </m:e>
                      </m:rad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cs-CZ" sz="2400" dirty="0" smtClean="0"/>
              </a:p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sz="2800" b="1" dirty="0" smtClean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                </a:t>
                </a: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b="0" i="1" dirty="0" smtClean="0">
                  <a:solidFill>
                    <a:schemeClr val="tx2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tx2"/>
                          </a:solidFill>
                          <a:latin typeface="Cambria Math"/>
                        </a:rPr>
                        <m:t>𝑧</m:t>
                      </m:r>
                      <m:r>
                        <a:rPr lang="cs-CZ" b="0" i="1">
                          <a:solidFill>
                            <a:schemeClr val="tx2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</m:rad>
                      <m:d>
                        <m:dPr>
                          <m:ctrlPr>
                            <a:rPr lang="cs-CZ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𝑐𝑜𝑠</m:t>
                          </m:r>
                          <m:r>
                            <a:rPr lang="cs-CZ" b="0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270°</m:t>
                          </m:r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𝑖</m:t>
                          </m:r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𝑠𝑖𝑛</m:t>
                          </m:r>
                          <m:r>
                            <a:rPr lang="cs-CZ" b="0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270</m:t>
                          </m:r>
                          <m:r>
                            <a:rPr lang="cs-CZ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</m:oMath>
                  </m:oMathPara>
                </a14:m>
                <a:endParaRPr lang="cs-CZ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395536" y="1556792"/>
                <a:ext cx="4042792" cy="4637112"/>
              </a:xfrm>
              <a:blipFill rotWithShape="1">
                <a:blip r:embed="rId2"/>
                <a:stretch>
                  <a:fillRect l="-3167" b="-865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139952" y="1600200"/>
                <a:ext cx="5004048" cy="4637112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ea typeface="Cambria Math"/>
                    <a:cs typeface="Arial" pitchFamily="34" charset="0"/>
                  </a:rPr>
                  <a:t>rameno </a:t>
                </a:r>
                <a:r>
                  <a:rPr lang="cs-CZ" sz="2400" dirty="0">
                    <a:latin typeface="Arial" pitchFamily="34" charset="0"/>
                    <a:ea typeface="Cambria Math"/>
                    <a:cs typeface="Arial" pitchFamily="34" charset="0"/>
                  </a:rPr>
                  <a:t>úhlu</a:t>
                </a:r>
                <a:r>
                  <a:rPr lang="cs-CZ" sz="2400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sz="2400" dirty="0">
                    <a:latin typeface="Arial" pitchFamily="34" charset="0"/>
                    <a:ea typeface="Cambria Math"/>
                    <a:cs typeface="Arial" pitchFamily="34" charset="0"/>
                  </a:rPr>
                  <a:t>je osa </a:t>
                </a:r>
                <a:r>
                  <a:rPr lang="cs-CZ" sz="2400" dirty="0" smtClean="0">
                    <a:latin typeface="Arial" pitchFamily="34" charset="0"/>
                    <a:ea typeface="Cambria Math"/>
                    <a:cs typeface="Arial" pitchFamily="34" charset="0"/>
                  </a:rPr>
                  <a:t>IV. kvadrantu</a:t>
                </a:r>
                <a:endParaRPr lang="cs-CZ" sz="2400" dirty="0" smtClean="0">
                  <a:solidFill>
                    <a:schemeClr val="tx1"/>
                  </a:solidFill>
                  <a:latin typeface="Arial" pitchFamily="34" charset="0"/>
                  <a:ea typeface="Cambria Math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360−45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=315°</m:t>
                      </m:r>
                    </m:oMath>
                  </m:oMathPara>
                </a14:m>
                <a:endParaRPr lang="cs-CZ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i="1" dirty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  <m:r>
                      <a:rPr lang="cs-CZ" i="1" smtClean="0">
                        <a:solidFill>
                          <a:schemeClr val="tx1"/>
                        </a:solidFill>
                        <a:latin typeface="Cambria Math"/>
                      </a:rPr>
                      <m:t>𝑧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7</m:t>
                        </m:r>
                      </m:den>
                    </m:f>
                    <m:d>
                      <m:dPr>
                        <m:ctrlPr>
                          <a:rPr lang="cs-CZ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𝑐𝑜𝑠</m:t>
                        </m:r>
                        <m:r>
                          <a:rPr lang="cs-CZ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315°+</m:t>
                        </m:r>
                        <m:r>
                          <a:rPr lang="cs-CZ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𝑖</m:t>
                        </m:r>
                        <m:r>
                          <a:rPr lang="cs-CZ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𝑠𝑖𝑛</m:t>
                        </m:r>
                        <m:r>
                          <a:rPr lang="cs-CZ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315°</m:t>
                        </m:r>
                      </m:e>
                    </m:d>
                  </m:oMath>
                </a14:m>
                <a:endParaRPr lang="cs-CZ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139952" y="1600200"/>
                <a:ext cx="5004048" cy="4637112"/>
              </a:xfrm>
              <a:blipFill rotWithShape="1">
                <a:blip r:embed="rId3"/>
                <a:stretch>
                  <a:fillRect l="-18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799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Zapište komplexní číslo </a:t>
            </a:r>
            <a:b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 goniometrickém tvaru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2800" b="1" dirty="0">
                <a:latin typeface="Arial" pitchFamily="34" charset="0"/>
                <a:cs typeface="Arial" pitchFamily="34" charset="0"/>
              </a:rPr>
            </a:b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395536" y="1268760"/>
                <a:ext cx="3456384" cy="5400600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sz="2800" u="sng" dirty="0" smtClean="0">
                    <a:latin typeface="Arial" pitchFamily="34" charset="0"/>
                    <a:cs typeface="Arial" pitchFamily="34" charset="0"/>
                  </a:rPr>
                  <a:t>Př. 2</a:t>
                </a:r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𝐳</m:t>
                    </m:r>
                    <m:r>
                      <a:rPr lang="cs-CZ" sz="2800" b="1" i="0" smtClean="0">
                        <a:latin typeface="Cambria Math" pitchFamily="18" charset="0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800" b="1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𝟓</m:t>
                        </m:r>
                      </m:e>
                    </m:rad>
                    <m:r>
                      <a:rPr lang="cs-CZ" sz="2800" b="1" i="1" smtClean="0"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+</m:t>
                    </m:r>
                    <m:f>
                      <m:fPr>
                        <m:ctrlPr>
                          <a:rPr lang="cs-CZ" sz="2800" b="1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𝟏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cs-CZ" sz="2800" b="1" i="1" smtClean="0"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</m:ctrlPr>
                          </m:radPr>
                          <m:deg/>
                          <m:e>
                            <m:r>
                              <a:rPr lang="cs-CZ" sz="2800" b="1" i="1" smtClean="0">
                                <a:latin typeface="Cambria Math"/>
                                <a:ea typeface="Cambria Math" pitchFamily="18" charset="0"/>
                                <a:cs typeface="Arial" pitchFamily="34" charset="0"/>
                              </a:rPr>
                              <m:t>𝟓</m:t>
                            </m:r>
                          </m:e>
                        </m:rad>
                      </m:den>
                    </m:f>
                    <m:r>
                      <a:rPr lang="cs-CZ" sz="2800" b="1" i="1" smtClean="0"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𝒊</m:t>
                    </m:r>
                  </m:oMath>
                </a14:m>
                <a:endParaRPr lang="cs-CZ" sz="2800" b="1" dirty="0" smtClean="0">
                  <a:latin typeface="Cambria Math" pitchFamily="18" charset="0"/>
                  <a:ea typeface="Cambria Math" pitchFamily="18" charset="0"/>
                  <a:cs typeface="Arial" pitchFamily="34" charset="0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sz="2800" b="1" dirty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solidFill>
                          <a:schemeClr val="tx2"/>
                        </a:solidFill>
                        <a:latin typeface="Cambria Math"/>
                      </a:rPr>
                      <m:t>𝒛</m:t>
                    </m:r>
                    <m:r>
                      <a:rPr lang="cs-CZ" sz="2400" b="1" i="1">
                        <a:solidFill>
                          <a:schemeClr val="tx2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𝒛</m:t>
                        </m:r>
                      </m:e>
                    </m:d>
                    <m:d>
                      <m:dPr>
                        <m:ctrlP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𝒄𝒐𝒔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𝒊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𝒔𝒊𝒏</m:t>
                        </m:r>
                        <m:r>
                          <a:rPr lang="cs-CZ" sz="2400" b="1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</m:e>
                    </m:d>
                  </m:oMath>
                </a14:m>
                <a:endParaRPr lang="cs-CZ" sz="2400" b="1" i="1" dirty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cs-CZ" sz="240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cs-CZ" sz="240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cs-CZ" sz="2400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e>
                                  </m:rad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5</m:t>
                      </m:r>
                      <m:r>
                        <a:rPr lang="cs-CZ" sz="2400">
                          <a:latin typeface="Cambria Math"/>
                          <a:ea typeface="Cambria Math"/>
                        </a:rPr>
                        <m:t>+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sz="2400" dirty="0"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26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sz="2400" dirty="0" smtClean="0"/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26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</m:rad>
                        </m:den>
                      </m:f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400" dirty="0" smtClean="0"/>
              </a:p>
              <a:p>
                <a:pPr marL="0" indent="0">
                  <a:spcAft>
                    <a:spcPts val="600"/>
                  </a:spcAft>
                  <a:buNone/>
                </a:pPr>
                <a:r>
                  <a:rPr lang="cs-CZ" sz="2800" b="1" dirty="0" smtClean="0"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                 </a:t>
                </a: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b="0" i="1" dirty="0" smtClean="0">
                  <a:solidFill>
                    <a:schemeClr val="tx2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tx2"/>
                          </a:solidFill>
                          <a:latin typeface="Cambria Math"/>
                        </a:rPr>
                        <m:t>𝑧</m:t>
                      </m:r>
                      <m:r>
                        <a:rPr lang="cs-CZ" b="0" i="1">
                          <a:solidFill>
                            <a:schemeClr val="tx2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</m:rad>
                      <m:d>
                        <m:dPr>
                          <m:ctrlPr>
                            <a:rPr lang="cs-CZ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𝑐𝑜𝑠</m:t>
                          </m:r>
                          <m:r>
                            <a:rPr lang="cs-CZ" b="0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270°</m:t>
                          </m:r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𝑖</m:t>
                          </m:r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cs-CZ" b="0" i="1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𝑠𝑖𝑛</m:t>
                          </m:r>
                          <m:r>
                            <a:rPr lang="cs-CZ" b="0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270</m:t>
                          </m:r>
                          <m:r>
                            <a:rPr lang="cs-CZ" i="1" smtClean="0">
                              <a:solidFill>
                                <a:schemeClr val="tx2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</m:e>
                      </m:d>
                    </m:oMath>
                  </m:oMathPara>
                </a14:m>
                <a:endParaRPr lang="cs-CZ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395536" y="1268760"/>
                <a:ext cx="3456384" cy="5400600"/>
              </a:xfrm>
              <a:blipFill rotWithShape="1">
                <a:blip r:embed="rId2"/>
                <a:stretch>
                  <a:fillRect l="-3704" b="-755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067944" y="1628800"/>
                <a:ext cx="5076056" cy="4781128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𝑎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𝑧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cs-CZ" sz="2400" i="1" dirty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cs-CZ" sz="240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26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rad>
                        </m:den>
                      </m:f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 ∙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26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sz="2400" i="1" dirty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𝑐𝑜𝑠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  <m:t>25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  <m:t>26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sz="2400" i="1" dirty="0" smtClean="0">
                    <a:latin typeface="Cambria Math"/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≐</m:t>
                    </m:r>
                  </m:oMath>
                </a14:m>
                <a:r>
                  <a:rPr lang="cs-CZ" sz="2400" i="1" dirty="0" smtClean="0">
                    <a:latin typeface="Cambria Math"/>
                    <a:ea typeface="Cambria Math"/>
                  </a:rPr>
                  <a:t> </a:t>
                </a:r>
                <a:r>
                  <a:rPr lang="cs-CZ" sz="2400" dirty="0" smtClean="0">
                    <a:latin typeface="Cambria Math"/>
                    <a:ea typeface="Cambria Math"/>
                  </a:rPr>
                  <a:t>0, 9806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=11°18´</m:t>
                    </m:r>
                  </m:oMath>
                </a14:m>
                <a:r>
                  <a:rPr lang="cs-CZ" sz="2400" i="1" dirty="0" smtClean="0">
                    <a:latin typeface="Cambria Math"/>
                    <a:ea typeface="Cambria Math"/>
                  </a:rPr>
                  <a:t> </a:t>
                </a:r>
                <a:r>
                  <a:rPr lang="cs-CZ" sz="2400" dirty="0" smtClean="0">
                    <a:latin typeface="Arial" panose="020B0604020202020204" pitchFamily="34" charset="0"/>
                    <a:ea typeface="Cambria Math"/>
                    <a:cs typeface="Arial" panose="020B0604020202020204" pitchFamily="34" charset="0"/>
                  </a:rPr>
                  <a:t>I. kvadrant</a:t>
                </a:r>
                <a:endParaRPr lang="cs-CZ" sz="2400" dirty="0">
                  <a:latin typeface="Arial" panose="020B0604020202020204" pitchFamily="34" charset="0"/>
                  <a:ea typeface="Cambria Math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𝑧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400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130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  <m:d>
                        <m:dPr>
                          <m:ctrlPr>
                            <a:rPr lang="cs-CZ" sz="24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𝑐𝑜𝑠</m:t>
                          </m:r>
                          <m:r>
                            <a:rPr lang="cs-CZ" sz="2400" b="0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11</m:t>
                          </m:r>
                          <m:r>
                            <a:rPr lang="cs-CZ" sz="2400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  <m:r>
                            <a:rPr lang="cs-CZ" sz="2400" b="0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18´</m:t>
                          </m:r>
                          <m:r>
                            <a:rPr lang="cs-CZ" sz="24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sz="24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𝑖</m:t>
                          </m:r>
                          <m:r>
                            <a:rPr lang="cs-CZ" sz="24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cs-CZ" sz="24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𝑠𝑖𝑛</m:t>
                          </m:r>
                          <m:r>
                            <a:rPr lang="cs-CZ" sz="2400" b="0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11</m:t>
                          </m:r>
                          <m:r>
                            <a:rPr lang="cs-CZ" sz="24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°</m:t>
                          </m:r>
                          <m:r>
                            <a:rPr lang="cs-CZ" sz="2400" b="0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18</m:t>
                          </m:r>
                          <m:r>
                            <a:rPr lang="cs-CZ" sz="24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e>
                      </m:d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067944" y="1628800"/>
                <a:ext cx="5076056" cy="4781128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2045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algn="r" eaLnBrk="1" hangingPunct="1"/>
            <a:r>
              <a:rPr lang="cs-CZ" sz="28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Seznam literatury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7172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395288" y="2565400"/>
            <a:ext cx="8497887" cy="4032250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  <a:cs typeface="Arial" charset="0"/>
              </a:rPr>
              <a:t>1. </a:t>
            </a:r>
            <a:r>
              <a:rPr lang="cs-CZ" sz="1600" dirty="0" smtClean="0">
                <a:latin typeface="Arial" charset="0"/>
                <a:cs typeface="Arial" charset="0"/>
              </a:rPr>
              <a:t>Hudcová, M., Kubičíková, </a:t>
            </a:r>
            <a:r>
              <a:rPr lang="cs-CZ" sz="1600" dirty="0">
                <a:latin typeface="Arial" charset="0"/>
                <a:cs typeface="Arial" charset="0"/>
              </a:rPr>
              <a:t>L</a:t>
            </a:r>
            <a:r>
              <a:rPr lang="cs-CZ" sz="1600" dirty="0" smtClean="0">
                <a:latin typeface="Arial" charset="0"/>
                <a:cs typeface="Arial" charset="0"/>
              </a:rPr>
              <a:t>.: </a:t>
            </a:r>
            <a:r>
              <a:rPr lang="cs-CZ" sz="1600" i="1" dirty="0" smtClean="0">
                <a:latin typeface="Arial" charset="0"/>
                <a:cs typeface="Arial" charset="0"/>
              </a:rPr>
              <a:t>Sbírka úloh z matematiky pro SOŠ, SOU a nástavbové </a:t>
            </a:r>
            <a:br>
              <a:rPr lang="cs-CZ" sz="1600" i="1" dirty="0" smtClean="0">
                <a:latin typeface="Arial" charset="0"/>
                <a:cs typeface="Arial" charset="0"/>
              </a:rPr>
            </a:br>
            <a:r>
              <a:rPr lang="cs-CZ" sz="1600" i="1" dirty="0" smtClean="0">
                <a:latin typeface="Arial" charset="0"/>
                <a:cs typeface="Arial" charset="0"/>
              </a:rPr>
              <a:t>   studium</a:t>
            </a:r>
            <a:r>
              <a:rPr lang="cs-CZ" sz="1600" dirty="0" smtClean="0">
                <a:latin typeface="Arial" charset="0"/>
                <a:cs typeface="Arial" charset="0"/>
              </a:rPr>
              <a:t>, PROMETHEUS, Praha, 2000, ISBN 80-7196-165-5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2. Jirásek, </a:t>
            </a:r>
            <a:r>
              <a:rPr lang="cs-CZ" sz="1600" dirty="0">
                <a:latin typeface="Arial" charset="0"/>
                <a:cs typeface="Arial" charset="0"/>
              </a:rPr>
              <a:t>F</a:t>
            </a:r>
            <a:r>
              <a:rPr lang="cs-CZ" sz="1600" dirty="0" smtClean="0">
                <a:latin typeface="Arial" charset="0"/>
                <a:cs typeface="Arial" charset="0"/>
              </a:rPr>
              <a:t>., Braniš, </a:t>
            </a:r>
            <a:r>
              <a:rPr lang="cs-CZ" sz="1600" dirty="0">
                <a:latin typeface="Arial" charset="0"/>
                <a:cs typeface="Arial" charset="0"/>
              </a:rPr>
              <a:t>K</a:t>
            </a:r>
            <a:r>
              <a:rPr lang="cs-CZ" sz="1600" dirty="0" smtClean="0">
                <a:latin typeface="Arial" charset="0"/>
                <a:cs typeface="Arial" charset="0"/>
              </a:rPr>
              <a:t>. a spol.: </a:t>
            </a:r>
            <a:r>
              <a:rPr lang="cs-CZ" sz="1600" i="1" dirty="0" smtClean="0">
                <a:latin typeface="Arial" charset="0"/>
                <a:cs typeface="Arial" charset="0"/>
              </a:rPr>
              <a:t>Sbírka úloh z matematiky pro SOŠ a studijní obory SOU ,</a:t>
            </a:r>
            <a:br>
              <a:rPr lang="cs-CZ" sz="1600" i="1" dirty="0" smtClean="0">
                <a:latin typeface="Arial" charset="0"/>
                <a:cs typeface="Arial" charset="0"/>
              </a:rPr>
            </a:br>
            <a:r>
              <a:rPr lang="cs-CZ" sz="1600" i="1" dirty="0" smtClean="0">
                <a:latin typeface="Arial" charset="0"/>
                <a:cs typeface="Arial" charset="0"/>
              </a:rPr>
              <a:t>    2. část</a:t>
            </a:r>
            <a:r>
              <a:rPr lang="cs-CZ" sz="1600" dirty="0" smtClean="0">
                <a:latin typeface="Arial" charset="0"/>
                <a:cs typeface="Arial" charset="0"/>
              </a:rPr>
              <a:t>, SPN, Praha, 1989, ISBN 80-04-21341-3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dirty="0">
                <a:latin typeface="Arial" charset="0"/>
                <a:cs typeface="Arial" charset="0"/>
              </a:rPr>
              <a:t>3</a:t>
            </a:r>
            <a:r>
              <a:rPr lang="cs-CZ" sz="1600" dirty="0" smtClean="0">
                <a:latin typeface="Arial" charset="0"/>
                <a:cs typeface="Arial" charset="0"/>
              </a:rPr>
              <a:t>. Petáková, J.: Matematika příprava k maturitě a k přijímacím zkouškám na vysoké školy, </a:t>
            </a:r>
            <a:br>
              <a:rPr lang="cs-CZ" sz="1600" dirty="0" smtClean="0">
                <a:latin typeface="Arial" charset="0"/>
                <a:cs typeface="Arial" charset="0"/>
              </a:rPr>
            </a:br>
            <a:r>
              <a:rPr lang="cs-CZ" sz="1600" dirty="0" smtClean="0">
                <a:latin typeface="Arial" charset="0"/>
                <a:cs typeface="Arial" charset="0"/>
              </a:rPr>
              <a:t>    PROMETHEUS, Praha, 2000, ISBN 80-7196-099-3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800" dirty="0" smtClean="0"/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algn="r" eaLnBrk="1" hangingPunct="1"/>
            <a:endParaRPr lang="cs-CZ" sz="2800" b="1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8196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395288" y="2565400"/>
            <a:ext cx="8497887" cy="4292600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Všechna neocitovaná autorská díla jsou dílem autor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ky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.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Všechny neocitované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grafické objekty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jsou součástí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MS Office.</a:t>
            </a:r>
          </a:p>
          <a:p>
            <a:pPr marL="0" indent="0" algn="just">
              <a:buFont typeface="Arial" charset="0"/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Arial" charset="0"/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 algn="just"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 algn="just"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1953</TotalTime>
  <Words>716</Words>
  <Application>Microsoft Office PowerPoint</Application>
  <PresentationFormat>Předvádění na obrazovce (4:3)</PresentationFormat>
  <Paragraphs>177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Obchodní akademie, Střední odborná škola   a Jazyková škola s právem státní jazykové zkoušky,  Hradec Králové</vt:lpstr>
      <vt:lpstr>    Určete graficky hodnotu argumentu α:   </vt:lpstr>
      <vt:lpstr>  Vypočítejte hodnotu argumentu α </vt:lpstr>
      <vt:lpstr>  Vypočítejte hodnotu argumentu α </vt:lpstr>
      <vt:lpstr>  Z obrázku určete absolutní hodnotu  a argument komplexního čísla  </vt:lpstr>
      <vt:lpstr> Zapište komplexní číslo  v goniometrickém tvaru </vt:lpstr>
      <vt:lpstr> Zapište komplexní číslo  v goniometrickém tvaru </vt:lpstr>
      <vt:lpstr>Seznam literatury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MK</cp:lastModifiedBy>
  <cp:revision>261</cp:revision>
  <dcterms:created xsi:type="dcterms:W3CDTF">2012-11-30T22:17:21Z</dcterms:created>
  <dcterms:modified xsi:type="dcterms:W3CDTF">2013-11-10T16:37:55Z</dcterms:modified>
</cp:coreProperties>
</file>