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99" r:id="rId3"/>
    <p:sldId id="318" r:id="rId4"/>
    <p:sldId id="317" r:id="rId5"/>
    <p:sldId id="319" r:id="rId6"/>
    <p:sldId id="314" r:id="rId7"/>
    <p:sldId id="320" r:id="rId8"/>
    <p:sldId id="321" r:id="rId9"/>
    <p:sldId id="26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709" autoAdjust="0"/>
  </p:normalViewPr>
  <p:slideViewPr>
    <p:cSldViewPr>
      <p:cViewPr>
        <p:scale>
          <a:sx n="82" d="100"/>
          <a:sy n="82" d="100"/>
        </p:scale>
        <p:origin x="-1212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9BFBBBB-D885-4ABA-8D2A-3277A424466D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C51977D-22A1-42E4-BBDF-37DE60EABC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4689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4128B6A-121C-4075-A20F-F508653BE9BF}" type="slidenum">
              <a:rPr lang="cs-CZ" smtClean="0"/>
              <a:pPr eaLnBrk="1" hangingPunct="1"/>
              <a:t>9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05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7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703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858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413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055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744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8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89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307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842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png"/><Relationship Id="rId5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5297821"/>
              </p:ext>
            </p:extLst>
          </p:nvPr>
        </p:nvGraphicFramePr>
        <p:xfrm>
          <a:off x="250825" y="2781300"/>
          <a:ext cx="8569325" cy="40566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 Krčková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VY_32_INOVACE_1_KOMPLEXNI_CISLA_12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Vzájemné převody </a:t>
                      </a:r>
                      <a:r>
                        <a:rPr lang="cs-CZ" sz="18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alg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a </a:t>
                      </a:r>
                      <a:r>
                        <a:rPr lang="cs-CZ" sz="18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gon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tvaru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I.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Komplexní čísla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Obchodní akademie,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Vzájemné převody mezi algebraickým a goniometrickým tvarem komplexních čísel 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Procvičování zápisu vzájemných převodů komplexního čísla v goniometrickém a algebraickém tvaru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Vyjádřete v  goniometrickém tvaru: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323528" y="1551468"/>
                <a:ext cx="4699333" cy="4525963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𝑧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1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sz="1800" i="1" dirty="0" smtClean="0">
                    <a:latin typeface="Arial" panose="020B0604020202020204" pitchFamily="34" charset="0"/>
                    <a:ea typeface="Cambria Math"/>
                    <a:cs typeface="Arial" panose="020B0604020202020204" pitchFamily="34" charset="0"/>
                  </a:rPr>
                  <a:t>kladná poloosa x</a:t>
                </a:r>
              </a:p>
              <a:p>
                <a:pPr marL="0" indent="0">
                  <a:buNone/>
                </a:pPr>
                <a:r>
                  <a:rPr lang="cs-CZ" sz="1800" dirty="0">
                    <a:latin typeface="Arial" panose="020B0604020202020204" pitchFamily="34" charset="0"/>
                    <a:ea typeface="Cambria Math"/>
                    <a:cs typeface="Arial" panose="020B0604020202020204" pitchFamily="34" charset="0"/>
                  </a:rPr>
                  <a:t>úhel vyčteme z grafu</a:t>
                </a:r>
              </a:p>
              <a:p>
                <a:pPr marL="0" indent="0">
                  <a:buNone/>
                </a:pPr>
                <a:endParaRPr lang="cs-CZ" sz="1800" dirty="0" smtClean="0">
                  <a:latin typeface="Arial" panose="020B0604020202020204" pitchFamily="34" charset="0"/>
                  <a:ea typeface="Cambria Math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=0°</m:t>
                      </m:r>
                    </m:oMath>
                  </m:oMathPara>
                </a14:m>
                <a:endParaRPr lang="cs-CZ" i="1" dirty="0" smtClean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i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</a:rPr>
                      <m:t>𝑧</m:t>
                    </m:r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e>
                    </m:rad>
                    <m:d>
                      <m:dPr>
                        <m:ctrlP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𝑐𝑜𝑠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0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°+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𝑖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𝑠𝑖𝑛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0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</m:oMath>
                </a14:m>
                <a:endParaRPr lang="cs-CZ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𝑧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𝑐𝑜𝑠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0°+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𝑖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𝑠𝑖𝑛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r>
                  <a:rPr lang="cs-CZ" dirty="0" smtClean="0"/>
                  <a:t>°</a:t>
                </a:r>
                <a:endParaRPr lang="cs-CZ" dirty="0"/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323528" y="1551468"/>
                <a:ext cx="4699333" cy="4525963"/>
              </a:xfrm>
              <a:blipFill rotWithShape="1">
                <a:blip r:embed="rId2"/>
                <a:stretch>
                  <a:fillRect l="-10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0" name="Skupina 19"/>
          <p:cNvGrpSpPr/>
          <p:nvPr/>
        </p:nvGrpSpPr>
        <p:grpSpPr>
          <a:xfrm>
            <a:off x="5004048" y="2285256"/>
            <a:ext cx="3699073" cy="3239874"/>
            <a:chOff x="5004048" y="2285256"/>
            <a:chExt cx="3699073" cy="3239874"/>
          </a:xfrm>
        </p:grpSpPr>
        <p:cxnSp>
          <p:nvCxnSpPr>
            <p:cNvPr id="6" name="Přímá spojnice 4"/>
            <p:cNvCxnSpPr/>
            <p:nvPr/>
          </p:nvCxnSpPr>
          <p:spPr>
            <a:xfrm>
              <a:off x="6516216" y="2287027"/>
              <a:ext cx="3" cy="3238103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7" name="Skupina 16"/>
            <p:cNvGrpSpPr/>
            <p:nvPr/>
          </p:nvGrpSpPr>
          <p:grpSpPr>
            <a:xfrm>
              <a:off x="5004048" y="2285256"/>
              <a:ext cx="3699073" cy="2431062"/>
              <a:chOff x="5004048" y="2285256"/>
              <a:chExt cx="3699073" cy="2431062"/>
            </a:xfrm>
          </p:grpSpPr>
          <p:cxnSp>
            <p:nvCxnSpPr>
              <p:cNvPr id="7" name="Přímá spojnice 6"/>
              <p:cNvCxnSpPr/>
              <p:nvPr/>
            </p:nvCxnSpPr>
            <p:spPr>
              <a:xfrm>
                <a:off x="5004048" y="4323304"/>
                <a:ext cx="3699073" cy="0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" name="TextovéPole 20"/>
              <p:cNvSpPr txBox="1"/>
              <p:nvPr/>
            </p:nvSpPr>
            <p:spPr>
              <a:xfrm>
                <a:off x="6565552" y="2285256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/>
                  <a:t>y</a:t>
                </a:r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8244408" y="3902318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x</a:t>
                </a:r>
                <a:endParaRPr lang="cs-CZ" i="1" dirty="0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6" name="TextovéPole 25"/>
                  <p:cNvSpPr txBox="1"/>
                  <p:nvPr/>
                </p:nvSpPr>
                <p:spPr>
                  <a:xfrm>
                    <a:off x="6678373" y="3895810"/>
                    <a:ext cx="350422" cy="40011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000" i="1" dirty="0" smtClean="0">
                              <a:solidFill>
                                <a:srgbClr val="FFC000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oMath>
                      </m:oMathPara>
                    </a14:m>
                    <a:endParaRPr lang="cs-CZ" sz="2000" i="1" dirty="0">
                      <a:solidFill>
                        <a:srgbClr val="FFC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26" name="TextovéPole 2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678373" y="3895810"/>
                    <a:ext cx="350422" cy="400110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29" name="TextovéPole 28"/>
              <p:cNvSpPr txBox="1"/>
              <p:nvPr/>
            </p:nvSpPr>
            <p:spPr>
              <a:xfrm>
                <a:off x="7272578" y="3895278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i="1" dirty="0" smtClean="0">
                    <a:solidFill>
                      <a:schemeClr val="tx2"/>
                    </a:solidFill>
                  </a:rPr>
                  <a:t>z</a:t>
                </a:r>
                <a:endParaRPr lang="cs-CZ" b="1" i="1" dirty="0">
                  <a:solidFill>
                    <a:schemeClr val="tx2"/>
                  </a:solidFill>
                </a:endParaRPr>
              </a:p>
            </p:txBody>
          </p:sp>
          <p:cxnSp>
            <p:nvCxnSpPr>
              <p:cNvPr id="30" name="Přímá spojnice 29"/>
              <p:cNvCxnSpPr/>
              <p:nvPr/>
            </p:nvCxnSpPr>
            <p:spPr>
              <a:xfrm flipH="1">
                <a:off x="6532984" y="4318209"/>
                <a:ext cx="991622" cy="0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4" name="TextovéPole 33"/>
              <p:cNvSpPr txBox="1"/>
              <p:nvPr/>
            </p:nvSpPr>
            <p:spPr>
              <a:xfrm>
                <a:off x="7255814" y="4346986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1</a:t>
                </a:r>
                <a:endParaRPr lang="cs-CZ" i="1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2401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Vyjádřete v  goniometrickém tvaru: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323528" y="1551468"/>
                <a:ext cx="4824536" cy="4525963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𝑧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𝑖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sz="1800" i="1" dirty="0" smtClean="0">
                    <a:latin typeface="Arial" panose="020B0604020202020204" pitchFamily="34" charset="0"/>
                    <a:ea typeface="Cambria Math"/>
                    <a:cs typeface="Arial" panose="020B0604020202020204" pitchFamily="34" charset="0"/>
                  </a:rPr>
                  <a:t>záporná poloosa y</a:t>
                </a:r>
              </a:p>
              <a:p>
                <a:pPr marL="0" indent="0">
                  <a:buNone/>
                </a:pPr>
                <a:r>
                  <a:rPr lang="cs-CZ" sz="1800" dirty="0">
                    <a:latin typeface="Arial" panose="020B0604020202020204" pitchFamily="34" charset="0"/>
                    <a:ea typeface="Cambria Math"/>
                    <a:cs typeface="Arial" panose="020B0604020202020204" pitchFamily="34" charset="0"/>
                  </a:rPr>
                  <a:t>úhel vyčteme z grafu</a:t>
                </a:r>
              </a:p>
              <a:p>
                <a:pPr marL="0" indent="0">
                  <a:buNone/>
                </a:pPr>
                <a:endParaRPr lang="cs-CZ" sz="1800" dirty="0" smtClean="0">
                  <a:latin typeface="Arial" panose="020B0604020202020204" pitchFamily="34" charset="0"/>
                  <a:ea typeface="Cambria Math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=270°</m:t>
                      </m:r>
                    </m:oMath>
                  </m:oMathPara>
                </a14:m>
                <a:endParaRPr lang="cs-CZ" i="1" dirty="0" smtClean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</a:rPr>
                      <m:t>𝑧</m:t>
                    </m:r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25</m:t>
                        </m:r>
                      </m:e>
                    </m:rad>
                    <m:d>
                      <m:dPr>
                        <m:ctrlP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𝑐𝑜𝑠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270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°+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𝑖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𝑠𝑖𝑛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270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</m:oMath>
                </a14:m>
                <a:endParaRPr lang="cs-CZ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𝑧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5</m:t>
                    </m:r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𝑐𝑜𝑠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270°+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𝑠𝑖𝑛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270°</m:t>
                        </m:r>
                      </m:e>
                    </m:d>
                  </m:oMath>
                </a14:m>
                <a:endParaRPr lang="cs-CZ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𝑧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5</m:t>
                    </m:r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𝑐𝑜𝑠</m:t>
                        </m:r>
                        <m:f>
                          <m:fPr>
                            <m:ctrlPr>
                              <a:rPr lang="cs-CZ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𝑠𝑖𝑛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ea typeface="Cambria Math"/>
                          </a:rPr>
                          <m:t>𝜋</m:t>
                        </m:r>
                      </m:e>
                    </m:d>
                  </m:oMath>
                </a14:m>
                <a:endParaRPr lang="cs-CZ" dirty="0"/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323528" y="1551468"/>
                <a:ext cx="4824536" cy="4525963"/>
              </a:xfrm>
              <a:blipFill rotWithShape="1">
                <a:blip r:embed="rId2"/>
                <a:stretch>
                  <a:fillRect l="-10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" name="Skupina 2"/>
          <p:cNvGrpSpPr/>
          <p:nvPr/>
        </p:nvGrpSpPr>
        <p:grpSpPr>
          <a:xfrm>
            <a:off x="5004832" y="2509112"/>
            <a:ext cx="3699073" cy="3239874"/>
            <a:chOff x="5004048" y="2285256"/>
            <a:chExt cx="3699073" cy="3239874"/>
          </a:xfrm>
        </p:grpSpPr>
        <p:cxnSp>
          <p:nvCxnSpPr>
            <p:cNvPr id="6" name="Přímá spojnice 4"/>
            <p:cNvCxnSpPr/>
            <p:nvPr/>
          </p:nvCxnSpPr>
          <p:spPr>
            <a:xfrm>
              <a:off x="6516216" y="2287027"/>
              <a:ext cx="3" cy="3238103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5004048" y="4323304"/>
              <a:ext cx="3699073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6565552" y="2285256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/>
                <a:t>y</a:t>
              </a: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8244408" y="3902318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x</a:t>
              </a:r>
              <a:endParaRPr lang="cs-CZ" i="1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6" name="TextovéPole 25"/>
                <p:cNvSpPr txBox="1"/>
                <p:nvPr/>
              </p:nvSpPr>
              <p:spPr>
                <a:xfrm>
                  <a:off x="6165794" y="4004331"/>
                  <a:ext cx="350422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000" i="1" dirty="0" smtClean="0">
                            <a:solidFill>
                              <a:srgbClr val="FFC000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</m:oMath>
                    </m:oMathPara>
                  </a14:m>
                  <a:endParaRPr lang="cs-CZ" sz="2000" i="1" dirty="0">
                    <a:solidFill>
                      <a:srgbClr val="FFC000"/>
                    </a:solidFill>
                  </a:endParaRPr>
                </a:p>
              </p:txBody>
            </p:sp>
          </mc:Choice>
          <mc:Fallback xmlns="">
            <p:sp>
              <p:nvSpPr>
                <p:cNvPr id="26" name="TextovéPole 2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165794" y="4004331"/>
                  <a:ext cx="350422" cy="400110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9" name="TextovéPole 28"/>
            <p:cNvSpPr txBox="1"/>
            <p:nvPr/>
          </p:nvSpPr>
          <p:spPr>
            <a:xfrm>
              <a:off x="5963151" y="4977652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i="1" dirty="0" smtClean="0">
                  <a:solidFill>
                    <a:schemeClr val="tx2"/>
                  </a:solidFill>
                </a:rPr>
                <a:t>z</a:t>
              </a:r>
              <a:endParaRPr lang="cs-CZ" b="1" i="1" dirty="0">
                <a:solidFill>
                  <a:schemeClr val="tx2"/>
                </a:solidFill>
              </a:endParaRPr>
            </a:p>
          </p:txBody>
        </p:sp>
        <p:cxnSp>
          <p:nvCxnSpPr>
            <p:cNvPr id="30" name="Přímá spojnice 29"/>
            <p:cNvCxnSpPr/>
            <p:nvPr/>
          </p:nvCxnSpPr>
          <p:spPr>
            <a:xfrm flipV="1">
              <a:off x="6515481" y="4323335"/>
              <a:ext cx="0" cy="838983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ovéPole 33"/>
            <p:cNvSpPr txBox="1"/>
            <p:nvPr/>
          </p:nvSpPr>
          <p:spPr>
            <a:xfrm>
              <a:off x="6688561" y="4972526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-5i</a:t>
              </a:r>
              <a:endParaRPr lang="cs-CZ" i="1" dirty="0"/>
            </a:p>
          </p:txBody>
        </p:sp>
        <p:sp>
          <p:nvSpPr>
            <p:cNvPr id="12" name="Oblouk 11"/>
            <p:cNvSpPr/>
            <p:nvPr/>
          </p:nvSpPr>
          <p:spPr>
            <a:xfrm>
              <a:off x="6215179" y="3814450"/>
              <a:ext cx="602079" cy="914400"/>
            </a:xfrm>
            <a:prstGeom prst="arc">
              <a:avLst>
                <a:gd name="adj1" fmla="val 5662442"/>
                <a:gd name="adj2" fmla="val 254190"/>
              </a:avLst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272347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Vyjádřete v  goniometrickém tvaru: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395536" y="1524893"/>
                <a:ext cx="4843349" cy="4525963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𝑧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−1−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𝑖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sz="1800" dirty="0" smtClean="0">
                    <a:latin typeface="Arial" panose="020B0604020202020204" pitchFamily="34" charset="0"/>
                    <a:ea typeface="Cambria Math"/>
                    <a:cs typeface="Arial" panose="020B0604020202020204" pitchFamily="34" charset="0"/>
                  </a:rPr>
                  <a:t>III. kvadrant</a:t>
                </a:r>
              </a:p>
              <a:p>
                <a:pPr marL="0" indent="0">
                  <a:buNone/>
                </a:pPr>
                <a:endParaRPr lang="cs-CZ" sz="1800" dirty="0" smtClean="0">
                  <a:latin typeface="Arial" panose="020B0604020202020204" pitchFamily="34" charset="0"/>
                  <a:ea typeface="Cambria Math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cs-CZ" sz="2000" dirty="0" smtClean="0">
                    <a:solidFill>
                      <a:schemeClr val="tx1"/>
                    </a:solidFill>
                    <a:latin typeface="Arial" panose="020B0604020202020204" pitchFamily="34" charset="0"/>
                    <a:ea typeface="Cambria Math"/>
                    <a:cs typeface="Arial" panose="020B0604020202020204" pitchFamily="34" charset="0"/>
                  </a:rPr>
                  <a:t>úhel vyčteme z grafu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180+45</m:t>
                          </m:r>
                        </m:e>
                      </m:d>
                      <m:r>
                        <a:rPr lang="cs-CZ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225°</m:t>
                      </m:r>
                    </m:oMath>
                  </m:oMathPara>
                </a14:m>
                <a:endParaRPr lang="cs-CZ" i="1" dirty="0" smtClean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𝑧</m:t>
                    </m:r>
                    <m:r>
                      <a:rPr lang="cs-CZ" b="0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e>
                    </m:rad>
                    <m:d>
                      <m:d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𝑐𝑜𝑠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22</m:t>
                        </m:r>
                        <m:r>
                          <a:rPr lang="cs-CZ" b="0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5°+</m:t>
                        </m:r>
                        <m:r>
                          <a:rPr lang="cs-CZ" b="0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𝑖</m:t>
                        </m:r>
                        <m:r>
                          <a:rPr lang="cs-CZ" b="0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b="0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𝑠𝑖𝑛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22</m:t>
                        </m:r>
                        <m:r>
                          <a:rPr lang="cs-CZ" b="0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5°</m:t>
                        </m:r>
                      </m:e>
                    </m:d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395536" y="1524893"/>
                <a:ext cx="4843349" cy="4525963"/>
              </a:xfrm>
              <a:blipFill rotWithShape="1">
                <a:blip r:embed="rId2"/>
                <a:stretch>
                  <a:fillRect l="-13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" name="Skupina 4"/>
          <p:cNvGrpSpPr/>
          <p:nvPr/>
        </p:nvGrpSpPr>
        <p:grpSpPr>
          <a:xfrm>
            <a:off x="5075728" y="2258681"/>
            <a:ext cx="3699073" cy="3424540"/>
            <a:chOff x="5075728" y="2258681"/>
            <a:chExt cx="3699073" cy="3424540"/>
          </a:xfrm>
        </p:grpSpPr>
        <p:cxnSp>
          <p:nvCxnSpPr>
            <p:cNvPr id="25" name="Přímá spojnice 24"/>
            <p:cNvCxnSpPr/>
            <p:nvPr/>
          </p:nvCxnSpPr>
          <p:spPr>
            <a:xfrm flipV="1">
              <a:off x="5512730" y="4323305"/>
              <a:ext cx="0" cy="977903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" name="Skupina 2"/>
            <p:cNvGrpSpPr/>
            <p:nvPr/>
          </p:nvGrpSpPr>
          <p:grpSpPr>
            <a:xfrm>
              <a:off x="5075728" y="2258681"/>
              <a:ext cx="3699073" cy="3424540"/>
              <a:chOff x="5075728" y="2258681"/>
              <a:chExt cx="3699073" cy="3424540"/>
            </a:xfrm>
          </p:grpSpPr>
          <p:cxnSp>
            <p:nvCxnSpPr>
              <p:cNvPr id="24" name="Přímá spojnice 23"/>
              <p:cNvCxnSpPr/>
              <p:nvPr/>
            </p:nvCxnSpPr>
            <p:spPr>
              <a:xfrm>
                <a:off x="5510582" y="5301208"/>
                <a:ext cx="1054969" cy="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" name="Skupina 1"/>
              <p:cNvGrpSpPr/>
              <p:nvPr/>
            </p:nvGrpSpPr>
            <p:grpSpPr>
              <a:xfrm>
                <a:off x="5075728" y="2258681"/>
                <a:ext cx="3699073" cy="3424540"/>
                <a:chOff x="5004048" y="2285256"/>
                <a:chExt cx="3699073" cy="3424540"/>
              </a:xfrm>
            </p:grpSpPr>
            <p:cxnSp>
              <p:nvCxnSpPr>
                <p:cNvPr id="6" name="Přímá spojnice 4"/>
                <p:cNvCxnSpPr/>
                <p:nvPr/>
              </p:nvCxnSpPr>
              <p:spPr>
                <a:xfrm>
                  <a:off x="6516216" y="2287027"/>
                  <a:ext cx="3" cy="3238103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" name="Přímá spojnice 6"/>
                <p:cNvCxnSpPr/>
                <p:nvPr/>
              </p:nvCxnSpPr>
              <p:spPr>
                <a:xfrm>
                  <a:off x="5004048" y="4323304"/>
                  <a:ext cx="3699073" cy="0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1" name="TextovéPole 20"/>
                <p:cNvSpPr txBox="1"/>
                <p:nvPr/>
              </p:nvSpPr>
              <p:spPr>
                <a:xfrm>
                  <a:off x="6565552" y="2285256"/>
                  <a:ext cx="288032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i="1" dirty="0"/>
                    <a:t>y</a:t>
                  </a:r>
                </a:p>
              </p:txBody>
            </p:sp>
            <p:sp>
              <p:nvSpPr>
                <p:cNvPr id="22" name="TextovéPole 21"/>
                <p:cNvSpPr txBox="1"/>
                <p:nvPr/>
              </p:nvSpPr>
              <p:spPr>
                <a:xfrm>
                  <a:off x="8244408" y="3902318"/>
                  <a:ext cx="288032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i="1" dirty="0" smtClean="0"/>
                    <a:t>x</a:t>
                  </a:r>
                  <a:endParaRPr lang="cs-CZ" i="1" dirty="0"/>
                </a:p>
              </p:txBody>
            </p:sp>
            <p:sp>
              <p:nvSpPr>
                <p:cNvPr id="23" name="Oblouk 22"/>
                <p:cNvSpPr/>
                <p:nvPr/>
              </p:nvSpPr>
              <p:spPr>
                <a:xfrm>
                  <a:off x="6215179" y="3814450"/>
                  <a:ext cx="602079" cy="914400"/>
                </a:xfrm>
                <a:prstGeom prst="arc">
                  <a:avLst>
                    <a:gd name="adj1" fmla="val 8085259"/>
                    <a:gd name="adj2" fmla="val 254190"/>
                  </a:avLst>
                </a:prstGeom>
                <a:ln w="127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26" name="TextovéPole 25"/>
                    <p:cNvSpPr txBox="1"/>
                    <p:nvPr/>
                  </p:nvSpPr>
                  <p:spPr>
                    <a:xfrm>
                      <a:off x="6215179" y="3953972"/>
                      <a:ext cx="350422" cy="400110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cs-CZ" sz="2000" i="1" dirty="0" smtClean="0">
                                <a:solidFill>
                                  <a:srgbClr val="FFC000"/>
                                </a:solidFill>
                                <a:latin typeface="Cambria Math"/>
                                <a:ea typeface="Cambria Math"/>
                              </a:rPr>
                              <m:t>𝛼</m:t>
                            </m:r>
                          </m:oMath>
                        </m:oMathPara>
                      </a14:m>
                      <a:endParaRPr lang="cs-CZ" sz="2000" i="1" dirty="0">
                        <a:solidFill>
                          <a:srgbClr val="FFC000"/>
                        </a:solidFill>
                      </a:endParaRPr>
                    </a:p>
                  </p:txBody>
                </p:sp>
              </mc:Choice>
              <mc:Fallback xmlns="">
                <p:sp>
                  <p:nvSpPr>
                    <p:cNvPr id="26" name="TextovéPole 25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6215179" y="3953972"/>
                      <a:ext cx="350422" cy="400110"/>
                    </a:xfrm>
                    <a:prstGeom prst="rect">
                      <a:avLst/>
                    </a:prstGeom>
                    <a:blipFill rotWithShape="1">
                      <a:blip r:embed="rId3"/>
                      <a:stretch>
                        <a:fillRect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cs-CZ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p:sp>
              <p:nvSpPr>
                <p:cNvPr id="27" name="TextovéPole 26"/>
                <p:cNvSpPr txBox="1"/>
                <p:nvPr/>
              </p:nvSpPr>
              <p:spPr>
                <a:xfrm>
                  <a:off x="5076056" y="4501284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i="1" dirty="0" smtClean="0"/>
                    <a:t>-1</a:t>
                  </a:r>
                  <a:endParaRPr lang="cs-CZ" i="1" dirty="0"/>
                </a:p>
              </p:txBody>
            </p:sp>
            <p:sp>
              <p:nvSpPr>
                <p:cNvPr id="29" name="TextovéPole 28"/>
                <p:cNvSpPr txBox="1"/>
                <p:nvPr/>
              </p:nvSpPr>
              <p:spPr>
                <a:xfrm>
                  <a:off x="5258554" y="5340464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b="1" i="1" dirty="0" smtClean="0">
                      <a:solidFill>
                        <a:schemeClr val="tx2"/>
                      </a:solidFill>
                    </a:rPr>
                    <a:t>z</a:t>
                  </a:r>
                  <a:endParaRPr lang="cs-CZ" b="1" i="1" dirty="0">
                    <a:solidFill>
                      <a:schemeClr val="tx2"/>
                    </a:solidFill>
                  </a:endParaRPr>
                </a:p>
              </p:txBody>
            </p:sp>
            <p:cxnSp>
              <p:nvCxnSpPr>
                <p:cNvPr id="30" name="Přímá spojnice 29"/>
                <p:cNvCxnSpPr/>
                <p:nvPr/>
              </p:nvCxnSpPr>
              <p:spPr>
                <a:xfrm flipH="1">
                  <a:off x="5512730" y="4323304"/>
                  <a:ext cx="1003486" cy="977904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4" name="TextovéPole 33"/>
                <p:cNvSpPr txBox="1"/>
                <p:nvPr/>
              </p:nvSpPr>
              <p:spPr>
                <a:xfrm>
                  <a:off x="6751758" y="5116542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i="1" dirty="0" smtClean="0"/>
                    <a:t>-1</a:t>
                  </a:r>
                  <a:endParaRPr lang="cs-CZ" i="1" dirty="0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3862487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Vyjádřete v  goniometrickém tvaru: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latin typeface="Arial" pitchFamily="34" charset="0"/>
                <a:cs typeface="Arial" pitchFamily="34" charset="0"/>
              </a:rPr>
            </a:b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600200"/>
                <a:ext cx="4258816" cy="4781128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      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𝑧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=3−4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𝑖</m:t>
                    </m:r>
                  </m:oMath>
                </a14:m>
                <a:r>
                  <a:rPr lang="cs-CZ" sz="2800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        </a:t>
                </a: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endParaRPr lang="cs-CZ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600200"/>
                <a:ext cx="4258816" cy="4781128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211960" y="1340768"/>
                <a:ext cx="4932040" cy="5184576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𝑐𝑜𝑠</m:t>
                      </m:r>
                      <m:r>
                        <a:rPr lang="cs-CZ" sz="240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𝑎</m:t>
                          </m:r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𝑧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sz="2400" i="1" dirty="0" smtClean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>
                                  <a:latin typeface="Cambria Math"/>
                                </a:rPr>
                                <m:t>𝑧</m:t>
                              </m:r>
                            </m:e>
                          </m:d>
                        </m:e>
                        <m:sup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</m:e>
                          </m:d>
                        </m:e>
                        <m:sup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𝑧</m:t>
                          </m:r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9+</m:t>
                          </m:r>
                          <m:r>
                            <m:rPr>
                              <m:nor/>
                            </m:rPr>
                            <a:rPr lang="cs-CZ" sz="2400" dirty="0">
                              <a:ea typeface="Cambria Math"/>
                            </a:rPr>
                            <m:t>16 </m:t>
                          </m:r>
                        </m:e>
                      </m:rad>
                    </m:oMath>
                  </m:oMathPara>
                </a14:m>
                <a:endParaRPr lang="cs-CZ" sz="2400" i="1" dirty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𝑧</m:t>
                          </m:r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=5</m:t>
                      </m:r>
                    </m:oMath>
                  </m:oMathPara>
                </a14:m>
                <a:endParaRPr lang="cs-CZ" sz="2400" dirty="0"/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  <a:ea typeface="Cambria Math"/>
                        </a:rPr>
                        <m:t>𝑐𝑜𝑠</m:t>
                      </m:r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den>
                      </m:f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0,6</m:t>
                      </m:r>
                    </m:oMath>
                  </m:oMathPara>
                </a14:m>
                <a:endParaRPr lang="cs-CZ" sz="2400" b="0" i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400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53°7</m:t>
                      </m:r>
                      <m:r>
                        <a:rPr lang="cs-CZ" sz="2400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400" i="1" dirty="0" smtClean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sz="1600" i="1" dirty="0" smtClean="0">
                    <a:latin typeface="Arial" panose="020B0604020202020204" pitchFamily="34" charset="0"/>
                    <a:ea typeface="Cambria Math"/>
                    <a:cs typeface="Arial" panose="020B0604020202020204" pitchFamily="34" charset="0"/>
                  </a:rPr>
                  <a:t>ve IV. kvadrantu</a:t>
                </a:r>
                <a:endParaRPr lang="cs-CZ" sz="1600" i="1" dirty="0" smtClean="0">
                  <a:solidFill>
                    <a:schemeClr val="tx1"/>
                  </a:solidFill>
                  <a:latin typeface="Arial" panose="020B0604020202020204" pitchFamily="34" charset="0"/>
                  <a:ea typeface="Cambria Math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40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=360°−53°7´</m:t>
                      </m:r>
                    </m:oMath>
                  </m:oMathPara>
                </a14:m>
                <a:endParaRPr lang="cs-CZ" sz="2400" i="1" dirty="0" smtClean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400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=306°53´</m:t>
                      </m:r>
                    </m:oMath>
                  </m:oMathPara>
                </a14:m>
                <a:endParaRPr lang="cs-CZ" sz="2400" i="1" dirty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i="1" smtClean="0">
                        <a:solidFill>
                          <a:schemeClr val="tx1"/>
                        </a:solidFill>
                        <a:latin typeface="Cambria Math"/>
                      </a:rPr>
                      <m:t>𝑧</m:t>
                    </m:r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sz="2400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5</m:t>
                    </m:r>
                    <m:d>
                      <m:dPr>
                        <m:ctrlP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𝑐𝑜𝑠</m:t>
                        </m:r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306°53´+</m:t>
                        </m:r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𝑖</m:t>
                        </m:r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𝑠𝑖𝑛</m:t>
                        </m:r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306°53´</m:t>
                        </m:r>
                      </m:e>
                    </m:d>
                  </m:oMath>
                </a14:m>
                <a:endParaRPr lang="cs-CZ" sz="2400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211960" y="1340768"/>
                <a:ext cx="4932040" cy="5184576"/>
              </a:xfrm>
              <a:blipFill rotWithShape="1">
                <a:blip r:embed="rId3"/>
                <a:stretch>
                  <a:fillRect l="-7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2" name="Skupina 11"/>
          <p:cNvGrpSpPr/>
          <p:nvPr/>
        </p:nvGrpSpPr>
        <p:grpSpPr>
          <a:xfrm>
            <a:off x="592796" y="2487979"/>
            <a:ext cx="3456384" cy="3053251"/>
            <a:chOff x="592796" y="2487979"/>
            <a:chExt cx="3456384" cy="3053251"/>
          </a:xfrm>
        </p:grpSpPr>
        <p:sp>
          <p:nvSpPr>
            <p:cNvPr id="17" name="Oblouk 16"/>
            <p:cNvSpPr/>
            <p:nvPr/>
          </p:nvSpPr>
          <p:spPr>
            <a:xfrm>
              <a:off x="1763688" y="3634375"/>
              <a:ext cx="962119" cy="914400"/>
            </a:xfrm>
            <a:prstGeom prst="arc">
              <a:avLst>
                <a:gd name="adj1" fmla="val 3828910"/>
                <a:gd name="adj2" fmla="val 254190"/>
              </a:avLst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592796" y="2487979"/>
              <a:ext cx="3456384" cy="3053251"/>
              <a:chOff x="592796" y="2487562"/>
              <a:chExt cx="3456384" cy="3053251"/>
            </a:xfrm>
          </p:grpSpPr>
          <p:grpSp>
            <p:nvGrpSpPr>
              <p:cNvPr id="8" name="Skupina 7"/>
              <p:cNvGrpSpPr/>
              <p:nvPr/>
            </p:nvGrpSpPr>
            <p:grpSpPr>
              <a:xfrm>
                <a:off x="592796" y="2487562"/>
                <a:ext cx="3456384" cy="3053251"/>
                <a:chOff x="611559" y="1196752"/>
                <a:chExt cx="3867305" cy="4536504"/>
              </a:xfrm>
            </p:grpSpPr>
            <p:cxnSp>
              <p:nvCxnSpPr>
                <p:cNvPr id="9" name="Přímá spojnice 4"/>
                <p:cNvCxnSpPr/>
                <p:nvPr/>
              </p:nvCxnSpPr>
              <p:spPr>
                <a:xfrm>
                  <a:off x="2444643" y="1196752"/>
                  <a:ext cx="3" cy="4536504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Přímá spojnice 9"/>
                <p:cNvCxnSpPr/>
                <p:nvPr/>
              </p:nvCxnSpPr>
              <p:spPr>
                <a:xfrm>
                  <a:off x="611559" y="3644685"/>
                  <a:ext cx="3867305" cy="0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4" name="Přímá spojnice 13"/>
              <p:cNvCxnSpPr/>
              <p:nvPr/>
            </p:nvCxnSpPr>
            <p:spPr>
              <a:xfrm>
                <a:off x="2843808" y="4135121"/>
                <a:ext cx="0" cy="898229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2267744" y="5033350"/>
                <a:ext cx="576064" cy="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TextovéPole 15"/>
              <p:cNvSpPr txBox="1"/>
              <p:nvPr/>
            </p:nvSpPr>
            <p:spPr>
              <a:xfrm>
                <a:off x="2886432" y="5057615"/>
                <a:ext cx="43204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tx2"/>
                    </a:solidFill>
                  </a:rPr>
                  <a:t>z</a:t>
                </a:r>
                <a:endParaRPr lang="cs-CZ" dirty="0">
                  <a:solidFill>
                    <a:schemeClr val="tx2"/>
                  </a:solidFill>
                </a:endParaRPr>
              </a:p>
            </p:txBody>
          </p:sp>
          <p:cxnSp>
            <p:nvCxnSpPr>
              <p:cNvPr id="19" name="Přímá spojnice 18"/>
              <p:cNvCxnSpPr/>
              <p:nvPr/>
            </p:nvCxnSpPr>
            <p:spPr>
              <a:xfrm>
                <a:off x="2231108" y="4135120"/>
                <a:ext cx="612700" cy="89823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" name="Obdélník 19"/>
                  <p:cNvSpPr/>
                  <p:nvPr/>
                </p:nvSpPr>
                <p:spPr>
                  <a:xfrm>
                    <a:off x="1837030" y="3691465"/>
                    <a:ext cx="365761" cy="400110"/>
                  </a:xfrm>
                  <a:prstGeom prst="rect">
                    <a:avLst/>
                  </a:prstGeom>
                </p:spPr>
                <p:txBody>
                  <a:bodyPr wrap="square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00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𝛼</m:t>
                          </m:r>
                        </m:oMath>
                      </m:oMathPara>
                    </a14:m>
                    <a:endParaRPr lang="cs-CZ" sz="2000" dirty="0">
                      <a:solidFill>
                        <a:schemeClr val="accent6">
                          <a:lumMod val="75000"/>
                        </a:schemeClr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20" name="Obdélník 19"/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837030" y="3691465"/>
                    <a:ext cx="365761" cy="400110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1" name="TextovéPole 20"/>
                  <p:cNvSpPr txBox="1"/>
                  <p:nvPr/>
                </p:nvSpPr>
                <p:spPr>
                  <a:xfrm>
                    <a:off x="2753139" y="3634375"/>
                    <a:ext cx="504056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i="1" dirty="0" smtClean="0"/>
                      <a:t> </a:t>
                    </a:r>
                    <a14:m>
                      <m:oMath xmlns:m="http://schemas.openxmlformats.org/officeDocument/2006/math">
                        <m:r>
                          <a:rPr lang="cs-CZ" i="1" smtClean="0">
                            <a:latin typeface="Cambria Math"/>
                          </a:rPr>
                          <m:t>3</m:t>
                        </m:r>
                      </m:oMath>
                    </a14:m>
                    <a:endParaRPr lang="cs-CZ" i="1" dirty="0"/>
                  </a:p>
                </p:txBody>
              </p:sp>
            </mc:Choice>
            <mc:Fallback xmlns="">
              <p:sp>
                <p:nvSpPr>
                  <p:cNvPr id="21" name="TextovéPole 2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753139" y="3634375"/>
                    <a:ext cx="504056" cy="369332"/>
                  </a:xfrm>
                  <a:prstGeom prst="rect">
                    <a:avLst/>
                  </a:prstGeom>
                  <a:blipFill rotWithShape="1">
                    <a:blip r:embed="rId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22" name="TextovéPole 21"/>
              <p:cNvSpPr txBox="1"/>
              <p:nvPr/>
            </p:nvSpPr>
            <p:spPr>
              <a:xfrm>
                <a:off x="2267744" y="5067574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-4</a:t>
                </a:r>
                <a:endParaRPr lang="cs-CZ" i="1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424817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vyjádřete 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 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algebraickém 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tvaru: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latin typeface="Arial" pitchFamily="34" charset="0"/>
                <a:cs typeface="Arial" pitchFamily="34" charset="0"/>
              </a:rPr>
            </a:b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600200"/>
                <a:ext cx="4258816" cy="4781128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𝑧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7</m:t>
                    </m:r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𝑐𝑜𝑠</m:t>
                        </m:r>
                        <m:f>
                          <m:fPr>
                            <m:ctrlPr>
                              <a:rPr lang="cs-CZ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6</m:t>
                            </m:r>
                          </m:den>
                        </m:f>
                        <m:r>
                          <a:rPr lang="cs-CZ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𝑠𝑖𝑛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6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ea typeface="Cambria Math"/>
                          </a:rPr>
                          <m:t>𝜋</m:t>
                        </m:r>
                      </m:e>
                    </m:d>
                  </m:oMath>
                </a14:m>
                <a:endParaRPr lang="cs-CZ" sz="2800" i="1" dirty="0" smtClean="0">
                  <a:latin typeface="Cambria Math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        </a:t>
                </a: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endParaRPr lang="cs-CZ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600200"/>
                <a:ext cx="4258816" cy="4781128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5148064" y="1484784"/>
                <a:ext cx="4320480" cy="4968552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? </m:t>
                    </m:r>
                    <m:r>
                      <a:rPr lang="cs-CZ" sz="2400" i="1" smtClean="0">
                        <a:latin typeface="Cambria Math"/>
                        <a:ea typeface="Cambria Math"/>
                      </a:rPr>
                      <m:t>𝑐𝑜𝑠</m:t>
                    </m:r>
                    <m:f>
                      <m:fPr>
                        <m:ctrlPr>
                          <a:rPr lang="cs-CZ" sz="24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6</m:t>
                        </m:r>
                      </m:den>
                    </m:f>
                    <m:r>
                      <a:rPr lang="cs-CZ" sz="2400" i="1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r>
                  <a:rPr lang="cs-CZ" sz="2400" i="1" dirty="0">
                    <a:latin typeface="Cambria Math"/>
                    <a:ea typeface="Cambria Math"/>
                  </a:rPr>
                  <a:t> </a:t>
                </a:r>
                <a:r>
                  <a:rPr lang="cs-CZ" sz="2400" i="1" dirty="0" smtClean="0">
                    <a:latin typeface="Cambria Math"/>
                    <a:ea typeface="Cambria Math"/>
                  </a:rPr>
                  <a:t>, </a:t>
                </a:r>
                <a:r>
                  <a:rPr lang="cs-CZ" sz="1800" dirty="0" smtClean="0">
                    <a:latin typeface="Arial" panose="020B0604020202020204" pitchFamily="34" charset="0"/>
                    <a:ea typeface="Cambria Math"/>
                    <a:cs typeface="Arial" panose="020B0604020202020204" pitchFamily="34" charset="0"/>
                  </a:rPr>
                  <a:t>I. kvadrant</a:t>
                </a:r>
                <a:endParaRPr lang="cs-CZ" sz="1800" dirty="0" smtClean="0">
                  <a:latin typeface="Arial" panose="020B0604020202020204" pitchFamily="34" charset="0"/>
                  <a:ea typeface="Cambria Math"/>
                  <a:cs typeface="Arial" panose="020B0604020202020204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i="1">
                          <a:latin typeface="Cambria Math"/>
                        </a:rPr>
                        <m:t>𝑧</m:t>
                      </m:r>
                      <m:r>
                        <a:rPr lang="cs-CZ" sz="2000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i="1">
                          <a:latin typeface="Cambria Math"/>
                        </a:rPr>
                        <m:t>7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30°+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𝑖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30°</m:t>
                          </m:r>
                        </m:e>
                      </m:d>
                    </m:oMath>
                  </m:oMathPara>
                </a14:m>
                <a:endParaRPr lang="cs-CZ" sz="2400" i="1" dirty="0">
                  <a:latin typeface="Cambria Math"/>
                  <a:ea typeface="Cambria Math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  <a:ea typeface="Cambria Math"/>
                        </a:rPr>
                        <m:t>𝑐𝑜𝑠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30°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40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400" i="1" dirty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sz="2400" i="1" dirty="0" smtClean="0">
                    <a:latin typeface="Arial" panose="020B0604020202020204" pitchFamily="34" charset="0"/>
                    <a:ea typeface="Cambria Math"/>
                    <a:cs typeface="Arial" panose="020B0604020202020204" pitchFamily="34" charset="0"/>
                  </a:rPr>
                  <a:t>sin </a:t>
                </a:r>
                <a:r>
                  <a:rPr lang="cs-CZ" sz="2400" dirty="0" smtClean="0">
                    <a:latin typeface="Cambria Math"/>
                    <a:ea typeface="Cambria Math"/>
                  </a:rPr>
                  <a:t>30</a:t>
                </a:r>
                <a:r>
                  <a:rPr lang="cs-CZ" sz="2400" dirty="0">
                    <a:latin typeface="Cambria Math"/>
                    <a:ea typeface="Cambria Math"/>
                  </a:rPr>
                  <a:t>°=</a:t>
                </a:r>
                <a:r>
                  <a:rPr lang="cs-CZ" sz="2400" dirty="0" smtClean="0">
                    <a:latin typeface="Cambria Math"/>
                    <a:ea typeface="Cambria Math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  <a:ea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i="1">
                          <a:latin typeface="Cambria Math"/>
                          <a:ea typeface="Cambria Math" pitchFamily="18" charset="0"/>
                          <a:cs typeface="Arial" pitchFamily="34" charset="0"/>
                        </a:rPr>
                        <m:t>𝑧</m:t>
                      </m:r>
                      <m:r>
                        <a:rPr lang="cs-CZ" sz="2000" i="1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000" i="1">
                          <a:latin typeface="Cambria Math"/>
                        </a:rPr>
                        <m:t>7</m:t>
                      </m:r>
                      <m:d>
                        <m:d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ad>
                                <m:radPr>
                                  <m:degHide m:val="on"/>
                                  <m:ctrlP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𝑖</m:t>
                          </m:r>
                          <m:f>
                            <m:f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>
                          <a:solidFill>
                            <a:srgbClr val="FF0000"/>
                          </a:solidFill>
                          <a:latin typeface="Cambria Math"/>
                          <a:ea typeface="Cambria Math" pitchFamily="18" charset="0"/>
                          <a:cs typeface="Arial" pitchFamily="34" charset="0"/>
                        </a:rPr>
                        <m:t>𝑧</m:t>
                      </m:r>
                      <m:r>
                        <a:rPr lang="cs-CZ" sz="2400" b="1" i="1">
                          <a:solidFill>
                            <a:srgbClr val="FF0000"/>
                          </a:solidFill>
                          <a:latin typeface="Cambria Math"/>
                          <a:ea typeface="Cambria Math" pitchFamily="18" charset="0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  <m:t>7</m:t>
                          </m:r>
                          <m:rad>
                            <m:radPr>
                              <m:degHide m:val="on"/>
                              <m:ctrlPr>
                                <a:rPr lang="cs-CZ" sz="2400" b="1" i="1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400" b="1" i="1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  <m:t>2</m:t>
                          </m:r>
                        </m:den>
                      </m:f>
                      <m:r>
                        <a:rPr lang="cs-CZ" sz="2400" b="1" i="1">
                          <a:solidFill>
                            <a:srgbClr val="FF0000"/>
                          </a:solidFill>
                          <a:latin typeface="Cambria Math"/>
                          <a:ea typeface="Cambria Math" pitchFamily="18" charset="0"/>
                          <a:cs typeface="Arial" pitchFamily="34" charset="0"/>
                        </a:rPr>
                        <m:t>+</m:t>
                      </m:r>
                      <m:f>
                        <m:fPr>
                          <m:ctrlP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  <m:t>7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  <m:t>2</m:t>
                          </m:r>
                        </m:den>
                      </m:f>
                      <m:r>
                        <a:rPr lang="cs-CZ" sz="2400" b="1" i="1">
                          <a:solidFill>
                            <a:srgbClr val="FF0000"/>
                          </a:solidFill>
                          <a:latin typeface="Cambria Math"/>
                          <a:ea typeface="Cambria Math" pitchFamily="18" charset="0"/>
                          <a:cs typeface="Arial" pitchFamily="34" charset="0"/>
                        </a:rPr>
                        <m:t>𝑖</m:t>
                      </m:r>
                    </m:oMath>
                  </m:oMathPara>
                </a14:m>
                <a:endParaRPr lang="cs-CZ" sz="2400" b="1" i="1" dirty="0">
                  <a:solidFill>
                    <a:srgbClr val="FF0000"/>
                  </a:solidFill>
                  <a:latin typeface="Cambria Math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000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5148064" y="1484784"/>
                <a:ext cx="4320480" cy="4968552"/>
              </a:xfrm>
              <a:blipFill rotWithShape="1">
                <a:blip r:embed="rId3"/>
                <a:stretch>
                  <a:fillRect l="-21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2" name="Skupina 11"/>
          <p:cNvGrpSpPr/>
          <p:nvPr/>
        </p:nvGrpSpPr>
        <p:grpSpPr>
          <a:xfrm>
            <a:off x="516555" y="2852936"/>
            <a:ext cx="3456384" cy="3053251"/>
            <a:chOff x="592796" y="2487979"/>
            <a:chExt cx="3456384" cy="3053251"/>
          </a:xfrm>
        </p:grpSpPr>
        <p:sp>
          <p:nvSpPr>
            <p:cNvPr id="17" name="Oblouk 16"/>
            <p:cNvSpPr/>
            <p:nvPr/>
          </p:nvSpPr>
          <p:spPr>
            <a:xfrm>
              <a:off x="1763688" y="3634375"/>
              <a:ext cx="962119" cy="914400"/>
            </a:xfrm>
            <a:prstGeom prst="arc">
              <a:avLst>
                <a:gd name="adj1" fmla="val 20036525"/>
                <a:gd name="adj2" fmla="val 254190"/>
              </a:avLst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592796" y="2487979"/>
              <a:ext cx="3456384" cy="3053251"/>
              <a:chOff x="592796" y="2487562"/>
              <a:chExt cx="3456384" cy="3053251"/>
            </a:xfrm>
          </p:grpSpPr>
          <p:grpSp>
            <p:nvGrpSpPr>
              <p:cNvPr id="8" name="Skupina 7"/>
              <p:cNvGrpSpPr/>
              <p:nvPr/>
            </p:nvGrpSpPr>
            <p:grpSpPr>
              <a:xfrm>
                <a:off x="592796" y="2487562"/>
                <a:ext cx="3456384" cy="3053251"/>
                <a:chOff x="611559" y="1196752"/>
                <a:chExt cx="3867305" cy="4536504"/>
              </a:xfrm>
            </p:grpSpPr>
            <p:cxnSp>
              <p:nvCxnSpPr>
                <p:cNvPr id="9" name="Přímá spojnice 4"/>
                <p:cNvCxnSpPr/>
                <p:nvPr/>
              </p:nvCxnSpPr>
              <p:spPr>
                <a:xfrm>
                  <a:off x="2444643" y="1196752"/>
                  <a:ext cx="3" cy="4536504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Přímá spojnice 9"/>
                <p:cNvCxnSpPr/>
                <p:nvPr/>
              </p:nvCxnSpPr>
              <p:spPr>
                <a:xfrm>
                  <a:off x="611559" y="3644685"/>
                  <a:ext cx="3867305" cy="0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6" name="TextovéPole 15"/>
              <p:cNvSpPr txBox="1"/>
              <p:nvPr/>
            </p:nvSpPr>
            <p:spPr>
              <a:xfrm>
                <a:off x="3102456" y="3047572"/>
                <a:ext cx="43204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tx2"/>
                    </a:solidFill>
                  </a:rPr>
                  <a:t>z</a:t>
                </a:r>
                <a:endParaRPr lang="cs-CZ" dirty="0">
                  <a:solidFill>
                    <a:schemeClr val="tx2"/>
                  </a:solidFill>
                </a:endParaRPr>
              </a:p>
            </p:txBody>
          </p:sp>
          <p:cxnSp>
            <p:nvCxnSpPr>
              <p:cNvPr id="19" name="Přímá spojnice 18"/>
              <p:cNvCxnSpPr/>
              <p:nvPr/>
            </p:nvCxnSpPr>
            <p:spPr>
              <a:xfrm flipH="1">
                <a:off x="2244750" y="3747433"/>
                <a:ext cx="857706" cy="344142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" name="Obdélník 19"/>
                  <p:cNvSpPr/>
                  <p:nvPr/>
                </p:nvSpPr>
                <p:spPr>
                  <a:xfrm>
                    <a:off x="2725807" y="3747433"/>
                    <a:ext cx="365761" cy="400110"/>
                  </a:xfrm>
                  <a:prstGeom prst="rect">
                    <a:avLst/>
                  </a:prstGeom>
                </p:spPr>
                <p:txBody>
                  <a:bodyPr wrap="square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00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𝛼</m:t>
                          </m:r>
                        </m:oMath>
                      </m:oMathPara>
                    </a14:m>
                    <a:endParaRPr lang="cs-CZ" sz="2000" dirty="0">
                      <a:solidFill>
                        <a:schemeClr val="accent6">
                          <a:lumMod val="75000"/>
                        </a:schemeClr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20" name="Obdélník 19"/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725807" y="3747433"/>
                    <a:ext cx="365761" cy="400110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3" name="TextovéPole 22"/>
                  <p:cNvSpPr txBox="1"/>
                  <p:nvPr/>
                </p:nvSpPr>
                <p:spPr>
                  <a:xfrm>
                    <a:off x="2992057" y="4211107"/>
                    <a:ext cx="432048" cy="673261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7</m:t>
                              </m:r>
                              <m:rad>
                                <m:radPr>
                                  <m:degHide m:val="on"/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oMath>
                      </m:oMathPara>
                    </a14:m>
                    <a:endParaRPr lang="cs-CZ" dirty="0">
                      <a:solidFill>
                        <a:schemeClr val="tx2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23" name="TextovéPole 2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992057" y="4211107"/>
                    <a:ext cx="432048" cy="673261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 r="-16901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4" name="TextovéPole 23"/>
                  <p:cNvSpPr txBox="1"/>
                  <p:nvPr/>
                </p:nvSpPr>
                <p:spPr>
                  <a:xfrm>
                    <a:off x="1763688" y="3062674"/>
                    <a:ext cx="432048" cy="609077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oMath>
                      </m:oMathPara>
                    </a14:m>
                    <a:endParaRPr lang="cs-CZ" dirty="0">
                      <a:solidFill>
                        <a:schemeClr val="tx2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24" name="TextovéPole 2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763688" y="3062674"/>
                    <a:ext cx="432048" cy="609077"/>
                  </a:xfrm>
                  <a:prstGeom prst="rect">
                    <a:avLst/>
                  </a:prstGeom>
                  <a:blipFill rotWithShape="1">
                    <a:blip r:embed="rId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</p:spTree>
    <p:extLst>
      <p:ext uri="{BB962C8B-B14F-4D97-AF65-F5344CB8AC3E}">
        <p14:creationId xmlns:p14="http://schemas.microsoft.com/office/powerpoint/2010/main" val="2831022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vyjádřete 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 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algebraickém 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tvaru: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latin typeface="Arial" pitchFamily="34" charset="0"/>
                <a:cs typeface="Arial" pitchFamily="34" charset="0"/>
              </a:rPr>
            </a:b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600200"/>
                <a:ext cx="4258816" cy="4781128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𝑧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𝑐𝑜𝑠</m:t>
                        </m:r>
                        <m:f>
                          <m:fPr>
                            <m:ctrlPr>
                              <a:rPr lang="cs-CZ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𝑠𝑖𝑛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ea typeface="Cambria Math"/>
                          </a:rPr>
                          <m:t>𝜋</m:t>
                        </m:r>
                      </m:e>
                    </m:d>
                  </m:oMath>
                </a14:m>
                <a:endParaRPr lang="cs-CZ" sz="2800" i="1" dirty="0" smtClean="0">
                  <a:latin typeface="Cambria Math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        </a:t>
                </a: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endParaRPr lang="cs-CZ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600200"/>
                <a:ext cx="4258816" cy="4781128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5148064" y="2149248"/>
                <a:ext cx="4320480" cy="3093450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? </m:t>
                    </m:r>
                    <m:r>
                      <a:rPr lang="cs-CZ" sz="2400" i="1" smtClean="0">
                        <a:latin typeface="Cambria Math"/>
                        <a:ea typeface="Cambria Math"/>
                      </a:rPr>
                      <m:t>𝑐𝑜𝑠</m:t>
                    </m:r>
                    <m:f>
                      <m:fPr>
                        <m:ctrlPr>
                          <a:rPr lang="cs-CZ" sz="24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3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2</m:t>
                        </m:r>
                      </m:den>
                    </m:f>
                    <m:r>
                      <a:rPr lang="cs-CZ" sz="2400" i="1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r>
                  <a:rPr lang="cs-CZ" sz="2400" i="1" dirty="0">
                    <a:latin typeface="Cambria Math"/>
                    <a:ea typeface="Cambria Math"/>
                  </a:rPr>
                  <a:t> </a:t>
                </a: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  <a:ea typeface="Cambria Math"/>
                        </a:rPr>
                        <m:t>𝑐𝑜𝑠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270°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400" i="1" dirty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latin typeface="Cambria Math"/>
                    <a:ea typeface="Cambria Math"/>
                  </a:rPr>
                  <a:t>sin </a:t>
                </a:r>
                <a:r>
                  <a:rPr lang="cs-CZ" sz="2400" dirty="0">
                    <a:latin typeface="Cambria Math"/>
                    <a:ea typeface="Cambria Math"/>
                  </a:rPr>
                  <a:t>270°= </a:t>
                </a:r>
                <a:r>
                  <a:rPr lang="cs-CZ" sz="2400" dirty="0" smtClean="0">
                    <a:latin typeface="Cambria Math"/>
                    <a:ea typeface="Cambria Math"/>
                  </a:rPr>
                  <a:t>–1</a:t>
                </a:r>
                <a:endParaRPr lang="cs-CZ" sz="2400" dirty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𝑧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0+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𝑖</m:t>
                      </m:r>
                    </m:oMath>
                  </m:oMathPara>
                </a14:m>
                <a:endParaRPr lang="cs-CZ" sz="2400" i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>
                          <a:solidFill>
                            <a:srgbClr val="FF0000"/>
                          </a:solidFill>
                          <a:latin typeface="Cambria Math"/>
                          <a:ea typeface="Cambria Math" pitchFamily="18" charset="0"/>
                          <a:cs typeface="Arial" pitchFamily="34" charset="0"/>
                        </a:rPr>
                        <m:t>𝒛</m:t>
                      </m:r>
                      <m:r>
                        <a:rPr lang="cs-CZ" sz="2400" b="1" i="1">
                          <a:solidFill>
                            <a:srgbClr val="FF0000"/>
                          </a:solidFill>
                          <a:latin typeface="Cambria Math"/>
                          <a:ea typeface="Cambria Math" pitchFamily="18" charset="0"/>
                          <a:cs typeface="Arial" pitchFamily="34" charset="0"/>
                        </a:rPr>
                        <m:t>=−</m:t>
                      </m:r>
                      <m:f>
                        <m:fPr>
                          <m:ctrlP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  <m:t>𝟖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  <m:t>𝟑</m:t>
                          </m:r>
                        </m:den>
                      </m:f>
                      <m:r>
                        <a:rPr lang="cs-CZ" sz="2400" b="1" i="1">
                          <a:solidFill>
                            <a:srgbClr val="FF0000"/>
                          </a:solidFill>
                          <a:latin typeface="Cambria Math"/>
                          <a:ea typeface="Cambria Math" pitchFamily="18" charset="0"/>
                          <a:cs typeface="Arial" pitchFamily="34" charset="0"/>
                        </a:rPr>
                        <m:t>𝒊</m:t>
                      </m:r>
                    </m:oMath>
                  </m:oMathPara>
                </a14:m>
                <a:endParaRPr lang="cs-CZ" sz="2400" b="1" i="1" dirty="0">
                  <a:solidFill>
                    <a:srgbClr val="FF0000"/>
                  </a:solidFill>
                  <a:latin typeface="Cambria Math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5148064" y="2149248"/>
                <a:ext cx="4320480" cy="3093450"/>
              </a:xfrm>
              <a:blipFill rotWithShape="1">
                <a:blip r:embed="rId3"/>
                <a:stretch>
                  <a:fillRect l="-21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2" name="Skupina 11"/>
          <p:cNvGrpSpPr/>
          <p:nvPr/>
        </p:nvGrpSpPr>
        <p:grpSpPr>
          <a:xfrm>
            <a:off x="592796" y="2487979"/>
            <a:ext cx="3456384" cy="3053251"/>
            <a:chOff x="592796" y="2487979"/>
            <a:chExt cx="3456384" cy="3053251"/>
          </a:xfrm>
        </p:grpSpPr>
        <p:sp>
          <p:nvSpPr>
            <p:cNvPr id="17" name="Oblouk 16"/>
            <p:cNvSpPr/>
            <p:nvPr/>
          </p:nvSpPr>
          <p:spPr>
            <a:xfrm>
              <a:off x="1763688" y="3634375"/>
              <a:ext cx="962119" cy="914400"/>
            </a:xfrm>
            <a:prstGeom prst="arc">
              <a:avLst>
                <a:gd name="adj1" fmla="val 5875865"/>
                <a:gd name="adj2" fmla="val 254190"/>
              </a:avLst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592796" y="2487979"/>
              <a:ext cx="3456384" cy="3053251"/>
              <a:chOff x="592796" y="2487562"/>
              <a:chExt cx="3456384" cy="3053251"/>
            </a:xfrm>
          </p:grpSpPr>
          <p:grpSp>
            <p:nvGrpSpPr>
              <p:cNvPr id="8" name="Skupina 7"/>
              <p:cNvGrpSpPr/>
              <p:nvPr/>
            </p:nvGrpSpPr>
            <p:grpSpPr>
              <a:xfrm>
                <a:off x="592796" y="2487562"/>
                <a:ext cx="3456384" cy="3053251"/>
                <a:chOff x="611559" y="1196752"/>
                <a:chExt cx="3867305" cy="4536504"/>
              </a:xfrm>
            </p:grpSpPr>
            <p:cxnSp>
              <p:nvCxnSpPr>
                <p:cNvPr id="9" name="Přímá spojnice 4"/>
                <p:cNvCxnSpPr/>
                <p:nvPr/>
              </p:nvCxnSpPr>
              <p:spPr>
                <a:xfrm>
                  <a:off x="2444643" y="1196752"/>
                  <a:ext cx="3" cy="4536504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Přímá spojnice 9"/>
                <p:cNvCxnSpPr/>
                <p:nvPr/>
              </p:nvCxnSpPr>
              <p:spPr>
                <a:xfrm>
                  <a:off x="611559" y="3644685"/>
                  <a:ext cx="3867305" cy="0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6" name="TextovéPole 15"/>
              <p:cNvSpPr txBox="1"/>
              <p:nvPr/>
            </p:nvSpPr>
            <p:spPr>
              <a:xfrm>
                <a:off x="2322544" y="4848637"/>
                <a:ext cx="43204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tx2"/>
                    </a:solidFill>
                  </a:rPr>
                  <a:t>z</a:t>
                </a:r>
                <a:endParaRPr lang="cs-CZ" dirty="0">
                  <a:solidFill>
                    <a:schemeClr val="tx2"/>
                  </a:solidFill>
                </a:endParaRPr>
              </a:p>
            </p:txBody>
          </p:sp>
          <p:cxnSp>
            <p:nvCxnSpPr>
              <p:cNvPr id="19" name="Přímá spojnice 18"/>
              <p:cNvCxnSpPr/>
              <p:nvPr/>
            </p:nvCxnSpPr>
            <p:spPr>
              <a:xfrm>
                <a:off x="2231108" y="4135120"/>
                <a:ext cx="13639" cy="898230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" name="Obdélník 19"/>
                  <p:cNvSpPr/>
                  <p:nvPr/>
                </p:nvSpPr>
                <p:spPr>
                  <a:xfrm>
                    <a:off x="1837030" y="3691465"/>
                    <a:ext cx="365761" cy="400110"/>
                  </a:xfrm>
                  <a:prstGeom prst="rect">
                    <a:avLst/>
                  </a:prstGeom>
                </p:spPr>
                <p:txBody>
                  <a:bodyPr wrap="square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00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𝛼</m:t>
                          </m:r>
                        </m:oMath>
                      </m:oMathPara>
                    </a14:m>
                    <a:endParaRPr lang="cs-CZ" sz="2000" dirty="0">
                      <a:solidFill>
                        <a:schemeClr val="accent6">
                          <a:lumMod val="75000"/>
                        </a:schemeClr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20" name="Obdélník 19"/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837030" y="3691465"/>
                    <a:ext cx="365761" cy="400110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</p:spTree>
    <p:extLst>
      <p:ext uri="{BB962C8B-B14F-4D97-AF65-F5344CB8AC3E}">
        <p14:creationId xmlns:p14="http://schemas.microsoft.com/office/powerpoint/2010/main" val="3474084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vyjádřete 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 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algebraickém 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tvaru: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latin typeface="Arial" pitchFamily="34" charset="0"/>
                <a:cs typeface="Arial" pitchFamily="34" charset="0"/>
              </a:rPr>
            </a:b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600200"/>
                <a:ext cx="4258816" cy="4781128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</a:rPr>
                      <m:t>𝑧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6</m:t>
                    </m:r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𝑐𝑜𝑠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82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°+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𝑠𝑖𝑛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82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</m:oMath>
                </a14:m>
                <a:endParaRPr lang="cs-CZ" i="1" dirty="0">
                  <a:latin typeface="Cambria Math"/>
                  <a:ea typeface="Cambria Math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2800" i="1" dirty="0" smtClean="0">
                  <a:latin typeface="Cambria Math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        </a:t>
                </a: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endParaRPr lang="cs-CZ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600200"/>
                <a:ext cx="4258816" cy="4781128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572000" y="2447780"/>
                <a:ext cx="4320480" cy="3285476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:endParaRPr lang="cs-CZ" sz="2400" i="1" dirty="0" smtClean="0">
                  <a:latin typeface="Cambria Math"/>
                  <a:ea typeface="Cambria Math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i="0">
                              <a:latin typeface="Cambria Math"/>
                              <a:ea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82°</m:t>
                          </m:r>
                        </m:e>
                      </m:func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0,1392</m:t>
                      </m:r>
                    </m:oMath>
                  </m:oMathPara>
                </a14:m>
                <a:endParaRPr lang="cs-CZ" sz="2400" i="1" dirty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latin typeface="Cambria Math"/>
                    <a:ea typeface="Cambria Math"/>
                  </a:rPr>
                  <a:t>sin 82°= 0,9903</a:t>
                </a:r>
                <a:endParaRPr lang="cs-CZ" sz="2400" dirty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sz="2400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𝑧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6</m:t>
                      </m:r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0,1392+6∙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0,9903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𝑖</m:t>
                      </m:r>
                    </m:oMath>
                  </m:oMathPara>
                </a14:m>
                <a:endParaRPr lang="cs-CZ" sz="2400" i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sz="2400" i="1" dirty="0" smtClean="0">
                  <a:latin typeface="Cambria Math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 pitchFamily="18" charset="0"/>
                          <a:cs typeface="Arial" pitchFamily="34" charset="0"/>
                        </a:rPr>
                        <m:t>𝒛</m:t>
                      </m:r>
                      <m:r>
                        <a:rPr lang="cs-CZ" sz="24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𝟎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𝟖𝟒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+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𝟓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𝟗𝟒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𝒊</m:t>
                      </m:r>
                    </m:oMath>
                  </m:oMathPara>
                </a14:m>
                <a:endParaRPr lang="cs-CZ" sz="2400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572000" y="2447780"/>
                <a:ext cx="4320480" cy="3285476"/>
              </a:xfrm>
              <a:blipFill rotWithShape="1">
                <a:blip r:embed="rId3"/>
                <a:stretch>
                  <a:fillRect l="-21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32065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717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sz="1600" dirty="0">
                <a:latin typeface="Arial" charset="0"/>
                <a:cs typeface="Arial" charset="0"/>
              </a:rPr>
              <a:t>1. Hudcová, M., Kubičíková, L.: </a:t>
            </a:r>
            <a:r>
              <a:rPr lang="cs-CZ" sz="1600" i="1" dirty="0">
                <a:latin typeface="Arial" charset="0"/>
                <a:cs typeface="Arial" charset="0"/>
              </a:rPr>
              <a:t>Sbírka úloh z matematiky pro SOŠ, SOU a nástavbové </a:t>
            </a:r>
            <a:br>
              <a:rPr lang="cs-CZ" sz="1600" i="1" dirty="0">
                <a:latin typeface="Arial" charset="0"/>
                <a:cs typeface="Arial" charset="0"/>
              </a:rPr>
            </a:br>
            <a:r>
              <a:rPr lang="cs-CZ" sz="1600" i="1" dirty="0">
                <a:latin typeface="Arial" charset="0"/>
                <a:cs typeface="Arial" charset="0"/>
              </a:rPr>
              <a:t>   studium</a:t>
            </a:r>
            <a:r>
              <a:rPr lang="cs-CZ" sz="1600" dirty="0">
                <a:latin typeface="Arial" charset="0"/>
                <a:cs typeface="Arial" charset="0"/>
              </a:rPr>
              <a:t>, PROMETHEUS, Praha, 2000, ISBN 80-7196-165-5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600" dirty="0">
                <a:latin typeface="Arial" charset="0"/>
                <a:cs typeface="Arial" charset="0"/>
              </a:rPr>
              <a:t>2.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CALDA, Emil. Matematika pro gymnázia. 4. vyd. Praha: Prometheus, 2008, 134 s. Učebnice pro střední školy (Prometheus). ISBN 978-80-7196-364-6 </a:t>
            </a: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škola školských zařízení. Jakékoliv další využití podléhá autorskému zákonu.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ky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2418</TotalTime>
  <Words>543</Words>
  <Application>Microsoft Office PowerPoint</Application>
  <PresentationFormat>Předvádění na obrazovce (4:3)</PresentationFormat>
  <Paragraphs>144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Obchodní akademie, Střední odborná škola   a Jazyková škola s právem státní jazykové zkoušky,  Hradec Králové</vt:lpstr>
      <vt:lpstr>    Vyjádřete v  goniometrickém tvaru:   </vt:lpstr>
      <vt:lpstr>    Vyjádřete v  goniometrickém tvaru:   </vt:lpstr>
      <vt:lpstr>    Vyjádřete v  goniometrickém tvaru:   </vt:lpstr>
      <vt:lpstr>  Vyjádřete v  goniometrickém tvaru: </vt:lpstr>
      <vt:lpstr>  Číslo vyjádřete v  algebraickém tvaru: </vt:lpstr>
      <vt:lpstr>  Číslo vyjádřete v  algebraickém tvaru: </vt:lpstr>
      <vt:lpstr>  Číslo vyjádřete v  algebraickém tvaru: </vt:lpstr>
      <vt:lpstr>Seznam literatury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MK</cp:lastModifiedBy>
  <cp:revision>293</cp:revision>
  <dcterms:created xsi:type="dcterms:W3CDTF">2012-11-30T22:17:21Z</dcterms:created>
  <dcterms:modified xsi:type="dcterms:W3CDTF">2013-10-17T14:52:05Z</dcterms:modified>
</cp:coreProperties>
</file>