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99" r:id="rId3"/>
    <p:sldId id="317" r:id="rId4"/>
    <p:sldId id="318" r:id="rId5"/>
    <p:sldId id="319" r:id="rId6"/>
    <p:sldId id="314" r:id="rId7"/>
    <p:sldId id="320" r:id="rId8"/>
    <p:sldId id="321" r:id="rId9"/>
    <p:sldId id="26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00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4709" autoAdjust="0"/>
  </p:normalViewPr>
  <p:slideViewPr>
    <p:cSldViewPr>
      <p:cViewPr>
        <p:scale>
          <a:sx n="82" d="100"/>
          <a:sy n="82" d="100"/>
        </p:scale>
        <p:origin x="-654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A9BFBBBB-D885-4ABA-8D2A-3277A424466D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CC51977D-22A1-42E4-BBDF-37DE60EABC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4346898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fld id="{64128B6A-121C-4075-A20F-F508653BE9BF}" type="slidenum">
              <a:rPr lang="cs-CZ" smtClean="0"/>
              <a:pPr eaLnBrk="1" hangingPunct="1"/>
              <a:t>9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634A4-724C-4D74-B8BD-00B2E160B16E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149B7A-4E85-4229-8132-427DF0DC3DA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051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5D595B-BE83-4C3C-8B12-88DF8F5B8B2C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6FF342-420C-4811-987A-BA39DB639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873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E1A5CD-E996-47B2-88F4-72559DF4EC59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4DA41B-A7DB-458B-A270-EF0B2E8CEB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37035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F4100-9F5D-492C-B38B-07EA243154BD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0111D6-449E-42FD-8663-28710E960A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858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10C25-490D-48CF-B545-810326629154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96B36D-20EB-479F-BE0E-AE2FA1E32D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8413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48481-9CF4-4FFE-9CF0-13D2EEA5CA2A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8A7A63-43E4-4340-A82A-9C8796C892F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30553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7FBB2-21A1-4E01-B947-43A66FE8657E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1383F-1F4E-4BF2-A9F5-1B38824149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7445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4A2EC-6B16-4918-A134-C57B576E5540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15E3A-73B8-4CFF-904A-B52A7E2D7D8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8487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AB6F2-46CE-45F5-8A59-D1CD0129A73A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1A7E3-1206-418F-ADD6-F70B7F24153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989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86C293-0DE7-41EB-B5FA-638D85341B3B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698A3-89BA-44D3-BB8F-6C295266A70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3075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1CAB6-9F8C-4043-85E6-069B750EB551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D8D34F-37CB-4073-99AD-C171E3E610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5842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710D4A-766A-4333-846C-6D7E2CE9BAD8}" type="datetimeFigureOut">
              <a:rPr lang="cs-CZ"/>
              <a:pPr>
                <a:defRPr/>
              </a:pPr>
              <a:t>17.10.2013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AC9CFD-F4CF-4BE2-9F29-FF12EB4156D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 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4762815"/>
              </p:ext>
            </p:extLst>
          </p:nvPr>
        </p:nvGraphicFramePr>
        <p:xfrm>
          <a:off x="250825" y="2781300"/>
          <a:ext cx="8569325" cy="40566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Martina Krčková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VY_32_INOVACE_1_KOMPLEXNI_CISLA_13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Vzájemné převody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alg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a </a:t>
                      </a:r>
                      <a:r>
                        <a:rPr lang="cs-CZ" sz="180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gon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 tvaru II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Komplexní čísla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Ekonomické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lyceum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 4.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ročník, Obchodní akademie, 3.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srpen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9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Vzájemné převody mezi algebraickým a goniometrickým tvarem komplexních čísel 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3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Procvičování zápisu vzájemných převodů komplexního čísla v goniometrickém a algebraickém tvaru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v 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899592" y="2285754"/>
                <a:ext cx="4699333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𝑧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sz="1800" i="1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záporná poloosa y</a:t>
                </a:r>
              </a:p>
              <a:p>
                <a:pPr marL="0" indent="0">
                  <a:buNone/>
                </a:pPr>
                <a:endParaRPr lang="cs-CZ" sz="1800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=270°</m:t>
                      </m:r>
                    </m:oMath>
                  </m:oMathPara>
                </a14:m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𝑧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</m:t>
                        </m:r>
                      </m:e>
                    </m:rad>
                    <m:d>
                      <m:d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270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°+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270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𝑐𝑜𝑠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270°+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𝑖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𝑠𝑖𝑛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270</m:t>
                    </m:r>
                  </m:oMath>
                </a14:m>
                <a:r>
                  <a:rPr lang="cs-CZ" dirty="0" smtClean="0"/>
                  <a:t>°</a:t>
                </a:r>
                <a:endParaRPr lang="cs-CZ" dirty="0"/>
              </a:p>
              <a:p>
                <a:pPr marL="0" indent="0">
                  <a:buNone/>
                </a:pP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899592" y="2285754"/>
                <a:ext cx="4699333" cy="4525963"/>
              </a:xfrm>
              <a:blipFill rotWithShape="1">
                <a:blip r:embed="rId2"/>
                <a:stretch>
                  <a:fillRect l="-11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36" name="Skupina 35"/>
          <p:cNvGrpSpPr/>
          <p:nvPr/>
        </p:nvGrpSpPr>
        <p:grpSpPr>
          <a:xfrm>
            <a:off x="5034823" y="1948693"/>
            <a:ext cx="3699073" cy="3239874"/>
            <a:chOff x="5004048" y="2285256"/>
            <a:chExt cx="3699073" cy="3239874"/>
          </a:xfrm>
        </p:grpSpPr>
        <p:cxnSp>
          <p:nvCxnSpPr>
            <p:cNvPr id="37" name="Přímá spojnice 4"/>
            <p:cNvCxnSpPr/>
            <p:nvPr/>
          </p:nvCxnSpPr>
          <p:spPr>
            <a:xfrm>
              <a:off x="6516216" y="2287027"/>
              <a:ext cx="3" cy="3238103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>
              <a:off x="5004048" y="4323304"/>
              <a:ext cx="3699073" cy="0"/>
            </a:xfrm>
            <a:prstGeom prst="line">
              <a:avLst/>
            </a:prstGeom>
            <a:ln w="285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9" name="TextovéPole 38"/>
            <p:cNvSpPr txBox="1"/>
            <p:nvPr/>
          </p:nvSpPr>
          <p:spPr>
            <a:xfrm>
              <a:off x="6565552" y="2285256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/>
                <a:t>y</a:t>
              </a:r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8244408" y="3902318"/>
              <a:ext cx="28803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x</a:t>
              </a:r>
              <a:endParaRPr lang="cs-CZ" i="1" dirty="0"/>
            </a:p>
          </p:txBody>
        </p: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TextovéPole 40"/>
                <p:cNvSpPr txBox="1"/>
                <p:nvPr/>
              </p:nvSpPr>
              <p:spPr>
                <a:xfrm>
                  <a:off x="6165794" y="4004331"/>
                  <a:ext cx="350422" cy="40011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r>
                          <a:rPr lang="cs-CZ" sz="2000" i="1" dirty="0" smtClean="0">
                            <a:solidFill>
                              <a:srgbClr val="FFC000"/>
                            </a:solidFill>
                            <a:latin typeface="Cambria Math"/>
                            <a:ea typeface="Cambria Math"/>
                          </a:rPr>
                          <m:t>𝛼</m:t>
                        </m:r>
                      </m:oMath>
                    </m:oMathPara>
                  </a14:m>
                  <a:endParaRPr lang="cs-CZ" sz="2000" i="1" dirty="0">
                    <a:solidFill>
                      <a:srgbClr val="FFC000"/>
                    </a:solidFill>
                  </a:endParaRPr>
                </a:p>
              </p:txBody>
            </p:sp>
          </mc:Choice>
          <mc:Fallback xmlns="">
            <p:sp>
              <p:nvSpPr>
                <p:cNvPr id="41" name="TextovéPole 4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165794" y="4004331"/>
                  <a:ext cx="350422" cy="400110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p:sp>
          <p:nvSpPr>
            <p:cNvPr id="42" name="TextovéPole 41"/>
            <p:cNvSpPr txBox="1"/>
            <p:nvPr/>
          </p:nvSpPr>
          <p:spPr>
            <a:xfrm>
              <a:off x="5963151" y="4977652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i="1" dirty="0" smtClean="0">
                  <a:solidFill>
                    <a:schemeClr val="tx2"/>
                  </a:solidFill>
                </a:rPr>
                <a:t>z</a:t>
              </a:r>
              <a:endParaRPr lang="cs-CZ" b="1" i="1" dirty="0">
                <a:solidFill>
                  <a:schemeClr val="tx2"/>
                </a:solidFill>
              </a:endParaRPr>
            </a:p>
          </p:txBody>
        </p:sp>
        <p:cxnSp>
          <p:nvCxnSpPr>
            <p:cNvPr id="43" name="Přímá spojnice 42"/>
            <p:cNvCxnSpPr/>
            <p:nvPr/>
          </p:nvCxnSpPr>
          <p:spPr>
            <a:xfrm flipV="1">
              <a:off x="6532984" y="4318209"/>
              <a:ext cx="0" cy="838983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TextovéPole 43"/>
            <p:cNvSpPr txBox="1"/>
            <p:nvPr/>
          </p:nvSpPr>
          <p:spPr>
            <a:xfrm>
              <a:off x="6688561" y="4972526"/>
              <a:ext cx="504056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i="1" dirty="0" smtClean="0"/>
                <a:t>-i</a:t>
              </a:r>
              <a:endParaRPr lang="cs-CZ" i="1" dirty="0"/>
            </a:p>
          </p:txBody>
        </p:sp>
        <p:sp>
          <p:nvSpPr>
            <p:cNvPr id="45" name="Oblouk 44"/>
            <p:cNvSpPr/>
            <p:nvPr/>
          </p:nvSpPr>
          <p:spPr>
            <a:xfrm>
              <a:off x="6215179" y="3814450"/>
              <a:ext cx="602079" cy="914400"/>
            </a:xfrm>
            <a:prstGeom prst="arc">
              <a:avLst>
                <a:gd name="adj1" fmla="val 5662442"/>
                <a:gd name="adj2" fmla="val 254190"/>
              </a:avLst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124016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v 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899592" y="1608519"/>
                <a:ext cx="4032448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𝑧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2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dirty="0" smtClean="0"/>
              </a:p>
              <a:p>
                <a:pPr marL="400050" indent="-400050">
                  <a:buAutoNum type="romanUcPeriod"/>
                </a:pPr>
                <a:r>
                  <a:rPr lang="cs-CZ" sz="1800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kvadrant</a:t>
                </a:r>
              </a:p>
              <a:p>
                <a:pPr marL="0" indent="0">
                  <a:buNone/>
                </a:pPr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𝑧</m:t>
                        </m:r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 smtClean="0">
                    <a:latin typeface="Cambria Math"/>
                    <a:ea typeface="Cambria Math"/>
                  </a:rPr>
                  <a:t>4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a:rPr lang="cs-CZ" b="0" i="1">
                              <a:latin typeface="Cambria Math"/>
                              <a:ea typeface="Cambria Math"/>
                            </a:rPr>
                            <m:t>𝑠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in</m:t>
                          </m:r>
                        </m:fName>
                        <m:e>
                          <m:r>
                            <a:rPr lang="cs-CZ" b="0" i="1"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b="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i="1" dirty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=30°</m:t>
                      </m:r>
                    </m:oMath>
                  </m:oMathPara>
                </a14:m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𝑧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tx1"/>
                        </a:solidFill>
                        <a:latin typeface="Cambria Math"/>
                      </a:rPr>
                      <m:t>4</m:t>
                    </m:r>
                    <m:d>
                      <m:d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30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°+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30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899592" y="1608519"/>
                <a:ext cx="4032448" cy="4525963"/>
              </a:xfrm>
              <a:blipFill rotWithShape="1">
                <a:blip r:embed="rId2"/>
                <a:stretch>
                  <a:fillRect l="-10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4" name="Skupina 13"/>
          <p:cNvGrpSpPr/>
          <p:nvPr/>
        </p:nvGrpSpPr>
        <p:grpSpPr>
          <a:xfrm>
            <a:off x="4727651" y="2267905"/>
            <a:ext cx="3588765" cy="3053251"/>
            <a:chOff x="4727651" y="2267905"/>
            <a:chExt cx="3588765" cy="3053251"/>
          </a:xfrm>
        </p:grpSpPr>
        <p:cxnSp>
          <p:nvCxnSpPr>
            <p:cNvPr id="15" name="Přímá spojnice 14"/>
            <p:cNvCxnSpPr/>
            <p:nvPr/>
          </p:nvCxnSpPr>
          <p:spPr>
            <a:xfrm flipV="1">
              <a:off x="6365960" y="3452094"/>
              <a:ext cx="871351" cy="3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Skupina 12"/>
            <p:cNvGrpSpPr/>
            <p:nvPr/>
          </p:nvGrpSpPr>
          <p:grpSpPr>
            <a:xfrm>
              <a:off x="4727651" y="2267905"/>
              <a:ext cx="3588765" cy="3053251"/>
              <a:chOff x="4727651" y="2267905"/>
              <a:chExt cx="3588765" cy="3053251"/>
            </a:xfrm>
          </p:grpSpPr>
          <p:grpSp>
            <p:nvGrpSpPr>
              <p:cNvPr id="18" name="Skupina 17"/>
              <p:cNvGrpSpPr/>
              <p:nvPr/>
            </p:nvGrpSpPr>
            <p:grpSpPr>
              <a:xfrm>
                <a:off x="4727651" y="2267905"/>
                <a:ext cx="3588765" cy="3053251"/>
                <a:chOff x="592796" y="2487979"/>
                <a:chExt cx="3588765" cy="3053251"/>
              </a:xfrm>
            </p:grpSpPr>
            <p:sp>
              <p:nvSpPr>
                <p:cNvPr id="19" name="Oblouk 18"/>
                <p:cNvSpPr/>
                <p:nvPr/>
              </p:nvSpPr>
              <p:spPr>
                <a:xfrm>
                  <a:off x="1763688" y="3634375"/>
                  <a:ext cx="962119" cy="914400"/>
                </a:xfrm>
                <a:prstGeom prst="arc">
                  <a:avLst>
                    <a:gd name="adj1" fmla="val 20036525"/>
                    <a:gd name="adj2" fmla="val 254190"/>
                  </a:avLst>
                </a:prstGeom>
                <a:ln w="12700"/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grpSp>
              <p:nvGrpSpPr>
                <p:cNvPr id="20" name="Skupina 19"/>
                <p:cNvGrpSpPr/>
                <p:nvPr/>
              </p:nvGrpSpPr>
              <p:grpSpPr>
                <a:xfrm>
                  <a:off x="592796" y="2487979"/>
                  <a:ext cx="3588765" cy="3053251"/>
                  <a:chOff x="592796" y="2487562"/>
                  <a:chExt cx="3588765" cy="3053251"/>
                </a:xfrm>
              </p:grpSpPr>
              <p:grpSp>
                <p:nvGrpSpPr>
                  <p:cNvPr id="28" name="Skupina 27"/>
                  <p:cNvGrpSpPr/>
                  <p:nvPr/>
                </p:nvGrpSpPr>
                <p:grpSpPr>
                  <a:xfrm>
                    <a:off x="592796" y="2487562"/>
                    <a:ext cx="3456384" cy="3053251"/>
                    <a:chOff x="611559" y="1196752"/>
                    <a:chExt cx="3867305" cy="4536504"/>
                  </a:xfrm>
                </p:grpSpPr>
                <p:cxnSp>
                  <p:nvCxnSpPr>
                    <p:cNvPr id="37" name="Přímá spojnice 4"/>
                    <p:cNvCxnSpPr/>
                    <p:nvPr/>
                  </p:nvCxnSpPr>
                  <p:spPr>
                    <a:xfrm>
                      <a:off x="2444643" y="1196752"/>
                      <a:ext cx="3" cy="4536504"/>
                    </a:xfrm>
                    <a:prstGeom prst="line">
                      <a:avLst/>
                    </a:prstGeom>
                    <a:ln w="28575"/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  <p:cxnSp>
                  <p:nvCxnSpPr>
                    <p:cNvPr id="38" name="Přímá spojnice 37"/>
                    <p:cNvCxnSpPr/>
                    <p:nvPr/>
                  </p:nvCxnSpPr>
                  <p:spPr>
                    <a:xfrm>
                      <a:off x="611559" y="3644685"/>
                      <a:ext cx="3867305" cy="0"/>
                    </a:xfrm>
                    <a:prstGeom prst="line">
                      <a:avLst/>
                    </a:prstGeom>
                    <a:ln w="28575"/>
                  </p:spPr>
                  <p:style>
                    <a:lnRef idx="1">
                      <a:schemeClr val="accent1"/>
                    </a:lnRef>
                    <a:fillRef idx="0">
                      <a:schemeClr val="accent1"/>
                    </a:fillRef>
                    <a:effectRef idx="0">
                      <a:schemeClr val="accent1"/>
                    </a:effectRef>
                    <a:fontRef idx="minor">
                      <a:schemeClr val="tx1"/>
                    </a:fontRef>
                  </p:style>
                </p:cxnSp>
              </p:grpSp>
              <p:sp>
                <p:nvSpPr>
                  <p:cNvPr id="31" name="TextovéPole 30"/>
                  <p:cNvSpPr txBox="1"/>
                  <p:nvPr/>
                </p:nvSpPr>
                <p:spPr>
                  <a:xfrm>
                    <a:off x="3102456" y="3047572"/>
                    <a:ext cx="43204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>
                        <a:solidFill>
                          <a:schemeClr val="tx2"/>
                        </a:solidFill>
                      </a:rPr>
                      <a:t>z</a:t>
                    </a:r>
                    <a:endParaRPr lang="cs-CZ" dirty="0">
                      <a:solidFill>
                        <a:schemeClr val="tx2"/>
                      </a:solidFill>
                    </a:endParaRPr>
                  </a:p>
                </p:txBody>
              </p:sp>
              <p:cxnSp>
                <p:nvCxnSpPr>
                  <p:cNvPr id="32" name="Přímá spojnice 31"/>
                  <p:cNvCxnSpPr/>
                  <p:nvPr/>
                </p:nvCxnSpPr>
                <p:spPr>
                  <a:xfrm flipH="1">
                    <a:off x="2244749" y="3671751"/>
                    <a:ext cx="857707" cy="419824"/>
                  </a:xfrm>
                  <a:prstGeom prst="line">
                    <a:avLst/>
                  </a:prstGeom>
                  <a:ln>
                    <a:solidFill>
                      <a:srgbClr val="FF0000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33" name="Obdélník 32"/>
                      <p:cNvSpPr/>
                      <p:nvPr/>
                    </p:nvSpPr>
                    <p:spPr>
                      <a:xfrm>
                        <a:off x="2725807" y="3747433"/>
                        <a:ext cx="365761" cy="400110"/>
                      </a:xfrm>
                      <a:prstGeom prst="rect">
                        <a:avLst/>
                      </a:prstGeom>
                    </p:spPr>
                    <p:txBody>
                      <a:bodyPr wrap="square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cs-CZ" sz="2000" i="1" smtClean="0">
                                  <a:solidFill>
                                    <a:schemeClr val="accent6">
                                      <a:lumMod val="75000"/>
                                    </a:schemeClr>
                                  </a:solidFill>
                                  <a:latin typeface="Cambria Math"/>
                                  <a:ea typeface="Cambria Math"/>
                                  <a:cs typeface="Arial" pitchFamily="34" charset="0"/>
                                </a:rPr>
                                <m:t>𝛼</m:t>
                              </m:r>
                            </m:oMath>
                          </m:oMathPara>
                        </a14:m>
                        <a:endParaRPr lang="cs-CZ" sz="2000" dirty="0">
                          <a:solidFill>
                            <a:schemeClr val="accent6">
                              <a:lumMod val="75000"/>
                            </a:schemeClr>
                          </a:solidFill>
                        </a:endParaRPr>
                      </a:p>
                    </p:txBody>
                  </p:sp>
                </mc:Choice>
                <mc:Fallback xmlns="">
                  <p:sp>
                    <p:nvSpPr>
                      <p:cNvPr id="20" name="Obdélník 19"/>
                      <p:cNvSpPr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2725807" y="3747433"/>
                        <a:ext cx="365761" cy="400110"/>
                      </a:xfrm>
                      <a:prstGeom prst="rect">
                        <a:avLst/>
                      </a:prstGeom>
                      <a:blipFill rotWithShape="1">
                        <a:blip r:embed="rId4"/>
                        <a:stretch>
                          <a:fillRect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cs-CZ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35" name="TextovéPole 34"/>
                      <p:cNvSpPr txBox="1"/>
                      <p:nvPr/>
                    </p:nvSpPr>
                    <p:spPr>
                      <a:xfrm>
                        <a:off x="2992057" y="4211107"/>
                        <a:ext cx="432048" cy="401970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cs-CZ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  <m:rad>
                                <m:radPr>
                                  <m:degHide m:val="on"/>
                                  <m:ctrlP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i="1">
                                      <a:latin typeface="Cambria Math"/>
                                      <a:ea typeface="Cambria Math"/>
                                    </a:rPr>
                                    <m:t>3</m:t>
                                  </m:r>
                                </m:e>
                              </m:rad>
                            </m:oMath>
                          </m:oMathPara>
                        </a14:m>
                        <a:endParaRPr lang="cs-CZ" dirty="0">
                          <a:solidFill>
                            <a:schemeClr val="tx2"/>
                          </a:solidFill>
                        </a:endParaRPr>
                      </a:p>
                    </p:txBody>
                  </p:sp>
                </mc:Choice>
                <mc:Fallback xmlns="">
                  <p:sp>
                    <p:nvSpPr>
                      <p:cNvPr id="35" name="TextovéPole 34"/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2992057" y="4211107"/>
                        <a:ext cx="432048" cy="401970"/>
                      </a:xfrm>
                      <a:prstGeom prst="rect">
                        <a:avLst/>
                      </a:prstGeom>
                      <a:blipFill rotWithShape="1">
                        <a:blip r:embed="rId5"/>
                        <a:stretch>
                          <a:fillRect r="-35211"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cs-CZ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mc:AlternateContent xmlns:mc="http://schemas.openxmlformats.org/markup-compatibility/2006" xmlns:a14="http://schemas.microsoft.com/office/drawing/2010/main">
                <mc:Choice Requires="a14">
                  <p:sp>
                    <p:nvSpPr>
                      <p:cNvPr id="36" name="TextovéPole 35"/>
                      <p:cNvSpPr txBox="1"/>
                      <p:nvPr/>
                    </p:nvSpPr>
                    <p:spPr>
                      <a:xfrm>
                        <a:off x="1763688" y="3372688"/>
                        <a:ext cx="432048" cy="369332"/>
                      </a:xfrm>
                      <a:prstGeom prst="rect">
                        <a:avLst/>
                      </a:prstGeom>
                      <a:noFill/>
                    </p:spPr>
                    <p:txBody>
                      <a:bodyPr wrap="square" rtlCol="0">
                        <a:spAutoFit/>
                      </a:bodyPr>
                      <a:lstStyle/>
                      <a:p>
                        <a:pPr/>
                        <a14:m>
                          <m:oMathPara xmlns:m="http://schemas.openxmlformats.org/officeDocument/2006/math">
                            <m:oMathParaPr>
                              <m:jc m:val="centerGroup"/>
                            </m:oMathParaPr>
                            <m:oMath xmlns:m="http://schemas.openxmlformats.org/officeDocument/2006/math"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oMath>
                          </m:oMathPara>
                        </a14:m>
                        <a:endParaRPr lang="cs-CZ" dirty="0">
                          <a:solidFill>
                            <a:schemeClr val="tx2"/>
                          </a:solidFill>
                        </a:endParaRPr>
                      </a:p>
                    </p:txBody>
                  </p:sp>
                </mc:Choice>
                <mc:Fallback xmlns="">
                  <p:sp>
                    <p:nvSpPr>
                      <p:cNvPr id="36" name="TextovéPole 35"/>
                      <p:cNvSpPr txBox="1">
                        <a:spLocks noRot="1" noChangeAspect="1" noMove="1" noResize="1" noEditPoints="1" noAdjustHandles="1" noChangeArrowheads="1" noChangeShapeType="1" noTextEdit="1"/>
                      </p:cNvSpPr>
                      <p:nvPr/>
                    </p:nvSpPr>
                    <p:spPr>
                      <a:xfrm>
                        <a:off x="1763688" y="3372688"/>
                        <a:ext cx="432048" cy="369332"/>
                      </a:xfrm>
                      <a:prstGeom prst="rect">
                        <a:avLst/>
                      </a:prstGeom>
                      <a:blipFill rotWithShape="1">
                        <a:blip r:embed="rId6"/>
                        <a:stretch>
                          <a:fillRect/>
                        </a:stretch>
                      </a:blipFill>
                    </p:spPr>
                    <p:txBody>
                      <a:bodyPr/>
                      <a:lstStyle/>
                      <a:p>
                        <a:r>
                          <a:rPr lang="cs-CZ">
                            <a:noFill/>
                          </a:rPr>
                          <a:t> </a:t>
                        </a:r>
                      </a:p>
                    </p:txBody>
                  </p:sp>
                </mc:Fallback>
              </mc:AlternateContent>
              <p:sp>
                <p:nvSpPr>
                  <p:cNvPr id="27" name="TextovéPole 26"/>
                  <p:cNvSpPr txBox="1"/>
                  <p:nvPr/>
                </p:nvSpPr>
                <p:spPr>
                  <a:xfrm>
                    <a:off x="3749513" y="4211107"/>
                    <a:ext cx="43204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>
                        <a:solidFill>
                          <a:schemeClr val="tx2"/>
                        </a:solidFill>
                      </a:rPr>
                      <a:t>x</a:t>
                    </a:r>
                    <a:endParaRPr lang="cs-CZ" dirty="0">
                      <a:solidFill>
                        <a:schemeClr val="tx2"/>
                      </a:solidFill>
                    </a:endParaRPr>
                  </a:p>
                </p:txBody>
              </p:sp>
              <p:sp>
                <p:nvSpPr>
                  <p:cNvPr id="29" name="TextovéPole 28"/>
                  <p:cNvSpPr txBox="1"/>
                  <p:nvPr/>
                </p:nvSpPr>
                <p:spPr>
                  <a:xfrm>
                    <a:off x="1743195" y="2487562"/>
                    <a:ext cx="432048" cy="369332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cs-CZ" dirty="0" smtClean="0">
                        <a:solidFill>
                          <a:schemeClr val="tx2"/>
                        </a:solidFill>
                      </a:rPr>
                      <a:t>y</a:t>
                    </a:r>
                    <a:endParaRPr lang="cs-CZ" dirty="0">
                      <a:solidFill>
                        <a:schemeClr val="tx2"/>
                      </a:solidFill>
                    </a:endParaRPr>
                  </a:p>
                </p:txBody>
              </p:sp>
            </p:grpSp>
          </p:grpSp>
          <p:cxnSp>
            <p:nvCxnSpPr>
              <p:cNvPr id="21" name="Přímá spojnice 20"/>
              <p:cNvCxnSpPr/>
              <p:nvPr/>
            </p:nvCxnSpPr>
            <p:spPr>
              <a:xfrm flipV="1">
                <a:off x="7226423" y="3452097"/>
                <a:ext cx="0" cy="463366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862487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 smtClean="0">
                <a:latin typeface="Arial" charset="0"/>
                <a:cs typeface="Arial" charset="0"/>
              </a:rPr>
              <a:t/>
            </a:r>
            <a:br>
              <a:rPr lang="cs-CZ" sz="2800" dirty="0" smtClean="0"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v  goniometrickém tvaru: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</a:br>
            <a:r>
              <a:rPr lang="cs-CZ" sz="2800" dirty="0">
                <a:latin typeface="Arial" charset="0"/>
                <a:cs typeface="Arial" charset="0"/>
              </a:rPr>
              <a:t/>
            </a:r>
            <a:br>
              <a:rPr lang="cs-CZ" sz="2800" dirty="0">
                <a:latin typeface="Arial" charset="0"/>
                <a:cs typeface="Arial" charset="0"/>
              </a:rPr>
            </a:br>
            <a:endParaRPr lang="cs-CZ" sz="2800" dirty="0" smtClean="0">
              <a:solidFill>
                <a:schemeClr val="tx2"/>
              </a:solidFill>
              <a:latin typeface="Arial" charset="0"/>
              <a:cs typeface="Arial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395536" y="1608519"/>
                <a:ext cx="4536504" cy="4525963"/>
              </a:xfrm>
            </p:spPr>
            <p:txBody>
              <a:bodyPr/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latin typeface="Cambria Math"/>
                        </a:rPr>
                        <m:t>𝑧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−2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𝑖</m:t>
                      </m:r>
                    </m:oMath>
                  </m:oMathPara>
                </a14:m>
                <a:endParaRPr lang="cs-CZ" dirty="0" smtClean="0"/>
              </a:p>
              <a:p>
                <a:pPr marL="0" indent="0">
                  <a:buNone/>
                </a:pPr>
                <a:r>
                  <a:rPr lang="cs-CZ" sz="1800" dirty="0" smtClean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II. kvadrant</a:t>
                </a:r>
              </a:p>
              <a:p>
                <a:pPr marL="0" indent="0">
                  <a:buNone/>
                </a:pPr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𝑧</m:t>
                        </m:r>
                      </m:e>
                    </m:d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 smtClean="0">
                    <a:latin typeface="Cambria Math"/>
                    <a:ea typeface="Cambria Math"/>
                  </a:rPr>
                  <a:t>4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𝛼</m:t>
                          </m:r>
                        </m:e>
                      </m:func>
                      <m:r>
                        <a:rPr lang="cs-CZ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:endParaRPr lang="cs-CZ" i="1" dirty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𝛼</m:t>
                      </m:r>
                      <m:r>
                        <a:rPr lang="cs-CZ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=180°−30°</m:t>
                      </m:r>
                    </m:oMath>
                  </m:oMathPara>
                </a14:m>
                <a:endParaRPr lang="cs-CZ" i="1" dirty="0" smtClean="0">
                  <a:solidFill>
                    <a:schemeClr val="tx1"/>
                  </a:solidFill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</a:rPr>
                      <m:t>𝑧</m:t>
                    </m:r>
                    <m:r>
                      <a:rPr lang="cs-CZ" i="1">
                        <a:solidFill>
                          <a:schemeClr val="tx1"/>
                        </a:solidFill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solidFill>
                      <a:schemeClr val="tx1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i="1" smtClean="0">
                        <a:solidFill>
                          <a:schemeClr val="tx1"/>
                        </a:solidFill>
                        <a:latin typeface="Cambria Math"/>
                      </a:rPr>
                      <m:t>4</m:t>
                    </m:r>
                    <m:d>
                      <m:dPr>
                        <m:ctrlP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150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°+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150</m:t>
                        </m:r>
                        <m:r>
                          <a:rPr lang="cs-CZ" i="1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</a:rPr>
                          <m:t>°</m:t>
                        </m:r>
                      </m:e>
                    </m:d>
                  </m:oMath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395536" y="1608519"/>
                <a:ext cx="4536504" cy="4525963"/>
              </a:xfrm>
              <a:blipFill rotWithShape="1">
                <a:blip r:embed="rId2"/>
                <a:stretch>
                  <a:fillRect l="-12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4" name="Skupina 13"/>
          <p:cNvGrpSpPr/>
          <p:nvPr/>
        </p:nvGrpSpPr>
        <p:grpSpPr>
          <a:xfrm>
            <a:off x="4727651" y="2267905"/>
            <a:ext cx="3588765" cy="3053251"/>
            <a:chOff x="4727651" y="2267905"/>
            <a:chExt cx="3588765" cy="3053251"/>
          </a:xfrm>
        </p:grpSpPr>
        <p:cxnSp>
          <p:nvCxnSpPr>
            <p:cNvPr id="15" name="Přímá spojnice 14"/>
            <p:cNvCxnSpPr/>
            <p:nvPr/>
          </p:nvCxnSpPr>
          <p:spPr>
            <a:xfrm>
              <a:off x="5497785" y="3452094"/>
              <a:ext cx="832806" cy="1"/>
            </a:xfrm>
            <a:prstGeom prst="line">
              <a:avLst/>
            </a:prstGeom>
            <a:ln>
              <a:solidFill>
                <a:schemeClr val="tx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" name="Skupina 12"/>
            <p:cNvGrpSpPr/>
            <p:nvPr/>
          </p:nvGrpSpPr>
          <p:grpSpPr>
            <a:xfrm>
              <a:off x="4727651" y="2267905"/>
              <a:ext cx="3588765" cy="3053251"/>
              <a:chOff x="4727651" y="2267905"/>
              <a:chExt cx="3588765" cy="3053251"/>
            </a:xfrm>
          </p:grpSpPr>
          <p:grpSp>
            <p:nvGrpSpPr>
              <p:cNvPr id="20" name="Skupina 19"/>
              <p:cNvGrpSpPr/>
              <p:nvPr/>
            </p:nvGrpSpPr>
            <p:grpSpPr>
              <a:xfrm>
                <a:off x="4727651" y="2267905"/>
                <a:ext cx="3588765" cy="3053251"/>
                <a:chOff x="592796" y="2487562"/>
                <a:chExt cx="3588765" cy="3053251"/>
              </a:xfrm>
            </p:grpSpPr>
            <p:grpSp>
              <p:nvGrpSpPr>
                <p:cNvPr id="28" name="Skupina 27"/>
                <p:cNvGrpSpPr/>
                <p:nvPr/>
              </p:nvGrpSpPr>
              <p:grpSpPr>
                <a:xfrm>
                  <a:off x="592796" y="2487562"/>
                  <a:ext cx="3456384" cy="3053251"/>
                  <a:chOff x="611559" y="1196752"/>
                  <a:chExt cx="3867305" cy="4536504"/>
                </a:xfrm>
              </p:grpSpPr>
              <p:cxnSp>
                <p:nvCxnSpPr>
                  <p:cNvPr id="37" name="Přímá spojnice 4"/>
                  <p:cNvCxnSpPr/>
                  <p:nvPr/>
                </p:nvCxnSpPr>
                <p:spPr>
                  <a:xfrm>
                    <a:off x="2444643" y="1196752"/>
                    <a:ext cx="3" cy="4536504"/>
                  </a:xfrm>
                  <a:prstGeom prst="line">
                    <a:avLst/>
                  </a:prstGeom>
                  <a:ln w="28575"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38" name="Přímá spojnice 37"/>
                  <p:cNvCxnSpPr/>
                  <p:nvPr/>
                </p:nvCxnSpPr>
                <p:spPr>
                  <a:xfrm>
                    <a:off x="611559" y="3644685"/>
                    <a:ext cx="3867305" cy="0"/>
                  </a:xfrm>
                  <a:prstGeom prst="line">
                    <a:avLst/>
                  </a:prstGeom>
                  <a:ln w="28575"/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31" name="TextovéPole 30"/>
                <p:cNvSpPr txBox="1"/>
                <p:nvPr/>
              </p:nvSpPr>
              <p:spPr>
                <a:xfrm>
                  <a:off x="1072018" y="3382169"/>
                  <a:ext cx="43204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chemeClr val="tx2"/>
                      </a:solidFill>
                    </a:rPr>
                    <a:t>z</a:t>
                  </a:r>
                  <a:endParaRPr lang="cs-CZ" dirty="0">
                    <a:solidFill>
                      <a:schemeClr val="tx2"/>
                    </a:solidFill>
                  </a:endParaRPr>
                </a:p>
              </p:txBody>
            </p:sp>
            <p:cxnSp>
              <p:nvCxnSpPr>
                <p:cNvPr id="32" name="Přímá spojnice 31"/>
                <p:cNvCxnSpPr/>
                <p:nvPr/>
              </p:nvCxnSpPr>
              <p:spPr>
                <a:xfrm>
                  <a:off x="1362930" y="3671754"/>
                  <a:ext cx="881820" cy="419821"/>
                </a:xfrm>
                <a:prstGeom prst="line">
                  <a:avLst/>
                </a:prstGeom>
                <a:ln>
                  <a:solidFill>
                    <a:srgbClr val="FF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33" name="Obdélník 32"/>
                    <p:cNvSpPr/>
                    <p:nvPr/>
                  </p:nvSpPr>
                  <p:spPr>
                    <a:xfrm>
                      <a:off x="1504066" y="3751501"/>
                      <a:ext cx="365761" cy="400110"/>
                    </a:xfrm>
                    <a:prstGeom prst="rect">
                      <a:avLst/>
                    </a:prstGeom>
                  </p:spPr>
                  <p:txBody>
                    <a:bodyPr wrap="square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sz="2000" i="1" smtClean="0">
                                <a:solidFill>
                                  <a:schemeClr val="accent6">
                                    <a:lumMod val="75000"/>
                                  </a:schemeClr>
                                </a:solidFill>
                                <a:latin typeface="Cambria Math"/>
                                <a:ea typeface="Cambria Math"/>
                                <a:cs typeface="Arial" pitchFamily="34" charset="0"/>
                              </a:rPr>
                              <m:t>𝛼</m:t>
                            </m:r>
                          </m:oMath>
                        </m:oMathPara>
                      </a14:m>
                      <a:endParaRPr lang="cs-CZ" sz="2000" dirty="0">
                        <a:solidFill>
                          <a:schemeClr val="accent6">
                            <a:lumMod val="75000"/>
                          </a:schemeClr>
                        </a:solidFill>
                      </a:endParaRPr>
                    </a:p>
                  </p:txBody>
                </p:sp>
              </mc:Choice>
              <mc:Fallback xmlns="">
                <p:sp>
                  <p:nvSpPr>
                    <p:cNvPr id="33" name="Obdélník 32"/>
                    <p:cNvSpPr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504066" y="3751501"/>
                      <a:ext cx="365761" cy="400110"/>
                    </a:xfrm>
                    <a:prstGeom prst="rect">
                      <a:avLst/>
                    </a:prstGeom>
                    <a:blipFill rotWithShape="1">
                      <a:blip r:embed="rId3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35" name="TextovéPole 34"/>
                    <p:cNvSpPr txBox="1"/>
                    <p:nvPr/>
                  </p:nvSpPr>
                  <p:spPr>
                    <a:xfrm>
                      <a:off x="1146906" y="4194788"/>
                      <a:ext cx="432048" cy="401970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  <m:rad>
                              <m:radPr>
                                <m:degHide m:val="on"/>
                                <m:ctrlPr>
                                  <a:rPr lang="cs-CZ" i="1">
                                    <a:latin typeface="Cambria Math"/>
                                    <a:ea typeface="Cambria Math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i="1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e>
                            </m:rad>
                          </m:oMath>
                        </m:oMathPara>
                      </a14:m>
                      <a:endParaRPr lang="cs-CZ" dirty="0">
                        <a:solidFill>
                          <a:schemeClr val="tx2"/>
                        </a:solidFill>
                      </a:endParaRPr>
                    </a:p>
                  </p:txBody>
                </p:sp>
              </mc:Choice>
              <mc:Fallback xmlns="">
                <p:sp>
                  <p:nvSpPr>
                    <p:cNvPr id="35" name="TextovéPole 34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146906" y="4194788"/>
                      <a:ext cx="432048" cy="401970"/>
                    </a:xfrm>
                    <a:prstGeom prst="rect">
                      <a:avLst/>
                    </a:prstGeom>
                    <a:blipFill rotWithShape="1">
                      <a:blip r:embed="rId4"/>
                      <a:stretch>
                        <a:fillRect r="-74648"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mc:AlternateContent xmlns:mc="http://schemas.openxmlformats.org/markup-compatibility/2006" xmlns:a14="http://schemas.microsoft.com/office/drawing/2010/main">
              <mc:Choice Requires="a14">
                <p:sp>
                  <p:nvSpPr>
                    <p:cNvPr id="36" name="TextovéPole 35"/>
                    <p:cNvSpPr txBox="1"/>
                    <p:nvPr/>
                  </p:nvSpPr>
                  <p:spPr>
                    <a:xfrm>
                      <a:off x="1763688" y="3372688"/>
                      <a:ext cx="432048" cy="369332"/>
                    </a:xfrm>
                    <a:prstGeom prst="rect">
                      <a:avLst/>
                    </a:prstGeom>
                    <a:noFill/>
                  </p:spPr>
                  <p:txBody>
                    <a:bodyPr wrap="square" rtlCol="0">
                      <a:spAutoFit/>
                    </a:bodyPr>
                    <a:lstStyle/>
                    <a:p>
                      <a:pPr/>
                      <a14:m>
                        <m:oMathPara xmlns:m="http://schemas.openxmlformats.org/officeDocument/2006/math">
                          <m:oMathParaPr>
                            <m:jc m:val="centerGroup"/>
                          </m:oMathParaPr>
                          <m:oMath xmlns:m="http://schemas.openxmlformats.org/officeDocument/2006/math"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oMath>
                        </m:oMathPara>
                      </a14:m>
                      <a:endParaRPr lang="cs-CZ" dirty="0">
                        <a:solidFill>
                          <a:schemeClr val="tx2"/>
                        </a:solidFill>
                      </a:endParaRPr>
                    </a:p>
                  </p:txBody>
                </p:sp>
              </mc:Choice>
              <mc:Fallback xmlns="">
                <p:sp>
                  <p:nvSpPr>
                    <p:cNvPr id="36" name="TextovéPole 35"/>
                    <p:cNvSpPr txBox="1">
                      <a:spLocks noRot="1" noChangeAspect="1" noMove="1" noResize="1" noEditPoints="1" noAdjustHandles="1" noChangeArrowheads="1" noChangeShapeType="1" noTextEdit="1"/>
                    </p:cNvSpPr>
                    <p:nvPr/>
                  </p:nvSpPr>
                  <p:spPr>
                    <a:xfrm>
                      <a:off x="1763688" y="3372688"/>
                      <a:ext cx="432048" cy="369332"/>
                    </a:xfrm>
                    <a:prstGeom prst="rect">
                      <a:avLst/>
                    </a:prstGeom>
                    <a:blipFill rotWithShape="1">
                      <a:blip r:embed="rId5"/>
                      <a:stretch>
                        <a:fillRect/>
                      </a:stretch>
                    </a:blipFill>
                  </p:spPr>
                  <p:txBody>
                    <a:bodyPr/>
                    <a:lstStyle/>
                    <a:p>
                      <a:r>
                        <a:rPr lang="cs-CZ">
                          <a:noFill/>
                        </a:rPr>
                        <a:t> </a:t>
                      </a:r>
                    </a:p>
                  </p:txBody>
                </p:sp>
              </mc:Fallback>
            </mc:AlternateContent>
            <p:sp>
              <p:nvSpPr>
                <p:cNvPr id="27" name="TextovéPole 26"/>
                <p:cNvSpPr txBox="1"/>
                <p:nvPr/>
              </p:nvSpPr>
              <p:spPr>
                <a:xfrm>
                  <a:off x="3749513" y="4211107"/>
                  <a:ext cx="43204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chemeClr val="tx2"/>
                      </a:solidFill>
                    </a:rPr>
                    <a:t>x</a:t>
                  </a:r>
                  <a:endParaRPr lang="cs-CZ" dirty="0">
                    <a:solidFill>
                      <a:schemeClr val="tx2"/>
                    </a:solidFill>
                  </a:endParaRPr>
                </a:p>
              </p:txBody>
            </p:sp>
            <p:sp>
              <p:nvSpPr>
                <p:cNvPr id="29" name="TextovéPole 28"/>
                <p:cNvSpPr txBox="1"/>
                <p:nvPr/>
              </p:nvSpPr>
              <p:spPr>
                <a:xfrm>
                  <a:off x="1743195" y="2487562"/>
                  <a:ext cx="432048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cs-CZ" dirty="0" smtClean="0">
                      <a:solidFill>
                        <a:schemeClr val="tx2"/>
                      </a:solidFill>
                    </a:rPr>
                    <a:t>y</a:t>
                  </a:r>
                  <a:endParaRPr lang="cs-CZ" dirty="0">
                    <a:solidFill>
                      <a:schemeClr val="tx2"/>
                    </a:solidFill>
                  </a:endParaRPr>
                </a:p>
              </p:txBody>
            </p:sp>
          </p:grpSp>
          <p:cxnSp>
            <p:nvCxnSpPr>
              <p:cNvPr id="21" name="Přímá spojnice 20"/>
              <p:cNvCxnSpPr/>
              <p:nvPr/>
            </p:nvCxnSpPr>
            <p:spPr>
              <a:xfrm flipV="1">
                <a:off x="5497785" y="3452094"/>
                <a:ext cx="0" cy="463366"/>
              </a:xfrm>
              <a:prstGeom prst="line">
                <a:avLst/>
              </a:prstGeom>
              <a:ln>
                <a:solidFill>
                  <a:schemeClr val="tx1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976307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Číslo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algebraickém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tvaru: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3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𝜋</m:t>
                        </m:r>
                      </m:e>
                    </m:d>
                  </m:oMath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ea typeface="Cambria Math"/>
                        </a:rPr>
                        <m:t>𝑐𝑜𝑠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i="1">
                          <a:latin typeface="Cambria Math"/>
                          <a:ea typeface="Cambria Math"/>
                        </a:rPr>
                        <m:t>𝑠𝑖𝑛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sz="2400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cs-CZ" sz="24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24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2400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e>
                          </m:rad>
                        </m:num>
                        <m:den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i="1" dirty="0" smtClean="0"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𝑧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3</m:t>
                    </m:r>
                    <m:d>
                      <m:d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1</m:t>
                            </m:r>
                          </m:num>
                          <m:den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𝑖</m:t>
                        </m:r>
                        <m:f>
                          <m:fPr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ad>
                              <m:radPr>
                                <m:degHide m:val="on"/>
                                <m:ctrlP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sz="2800" i="1">
                                    <a:latin typeface="Cambria Math"/>
                                    <a:ea typeface="Cambria Math"/>
                                  </a:rPr>
                                  <m:t>3</m:t>
                                </m:r>
                              </m:e>
                            </m:rad>
                          </m:num>
                          <m:den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sz="2800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𝑧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−</m:t>
                    </m:r>
                    <m:f>
                      <m:f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  <m:r>
                      <a:rPr lang="cs-CZ" sz="2800" i="1">
                        <a:latin typeface="Cambria Math"/>
                        <a:ea typeface="Cambria Math"/>
                      </a:rPr>
                      <m:t>+</m:t>
                    </m:r>
                    <m:f>
                      <m:fPr>
                        <m:ctrlPr>
                          <a:rPr lang="cs-CZ" sz="2800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3</m:t>
                        </m:r>
                        <m:rad>
                          <m:radPr>
                            <m:degHide m:val="on"/>
                            <m:ctrlPr>
                              <a:rPr lang="cs-CZ" sz="2800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i="1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e>
                        </m:rad>
                      </m:num>
                      <m:den>
                        <m:r>
                          <a:rPr lang="cs-CZ" sz="2800" i="1">
                            <a:latin typeface="Cambria Math"/>
                            <a:ea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endParaRPr lang="cs-CZ" sz="2800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Čárový popisek 2 4"/>
          <p:cNvSpPr/>
          <p:nvPr/>
        </p:nvSpPr>
        <p:spPr>
          <a:xfrm>
            <a:off x="4283968" y="2708920"/>
            <a:ext cx="1440160" cy="1256634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30651"/>
              <a:gd name="adj6" fmla="val -723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latin typeface="Arial" panose="020B0604020202020204" pitchFamily="34" charset="0"/>
                <a:ea typeface="Cambria Math"/>
                <a:cs typeface="Arial" panose="020B0604020202020204" pitchFamily="34" charset="0"/>
              </a:rPr>
              <a:t>II. kvadrant </a:t>
            </a:r>
            <a:r>
              <a:rPr lang="cs-CZ" dirty="0" smtClean="0">
                <a:latin typeface="Arial" panose="020B0604020202020204" pitchFamily="34" charset="0"/>
                <a:ea typeface="Cambria Math"/>
                <a:cs typeface="Arial" panose="020B0604020202020204" pitchFamily="34" charset="0"/>
              </a:rPr>
              <a:t>180°– </a:t>
            </a:r>
            <a:r>
              <a:rPr lang="el-GR" dirty="0" smtClean="0">
                <a:latin typeface="Arial"/>
                <a:ea typeface="Cambria Math"/>
                <a:cs typeface="Arial"/>
              </a:rPr>
              <a:t>α</a:t>
            </a:r>
            <a:endParaRPr lang="cs-CZ" dirty="0">
              <a:latin typeface="Arial" panose="020B0604020202020204" pitchFamily="34" charset="0"/>
              <a:ea typeface="Cambria Math"/>
              <a:cs typeface="Arial" panose="020B0604020202020204" pitchFamily="34" charset="0"/>
            </a:endParaRPr>
          </a:p>
          <a:p>
            <a:pPr algn="ctr"/>
            <a:r>
              <a:rPr lang="cs-CZ" dirty="0" smtClean="0"/>
              <a:t>cos –</a:t>
            </a:r>
          </a:p>
          <a:p>
            <a:pPr algn="ctr"/>
            <a:r>
              <a:rPr lang="cs-CZ" dirty="0" smtClean="0"/>
              <a:t>sin +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06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Čísla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vyjádřete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v  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algebraickém </a:t>
            </a:r>
            <a:r>
              <a:rPr lang="cs-CZ" sz="2800" b="1" dirty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tvaru: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251520" y="1628800"/>
                <a:ext cx="4038600" cy="4525963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1)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1800" i="1" dirty="0">
                    <a:latin typeface="Arial" panose="020B0604020202020204" pitchFamily="34" charset="0"/>
                    <a:ea typeface="Cambria Math"/>
                    <a:cs typeface="Arial" panose="020B0604020202020204" pitchFamily="34" charset="0"/>
                  </a:rPr>
                  <a:t>I. kvadrant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800" i="1">
                          <a:latin typeface="Cambria Math"/>
                          <a:ea typeface="Cambria Math"/>
                        </a:rPr>
                        <m:t>𝑐𝑜𝑠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8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sz="1800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800" i="1">
                          <a:latin typeface="Cambria Math"/>
                          <a:ea typeface="Cambria Math"/>
                        </a:rPr>
                        <m:t>𝑠𝑖𝑛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1800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800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800" b="0" i="1" smtClean="0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800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sz="18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i="1" dirty="0" smtClean="0"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𝑧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ad>
                              <m:radPr>
                                <m:degHide m:val="on"/>
                                <m:ctrlPr>
                                  <a:rPr lang="cs-CZ" i="1">
                                    <a:latin typeface="Cambria Math"/>
                                    <a:ea typeface="Cambria Math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e>
                            </m:rad>
                          </m:num>
                          <m:den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ad>
                              <m:radPr>
                                <m:degHide m:val="on"/>
                                <m:ctrlPr>
                                  <a:rPr lang="cs-CZ" i="1">
                                    <a:latin typeface="Cambria Math"/>
                                    <a:ea typeface="Cambria Math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e>
                            </m:rad>
                          </m:num>
                          <m:den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𝑧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rad>
                    <m:r>
                      <a:rPr lang="cs-CZ" sz="2800" i="1">
                        <a:latin typeface="Cambria Math"/>
                        <a:ea typeface="Cambria Math"/>
                      </a:rPr>
                      <m:t>+</m:t>
                    </m:r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  <a:ea typeface="Cambria Math"/>
                          </a:rPr>
                          <m:t>2</m:t>
                        </m:r>
                      </m:e>
                    </m:rad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endParaRPr lang="cs-CZ" sz="2800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251520" y="1628800"/>
                <a:ext cx="4038600" cy="4525963"/>
              </a:xfrm>
              <a:blipFill rotWithShape="1">
                <a:blip r:embed="rId2"/>
                <a:stretch>
                  <a:fillRect l="-1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211960" y="1600200"/>
                <a:ext cx="4932040" cy="4709120"/>
              </a:xfrm>
            </p:spPr>
            <p:txBody>
              <a:bodyPr/>
              <a:lstStyle/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2) </m:t>
                    </m:r>
                    <m:r>
                      <a:rPr lang="cs-CZ" i="1" smtClean="0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225°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225°</m:t>
                        </m:r>
                      </m:e>
                    </m:d>
                  </m:oMath>
                </a14:m>
                <a:endParaRPr lang="cs-CZ" i="1" dirty="0"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endParaRPr lang="cs-CZ" sz="1800" i="1" dirty="0" smtClean="0">
                  <a:latin typeface="Arial" panose="020B0604020202020204" pitchFamily="34" charset="0"/>
                  <a:ea typeface="Cambria Math"/>
                  <a:cs typeface="Arial" panose="020B0604020202020204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800" i="1">
                          <a:latin typeface="Cambria Math"/>
                          <a:ea typeface="Cambria Math"/>
                        </a:rPr>
                        <m:t>𝑐𝑜𝑠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18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800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sz="1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8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sz="1800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800" i="1">
                          <a:latin typeface="Cambria Math"/>
                          <a:ea typeface="Cambria Math"/>
                        </a:rPr>
                        <m:t>𝑠𝑖𝑛</m:t>
                      </m:r>
                      <m:f>
                        <m:fPr>
                          <m:ctrlPr>
                            <a:rPr lang="cs-CZ" sz="24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400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𝜋</m:t>
                          </m:r>
                        </m:num>
                        <m:den>
                          <m:r>
                            <a:rPr lang="cs-CZ" sz="2400" i="1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sz="18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800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sz="1800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800" i="1"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e>
                          </m:rad>
                        </m:num>
                        <m:den>
                          <m:r>
                            <a:rPr lang="cs-CZ" sz="1800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400" i="1" dirty="0">
                  <a:latin typeface="Cambria Math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7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−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ad>
                              <m:radPr>
                                <m:degHide m:val="on"/>
                                <m:ctrlPr>
                                  <a:rPr lang="cs-CZ" i="1">
                                    <a:latin typeface="Cambria Math"/>
                                    <a:ea typeface="Cambria Math"/>
                                  </a:rPr>
                                </m:ctrlPr>
                              </m:radPr>
                              <m:deg/>
                              <m:e>
                                <m:r>
                                  <a:rPr lang="cs-CZ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e>
                            </m:rad>
                          </m:num>
                          <m:den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d>
                          <m:dPr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dPr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i="1">
                                    <a:latin typeface="Cambria Math"/>
                                    <a:ea typeface="Cambria Math"/>
                                  </a:rPr>
                                </m:ctrlPr>
                              </m:fPr>
                              <m:num>
                                <m:rad>
                                  <m:radPr>
                                    <m:degHide m:val="on"/>
                                    <m:ctrlPr>
                                      <a:rPr lang="cs-CZ" i="1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radPr>
                                  <m:deg/>
                                  <m:e>
                                    <m:r>
                                      <a:rPr lang="cs-CZ" i="1">
                                        <a:latin typeface="Cambria Math"/>
                                        <a:ea typeface="Cambria Math"/>
                                      </a:rPr>
                                      <m:t>2</m:t>
                                    </m:r>
                                  </m:e>
                                </m:rad>
                              </m:num>
                              <m:den>
                                <m:r>
                                  <a:rPr lang="cs-CZ" i="1">
                                    <a:latin typeface="Cambria Math"/>
                                    <a:ea typeface="Cambria Math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</m:d>
                  </m:oMath>
                </a14:m>
                <a:endParaRPr lang="cs-CZ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=−</m:t>
                    </m:r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7</m:t>
                        </m:r>
                      </m:den>
                    </m:f>
                    <m:r>
                      <a:rPr lang="cs-CZ" i="1">
                        <a:latin typeface="Cambria Math"/>
                        <a:ea typeface="Cambria Math"/>
                      </a:rPr>
                      <m:t>−</m:t>
                    </m:r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endParaRPr lang="cs-CZ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211960" y="1600200"/>
                <a:ext cx="4932040" cy="4709120"/>
              </a:xfr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Čárový popisek 2 4"/>
          <p:cNvSpPr/>
          <p:nvPr/>
        </p:nvSpPr>
        <p:spPr>
          <a:xfrm>
            <a:off x="6588224" y="2492896"/>
            <a:ext cx="1440160" cy="1256634"/>
          </a:xfrm>
          <a:prstGeom prst="borderCallout2">
            <a:avLst>
              <a:gd name="adj1" fmla="val 18750"/>
              <a:gd name="adj2" fmla="val -8333"/>
              <a:gd name="adj3" fmla="val 18750"/>
              <a:gd name="adj4" fmla="val -16667"/>
              <a:gd name="adj5" fmla="val -30651"/>
              <a:gd name="adj6" fmla="val -7238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Arial" panose="020B0604020202020204" pitchFamily="34" charset="0"/>
                <a:ea typeface="Cambria Math"/>
                <a:cs typeface="Arial" panose="020B0604020202020204" pitchFamily="34" charset="0"/>
              </a:rPr>
              <a:t>III</a:t>
            </a:r>
            <a:r>
              <a:rPr lang="cs-CZ" dirty="0">
                <a:latin typeface="Arial" panose="020B0604020202020204" pitchFamily="34" charset="0"/>
                <a:ea typeface="Cambria Math"/>
                <a:cs typeface="Arial" panose="020B0604020202020204" pitchFamily="34" charset="0"/>
              </a:rPr>
              <a:t>. kvadrant </a:t>
            </a:r>
            <a:r>
              <a:rPr lang="cs-CZ" dirty="0" smtClean="0">
                <a:latin typeface="Arial" panose="020B0604020202020204" pitchFamily="34" charset="0"/>
                <a:ea typeface="Cambria Math"/>
                <a:cs typeface="Arial" panose="020B0604020202020204" pitchFamily="34" charset="0"/>
              </a:rPr>
              <a:t>180°+ </a:t>
            </a:r>
            <a:r>
              <a:rPr lang="el-GR" dirty="0" smtClean="0">
                <a:latin typeface="Arial"/>
                <a:ea typeface="Cambria Math"/>
                <a:cs typeface="Arial"/>
              </a:rPr>
              <a:t>α</a:t>
            </a:r>
            <a:endParaRPr lang="cs-CZ" dirty="0">
              <a:latin typeface="Arial" panose="020B0604020202020204" pitchFamily="34" charset="0"/>
              <a:ea typeface="Cambria Math"/>
              <a:cs typeface="Arial" panose="020B0604020202020204" pitchFamily="34" charset="0"/>
            </a:endParaRPr>
          </a:p>
          <a:p>
            <a:pPr algn="ctr"/>
            <a:r>
              <a:rPr lang="cs-CZ" dirty="0" smtClean="0"/>
              <a:t>cos –</a:t>
            </a:r>
          </a:p>
          <a:p>
            <a:pPr algn="ctr"/>
            <a:r>
              <a:rPr lang="cs-CZ" dirty="0" smtClean="0"/>
              <a:t>sin –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1022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uiExpand="1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Rychlo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test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                                                         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pPr>
                  <a:spcAft>
                    <a:spcPts val="600"/>
                  </a:spcAft>
                  <a:buFont typeface="Wingdings" panose="05000000000000000000" pitchFamily="2" charset="2"/>
                  <a:buChar char="§"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4</m:t>
                            </m:r>
                          </m:den>
                        </m:f>
                      </m:e>
                    </m:d>
                  </m:oMath>
                </a14:m>
                <a:endParaRPr lang="cs-CZ" i="1" dirty="0" smtClean="0">
                  <a:latin typeface="Cambria Math"/>
                  <a:ea typeface="Cambria Math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dirty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? algebraický tvar</a:t>
                </a:r>
              </a:p>
              <a:p>
                <a:pPr>
                  <a:spcAft>
                    <a:spcPts val="600"/>
                  </a:spcAft>
                  <a:buFont typeface="Wingdings" panose="05000000000000000000" pitchFamily="2" charset="2"/>
                  <a:buChar char="§"/>
                </a:pP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</a:rPr>
                      <m:t>𝑧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Cambria Math"/>
                      </a:rPr>
                      <m:t>6+</m:t>
                    </m:r>
                    <m:r>
                      <a:rPr lang="cs-CZ" sz="2800" i="1" smtClean="0">
                        <a:latin typeface="Cambria Math"/>
                        <a:ea typeface="Cambria Math"/>
                      </a:rPr>
                      <m:t>6</m:t>
                    </m:r>
                  </m:oMath>
                </a14:m>
                <a:r>
                  <a:rPr lang="cs-CZ" sz="2800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endParaRPr lang="cs-CZ" sz="2800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dirty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? </a:t>
                </a:r>
                <a:r>
                  <a:rPr lang="cs-CZ" dirty="0" smtClean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goniometrický </a:t>
                </a:r>
                <a:r>
                  <a:rPr lang="cs-CZ" dirty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tvar</a:t>
                </a:r>
              </a:p>
              <a:p>
                <a:pPr>
                  <a:spcAft>
                    <a:spcPts val="600"/>
                  </a:spcAft>
                  <a:buFont typeface="Wingdings" panose="05000000000000000000" pitchFamily="2" charset="2"/>
                  <a:buChar char="§"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−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 smtClean="0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8</m:t>
                        </m:r>
                      </m:den>
                    </m:f>
                  </m:oMath>
                </a14:m>
                <a:endParaRPr lang="cs-CZ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dirty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dirty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? goniometrický tvar</a:t>
                </a: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sz="28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 rotWithShape="1">
                <a:blip r:embed="rId2"/>
                <a:stretch>
                  <a:fillRect l="-3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648200" y="1600200"/>
                <a:ext cx="4495800" cy="4525963"/>
              </a:xfrm>
            </p:spPr>
            <p:txBody>
              <a:bodyPr/>
              <a:lstStyle/>
              <a:p>
                <a:pPr>
                  <a:buFont typeface="Wingdings" panose="05000000000000000000" pitchFamily="2" charset="2"/>
                  <a:buChar char="§"/>
                </a:pP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4</m:t>
                    </m:r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4</m:t>
                            </m:r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ea typeface="Cambria Math"/>
                              </a:rPr>
                              <m:t>3</m:t>
                            </m:r>
                          </m:den>
                        </m:f>
                      </m:e>
                    </m:d>
                  </m:oMath>
                </a14:m>
                <a:endParaRPr lang="cs-CZ" dirty="0" smtClean="0"/>
              </a:p>
              <a:p>
                <a:pPr>
                  <a:buFont typeface="Wingdings" panose="05000000000000000000" pitchFamily="2" charset="2"/>
                  <a:buChar char="§"/>
                </a:pPr>
                <a:endParaRPr lang="cs-CZ" sz="900" dirty="0" smtClean="0"/>
              </a:p>
              <a:p>
                <a:pPr marL="0" indent="0">
                  <a:buNone/>
                </a:pPr>
                <a:r>
                  <a:rPr lang="cs-CZ" dirty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? algebraický tvar</a:t>
                </a:r>
              </a:p>
              <a:p>
                <a:pPr>
                  <a:buFont typeface="Wingdings" panose="05000000000000000000" pitchFamily="2" charset="2"/>
                  <a:buChar char="§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b="0" i="1" smtClean="0">
                        <a:latin typeface="Cambria Math"/>
                        <a:ea typeface="Cambria Math"/>
                      </a:rPr>
                      <m:t>5+5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endParaRPr lang="cs-CZ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buNone/>
                </a:pPr>
                <a:r>
                  <a:rPr lang="cs-CZ" dirty="0" smtClean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? </a:t>
                </a:r>
                <a:r>
                  <a:rPr lang="cs-CZ" dirty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goniometrický tvar</a:t>
                </a:r>
              </a:p>
              <a:p>
                <a:pPr>
                  <a:spcAft>
                    <a:spcPts val="600"/>
                  </a:spcAft>
                  <a:buFont typeface="Wingdings" panose="05000000000000000000" pitchFamily="2" charset="2"/>
                  <a:buChar char="§"/>
                </a:pP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=</m:t>
                    </m:r>
                  </m:oMath>
                </a14:m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i="1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i="1">
                            <a:latin typeface="Cambria Math"/>
                            <a:ea typeface="Cambria Math"/>
                          </a:rPr>
                          <m:t>8</m:t>
                        </m:r>
                      </m:den>
                    </m:f>
                    <m:r>
                      <a:rPr lang="cs-CZ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endParaRPr lang="cs-CZ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 marL="0" indent="0">
                  <a:spcAft>
                    <a:spcPts val="600"/>
                  </a:spcAft>
                  <a:buNone/>
                </a:pPr>
                <a:r>
                  <a:rPr lang="cs-CZ" dirty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:r>
                  <a:rPr lang="cs-CZ" dirty="0">
                    <a:latin typeface="Arial" panose="020B0604020202020204" pitchFamily="34" charset="0"/>
                    <a:ea typeface="Cambria Math" pitchFamily="18" charset="0"/>
                    <a:cs typeface="Arial" panose="020B0604020202020204" pitchFamily="34" charset="0"/>
                  </a:rPr>
                  <a:t>? goniometrický tvar</a:t>
                </a: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648200" y="1600200"/>
                <a:ext cx="4495800" cy="4525963"/>
              </a:xfrm>
              <a:blipFill rotWithShape="1">
                <a:blip r:embed="rId3"/>
                <a:stretch>
                  <a:fillRect l="-284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58806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b="1" dirty="0" err="1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Rychlo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 test řešení</a:t>
            </a:r>
            <a:r>
              <a:rPr lang="cs-CZ" sz="2800" b="1" dirty="0" smtClean="0">
                <a:solidFill>
                  <a:schemeClr val="tx2"/>
                </a:solidFill>
                <a:latin typeface="Arial" pitchFamily="34" charset="0"/>
                <a:ea typeface="Cambria Math" pitchFamily="18" charset="0"/>
                <a:cs typeface="Arial" pitchFamily="34" charset="0"/>
              </a:rPr>
              <a:t>: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/>
            </a:r>
            <a:br>
              <a:rPr lang="cs-CZ" sz="2800" b="1" dirty="0"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                                                          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half" idx="1"/>
              </p:nvPr>
            </p:nvSpPr>
            <p:spPr>
              <a:xfrm>
                <a:off x="323528" y="1600200"/>
                <a:ext cx="4248472" cy="4525963"/>
              </a:xfrm>
            </p:spPr>
            <p:txBody>
              <a:bodyPr/>
              <a:lstStyle/>
              <a:p>
                <a:pPr>
                  <a:spcAft>
                    <a:spcPts val="600"/>
                  </a:spcAft>
                </a:pPr>
                <a:r>
                  <a:rPr lang="cs-CZ" dirty="0" smtClean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i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b="0" i="0" smtClean="0">
                            <a:latin typeface="Cambria Math"/>
                            <a:ea typeface="Cambria Math"/>
                          </a:rPr>
                          <m:t>12</m:t>
                        </m:r>
                      </m:den>
                    </m:f>
                  </m:oMath>
                </a14:m>
                <a:r>
                  <a:rPr lang="cs-CZ" dirty="0" smtClean="0">
                    <a:latin typeface="Cambria Math"/>
                    <a:ea typeface="Cambria Math"/>
                  </a:rPr>
                  <a:t>+</a:t>
                </a:r>
                <a:r>
                  <a:rPr lang="cs-CZ" dirty="0">
                    <a:ea typeface="Cambria Math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>
                                <a:latin typeface="Cambria Math"/>
                                <a:ea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i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i="0">
                            <a:latin typeface="Cambria Math"/>
                            <a:ea typeface="Cambria Math"/>
                          </a:rPr>
                          <m:t>12</m:t>
                        </m:r>
                      </m:den>
                    </m:f>
                    <m:r>
                      <a:rPr lang="cs-CZ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endParaRPr lang="cs-CZ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>
                  <a:spcAft>
                    <a:spcPts val="600"/>
                  </a:spcAft>
                </a:pPr>
                <a:endParaRPr lang="cs-CZ" dirty="0" smtClean="0">
                  <a:latin typeface="Cambria Math"/>
                  <a:ea typeface="Cambria Math"/>
                </a:endParaRPr>
              </a:p>
              <a:p>
                <a:pPr>
                  <a:spcAft>
                    <a:spcPts val="600"/>
                  </a:spcAft>
                </a:pP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72</m:t>
                        </m:r>
                      </m:e>
                    </m:rad>
                    <m:d>
                      <m:dPr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𝑐𝑜𝑠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45°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  <a:ea typeface="Cambria Math"/>
                          </a:rPr>
                          <m:t>𝑠𝑖𝑛</m:t>
                        </m:r>
                        <m:r>
                          <a:rPr lang="cs-CZ" b="0" i="1" smtClean="0">
                            <a:latin typeface="Cambria Math"/>
                            <a:ea typeface="Cambria Math"/>
                          </a:rPr>
                          <m:t>45°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 </a:t>
                </a:r>
                <a:endParaRPr lang="cs-CZ" sz="2400" dirty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pPr>
                  <a:spcAft>
                    <a:spcPts val="600"/>
                  </a:spcAft>
                </a:pPr>
                <a:r>
                  <a:rPr lang="cs-CZ" dirty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8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𝑐𝑜𝑠</m:t>
                        </m:r>
                        <m:r>
                          <a:rPr lang="cs-CZ" i="1">
                            <a:latin typeface="Cambria Math"/>
                          </a:rPr>
                          <m:t>𝜋</m:t>
                        </m:r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𝑠𝑖𝑛</m:t>
                        </m:r>
                        <m:r>
                          <a:rPr lang="cs-CZ" i="1">
                            <a:latin typeface="Cambria Math"/>
                          </a:rPr>
                          <m:t>𝜋</m:t>
                        </m:r>
                      </m:e>
                    </m:d>
                  </m:oMath>
                </a14:m>
                <a:r>
                  <a:rPr lang="cs-CZ" i="1" dirty="0">
                    <a:latin typeface="Cambria Math"/>
                  </a:rPr>
                  <a:t>      </a:t>
                </a: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dirty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sz="2800" dirty="0" smtClean="0">
                  <a:latin typeface="Arial" pitchFamily="34" charset="0"/>
                  <a:cs typeface="Arial" pitchFamily="34" charset="0"/>
                </a:endParaRPr>
              </a:p>
              <a:p>
                <a:pPr marL="0" indent="0">
                  <a:buNone/>
                </a:pPr>
                <a:endParaRPr lang="cs-CZ" b="0" i="1" dirty="0" smtClean="0">
                  <a:solidFill>
                    <a:schemeClr val="tx1"/>
                  </a:solidFill>
                  <a:latin typeface="Cambria Math"/>
                </a:endParaRPr>
              </a:p>
              <a:p>
                <a:pPr marL="0" indent="0">
                  <a:buNone/>
                </a:pPr>
                <a:endParaRPr lang="cs-CZ" dirty="0" smtClean="0">
                  <a:solidFill>
                    <a:schemeClr val="tx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323528" y="1600200"/>
                <a:ext cx="4248472" cy="4525963"/>
              </a:xfrm>
              <a:blipFill rotWithShape="1">
                <a:blip r:embed="rId2"/>
                <a:stretch>
                  <a:fillRect l="-243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4572000" y="1600200"/>
                <a:ext cx="4572000" cy="4525963"/>
              </a:xfrm>
            </p:spPr>
            <p:txBody>
              <a:bodyPr/>
              <a:lstStyle/>
              <a:p>
                <a14:m>
                  <m:oMath xmlns:m="http://schemas.openxmlformats.org/officeDocument/2006/math">
                    <m:r>
                      <a:rPr lang="cs-CZ">
                        <a:latin typeface="Cambria Math"/>
                        <a:ea typeface="Cambria Math"/>
                      </a:rPr>
                      <m:t>−</m:t>
                    </m:r>
                    <m:r>
                      <a:rPr lang="cs-CZ" i="1">
                        <a:latin typeface="Cambria Math"/>
                        <a:ea typeface="Cambria Math"/>
                      </a:rPr>
                      <m:t>2−</m:t>
                    </m:r>
                  </m:oMath>
                </a14:m>
                <a:r>
                  <a:rPr lang="cs-CZ" dirty="0">
                    <a:ea typeface="Cambria Math"/>
                  </a:rPr>
                  <a:t>2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  <a:ea typeface="Cambria Math"/>
                          </a:rPr>
                          <m:t>3</m:t>
                        </m:r>
                      </m:e>
                    </m:rad>
                    <m:r>
                      <a:rPr lang="cs-CZ" i="1">
                        <a:latin typeface="Cambria Math"/>
                        <a:ea typeface="Cambria Math"/>
                      </a:rPr>
                      <m:t>𝑖</m:t>
                    </m:r>
                  </m:oMath>
                </a14:m>
                <a:endParaRPr lang="cs-CZ" dirty="0" smtClean="0"/>
              </a:p>
              <a:p>
                <a:endParaRPr lang="cs-CZ" sz="4800" dirty="0" smtClean="0"/>
              </a:p>
              <a:p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50</m:t>
                        </m:r>
                      </m:e>
                    </m:rad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𝑐𝑜𝑠</m:t>
                        </m:r>
                        <m:r>
                          <a:rPr lang="cs-CZ" i="1">
                            <a:latin typeface="Cambria Math"/>
                          </a:rPr>
                          <m:t>135°+</m:t>
                        </m:r>
                        <m:r>
                          <a:rPr lang="cs-CZ" i="1">
                            <a:latin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𝑠𝑖𝑛</m:t>
                        </m:r>
                        <m:r>
                          <a:rPr lang="cs-CZ" i="1">
                            <a:latin typeface="Cambria Math"/>
                          </a:rPr>
                          <m:t>135°</m:t>
                        </m:r>
                      </m:e>
                    </m:d>
                  </m:oMath>
                </a14:m>
                <a:endParaRPr lang="cs-CZ" dirty="0" smtClean="0">
                  <a:latin typeface="Cambria Math" pitchFamily="18" charset="0"/>
                  <a:ea typeface="Cambria Math" pitchFamily="18" charset="0"/>
                  <a:cs typeface="Arial" pitchFamily="34" charset="0"/>
                </a:endParaRPr>
              </a:p>
              <a:p>
                <a:r>
                  <a:rPr lang="cs-CZ" dirty="0">
                    <a:latin typeface="Cambria Math" pitchFamily="18" charset="0"/>
                    <a:ea typeface="Cambria Math" pitchFamily="18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i="1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i="1">
                                <a:latin typeface="Cambria Math"/>
                              </a:rPr>
                              <m:t>2</m:t>
                            </m:r>
                          </m:e>
                        </m:rad>
                      </m:num>
                      <m:den>
                        <m:r>
                          <a:rPr lang="cs-CZ" i="1">
                            <a:latin typeface="Cambria Math"/>
                          </a:rPr>
                          <m:t>8</m:t>
                        </m:r>
                      </m:den>
                    </m:f>
                    <m:d>
                      <m:dPr>
                        <m:ctrlPr>
                          <a:rPr lang="cs-CZ" i="1">
                            <a:latin typeface="Cambria Math"/>
                          </a:rPr>
                        </m:ctrlPr>
                      </m:dPr>
                      <m:e>
                        <m:r>
                          <a:rPr lang="cs-CZ" i="1">
                            <a:latin typeface="Cambria Math"/>
                          </a:rPr>
                          <m:t>𝑐𝑜𝑠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  <m:r>
                          <a:rPr lang="cs-CZ" i="1">
                            <a:latin typeface="Cambria Math"/>
                          </a:rPr>
                          <m:t>+</m:t>
                        </m:r>
                        <m:r>
                          <a:rPr lang="cs-CZ" i="1">
                            <a:latin typeface="Cambria Math"/>
                          </a:rPr>
                          <m:t>𝑖</m:t>
                        </m:r>
                        <m:r>
                          <a:rPr lang="cs-CZ" i="1">
                            <a:latin typeface="Cambria Math"/>
                          </a:rPr>
                          <m:t> </m:t>
                        </m:r>
                        <m:r>
                          <a:rPr lang="cs-CZ" i="1">
                            <a:latin typeface="Cambria Math"/>
                          </a:rPr>
                          <m:t>𝑠𝑖𝑛</m:t>
                        </m: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i="1" smtClean="0">
                                <a:latin typeface="Cambria Math"/>
                                <a:ea typeface="Cambria Math"/>
                              </a:rPr>
                              <m:t>𝜋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2</m:t>
                            </m:r>
                          </m:den>
                        </m:f>
                      </m:e>
                    </m: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4572000" y="1600200"/>
                <a:ext cx="4572000" cy="4525963"/>
              </a:xfrm>
              <a:blipFill rotWithShape="1">
                <a:blip r:embed="rId3"/>
                <a:stretch>
                  <a:fillRect l="-2267" t="-2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43049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2195513" y="260350"/>
            <a:ext cx="6769100" cy="2232025"/>
          </a:xfrm>
        </p:spPr>
        <p:txBody>
          <a:bodyPr anchor="b"/>
          <a:lstStyle/>
          <a:p>
            <a:pPr algn="r" eaLnBrk="1" hangingPunct="1"/>
            <a:r>
              <a:rPr lang="cs-CZ" sz="2800" b="1" dirty="0" smtClean="0">
                <a:solidFill>
                  <a:schemeClr val="tx2"/>
                </a:solidFill>
                <a:latin typeface="Arial" charset="0"/>
                <a:cs typeface="Arial" charset="0"/>
              </a:rPr>
              <a:t>Seznam literatury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565400"/>
            <a:ext cx="8229600" cy="3560763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endParaRPr lang="cs-CZ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  <a:p>
            <a:pPr>
              <a:defRPr/>
            </a:pPr>
            <a:endParaRPr lang="cs-CZ" dirty="0"/>
          </a:p>
        </p:txBody>
      </p:sp>
      <p:sp>
        <p:nvSpPr>
          <p:cNvPr id="7172" name="Zástupný symbol pro obsah 1"/>
          <p:cNvSpPr>
            <a:spLocks noGrp="1"/>
          </p:cNvSpPr>
          <p:nvPr>
            <p:ph type="subTitle" idx="4294967295"/>
          </p:nvPr>
        </p:nvSpPr>
        <p:spPr>
          <a:xfrm>
            <a:off x="395288" y="2565400"/>
            <a:ext cx="8497887" cy="403225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1600" dirty="0" smtClean="0">
                <a:latin typeface="Arial" charset="0"/>
                <a:cs typeface="Arial" charset="0"/>
              </a:rPr>
              <a:t>1. </a:t>
            </a:r>
            <a:r>
              <a:rPr lang="cs-CZ" sz="1600" dirty="0">
                <a:latin typeface="Arial" charset="0"/>
                <a:cs typeface="Arial" charset="0"/>
              </a:rPr>
              <a:t>Hudcová, M., Kubičíková, L.: </a:t>
            </a:r>
            <a:r>
              <a:rPr lang="cs-CZ" sz="1600" i="1" dirty="0">
                <a:latin typeface="Arial" charset="0"/>
                <a:cs typeface="Arial" charset="0"/>
              </a:rPr>
              <a:t>Sbírka úloh z matematiky pro SOŠ, SOU a nástavbové </a:t>
            </a:r>
            <a:br>
              <a:rPr lang="cs-CZ" sz="1600" i="1" dirty="0">
                <a:latin typeface="Arial" charset="0"/>
                <a:cs typeface="Arial" charset="0"/>
              </a:rPr>
            </a:br>
            <a:r>
              <a:rPr lang="cs-CZ" sz="1600" i="1" dirty="0">
                <a:latin typeface="Arial" charset="0"/>
                <a:cs typeface="Arial" charset="0"/>
              </a:rPr>
              <a:t>   studium</a:t>
            </a:r>
            <a:r>
              <a:rPr lang="cs-CZ" sz="1600" dirty="0">
                <a:latin typeface="Arial" charset="0"/>
                <a:cs typeface="Arial" charset="0"/>
              </a:rPr>
              <a:t>, PROMETHEUS, Praha, 2000, ISBN 80-7196-165-5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600" dirty="0">
                <a:latin typeface="Arial" charset="0"/>
                <a:cs typeface="Arial" charset="0"/>
              </a:rPr>
              <a:t>2.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CALDA, Emil. Matematika pro gymnázia. 4. vyd. Praha: Prometheus, 2008, 134 s. Učebnice pro střední školy (Prometheus). ISBN 978-80-7196-364-6 </a:t>
            </a: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Dílo smí být dále šířeno pod licencí CC BY-SA.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škola školských zařízení. Jakékoliv další využití podléhá autorskému zákonu.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Všechna neocitovaná autorská díla jsou dílem autor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ky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None/>
            </a:pPr>
            <a:r>
              <a:rPr lang="ru-RU" sz="1600" dirty="0">
                <a:latin typeface="Arial" pitchFamily="34" charset="0"/>
                <a:cs typeface="Arial" pitchFamily="34" charset="0"/>
              </a:rPr>
              <a:t>Všechny neocitované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grafické objekty </a:t>
            </a:r>
            <a:r>
              <a:rPr lang="ru-RU" sz="1600" dirty="0">
                <a:latin typeface="Arial" pitchFamily="34" charset="0"/>
                <a:cs typeface="Arial" pitchFamily="34" charset="0"/>
              </a:rPr>
              <a:t>jsou součástí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MS Office.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6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sz="1800" dirty="0" smtClean="0"/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400" dirty="0" smtClean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2756</TotalTime>
  <Words>661</Words>
  <Application>Microsoft Office PowerPoint</Application>
  <PresentationFormat>Předvádění na obrazovce (4:3)</PresentationFormat>
  <Paragraphs>144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Obchodní akademie, Střední odborná škola   a Jazyková škola s právem státní jazykové zkoušky,  Hradec Králové</vt:lpstr>
      <vt:lpstr>    Vyjádřete v  goniometrickém tvaru:   </vt:lpstr>
      <vt:lpstr>    Vyjádřete v  goniometrickém tvaru:   </vt:lpstr>
      <vt:lpstr>    Vyjádřete v  goniometrickém tvaru:   </vt:lpstr>
      <vt:lpstr>  Číslo vyjádřete v  algebraickém tvaru: </vt:lpstr>
      <vt:lpstr>  Čísla vyjádřete v  algebraickém tvaru: </vt:lpstr>
      <vt:lpstr>Rychlo test: A                                                          B</vt:lpstr>
      <vt:lpstr>Rychlo test řešení: A                                                          B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MK</cp:lastModifiedBy>
  <cp:revision>304</cp:revision>
  <dcterms:created xsi:type="dcterms:W3CDTF">2012-11-30T22:17:21Z</dcterms:created>
  <dcterms:modified xsi:type="dcterms:W3CDTF">2013-10-17T15:00:43Z</dcterms:modified>
</cp:coreProperties>
</file>