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99" r:id="rId3"/>
    <p:sldId id="323" r:id="rId4"/>
    <p:sldId id="322" r:id="rId5"/>
    <p:sldId id="324" r:id="rId6"/>
    <p:sldId id="325" r:id="rId7"/>
    <p:sldId id="326" r:id="rId8"/>
    <p:sldId id="328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212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740359"/>
              </p:ext>
            </p:extLst>
          </p:nvPr>
        </p:nvGraphicFramePr>
        <p:xfrm>
          <a:off x="250825" y="2781300"/>
          <a:ext cx="8569325" cy="4056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VY_32_INOVACE_1_KOMPLEXNI_CISLA_14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Součin a podíl čísel v goniometrickém tvaru I.</a:t>
                      </a:r>
                      <a:endParaRPr lang="cs-CZ" sz="1800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Součin a podíl čísel v goniometrickém tvaru </a:t>
                      </a:r>
                      <a:endParaRPr lang="cs-CZ" sz="1800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a procvičování operací s komplexními čísly v goniometrickém tvaru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539552" y="3789040"/>
            <a:ext cx="7488832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Součin komplexních čísel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2132856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Nechť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</m:e>
                    </m:d>
                  </m:oMath>
                </a14:m>
                <a:r>
                  <a:rPr lang="cs-CZ" dirty="0" smtClean="0"/>
                  <a:t> a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𝑏</m:t>
                        </m:r>
                      </m:e>
                    </m:d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𝛽</m:t>
                            </m:r>
                          </m:e>
                        </m:func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𝛽</m:t>
                            </m:r>
                          </m:e>
                        </m:func>
                      </m:e>
                    </m:d>
                  </m:oMath>
                </a14:m>
                <a:r>
                  <a:rPr lang="cs-CZ" dirty="0" smtClean="0">
                    <a:latin typeface="Arial" panose="020B0604020202020204" pitchFamily="34" charset="0"/>
                    <a:ea typeface="Cambria Math"/>
                  </a:rPr>
                  <a:t>, pak platí</a:t>
                </a:r>
              </a:p>
              <a:p>
                <a:pPr marL="0" indent="0">
                  <a:buNone/>
                </a:pPr>
                <a:endParaRPr lang="cs-CZ" dirty="0" smtClean="0">
                  <a:latin typeface="Arial" panose="020B0604020202020204" pitchFamily="34" charset="0"/>
                  <a:ea typeface="Cambria Math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e>
                      </m:d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  <m:t>𝛼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  <m:t>𝛽</m:t>
                                  </m:r>
                                </m:e>
                              </m:d>
                            </m:e>
                          </m:func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𝛼</m:t>
                                  </m:r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𝛽</m:t>
                                  </m:r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cs-CZ" i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2132856"/>
                <a:ext cx="8229600" cy="4525963"/>
              </a:xfrm>
              <a:blipFill rotWithShape="1">
                <a:blip r:embed="rId2"/>
                <a:stretch>
                  <a:fillRect l="-1926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Určete součin komplexních čísel,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výsledek zapište v algebraickém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2132856"/>
                <a:ext cx="8604448" cy="5030019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2</m:t>
                    </m:r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rad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45°</m:t>
                            </m:r>
                          </m:e>
                        </m:func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45°</m:t>
                            </m:r>
                          </m:e>
                        </m:func>
                      </m:e>
                    </m:d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315°</m:t>
                              </m:r>
                            </m:e>
                          </m:func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315°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cs-CZ" dirty="0" smtClean="0">
                  <a:latin typeface="Arial" panose="020B0604020202020204" pitchFamily="34" charset="0"/>
                  <a:ea typeface="Cambria Math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=2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8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45°+315°</m:t>
                                  </m:r>
                                </m:e>
                              </m:d>
                            </m:e>
                          </m:func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8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45°</m:t>
                                  </m:r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315°</m:t>
                                  </m:r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cs-CZ" sz="2800" i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4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360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°</m:t>
                              </m:r>
                            </m:e>
                          </m:func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360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°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4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1+0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4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2132856"/>
                <a:ext cx="8604448" cy="5030019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627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79512" y="3789040"/>
            <a:ext cx="6768752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Podíl komplexních čísel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844824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Nechť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</m:e>
                    </m:d>
                  </m:oMath>
                </a14:m>
                <a:r>
                  <a:rPr lang="cs-CZ" dirty="0" smtClean="0"/>
                  <a:t> a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𝑏</m:t>
                        </m:r>
                      </m:e>
                    </m:d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𝛽</m:t>
                            </m:r>
                          </m:e>
                        </m:func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𝛽</m:t>
                            </m:r>
                          </m:e>
                        </m:func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dirty="0" smtClean="0"/>
                  <a:t>, </a:t>
                </a:r>
                <a:r>
                  <a:rPr lang="cs-CZ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pak platí:</a:t>
                </a:r>
              </a:p>
              <a:p>
                <a:pPr marL="0" indent="0">
                  <a:buNone/>
                </a:pPr>
                <a:endParaRPr lang="cs-CZ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  <m:t>𝛼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  <m:t>𝛽</m:t>
                                  </m:r>
                                </m:e>
                              </m:d>
                            </m:e>
                          </m:func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𝛼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𝛽</m:t>
                                  </m:r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cs-CZ" i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844824"/>
                <a:ext cx="8229600" cy="4525963"/>
              </a:xfrm>
              <a:blipFill rotWithShape="1">
                <a:blip r:embed="rId2"/>
                <a:stretch>
                  <a:fillRect l="-1926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9189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Určete podíl komplexních čísel,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výsledek zapište v algebraickém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988840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=2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rad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45°</m:t>
                            </m:r>
                          </m:e>
                        </m:func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45°</m:t>
                            </m:r>
                          </m:e>
                        </m:func>
                      </m:e>
                    </m:d>
                  </m:oMath>
                </a14:m>
                <a:r>
                  <a:rPr lang="cs-CZ" dirty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𝑏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315°</m:t>
                              </m:r>
                            </m:e>
                          </m:func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315°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cs-CZ" dirty="0">
                  <a:latin typeface="Arial" panose="020B0604020202020204" pitchFamily="34" charset="0"/>
                  <a:ea typeface="Cambria Math"/>
                </a:endParaRPr>
              </a:p>
              <a:p>
                <a:pPr marL="0" indent="0">
                  <a:buNone/>
                </a:pPr>
                <a:endParaRPr lang="cs-CZ" sz="1800" dirty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2</m:t>
                          </m:r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d>
                        <m:d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  <m:t>45°</m:t>
                                  </m:r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  <m:t>315°</m:t>
                                  </m:r>
                                </m:e>
                              </m:d>
                            </m:e>
                          </m:func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  <m:t>45°</m:t>
                                  </m:r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  <m:t>315°</m:t>
                                  </m:r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cs-CZ" sz="2800" i="1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−270°</m:t>
                                  </m:r>
                                </m:e>
                              </m:d>
                            </m:e>
                          </m:func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−270°</m:t>
                                  </m:r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=2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9</m:t>
                                  </m:r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0°</m:t>
                                  </m:r>
                                </m:e>
                              </m:d>
                            </m:e>
                          </m:func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9</m:t>
                                  </m:r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0°</m:t>
                                  </m:r>
                                </m:e>
                              </m:d>
                            </m:e>
                          </m:func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=2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988840"/>
                <a:ext cx="8229600" cy="45259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Čárový popisek 1 2"/>
          <p:cNvSpPr/>
          <p:nvPr/>
        </p:nvSpPr>
        <p:spPr>
          <a:xfrm>
            <a:off x="7149767" y="5445224"/>
            <a:ext cx="1512168" cy="1080120"/>
          </a:xfrm>
          <a:prstGeom prst="borderCallout1">
            <a:avLst>
              <a:gd name="adj1" fmla="val -539"/>
              <a:gd name="adj2" fmla="val 101124"/>
              <a:gd name="adj3" fmla="val -55743"/>
              <a:gd name="adj4" fmla="val -61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990033"/>
                </a:solidFill>
              </a:rPr>
              <a:t>Upravíme na základní velikost</a:t>
            </a:r>
          </a:p>
        </p:txBody>
      </p:sp>
    </p:spTree>
    <p:extLst>
      <p:ext uri="{BB962C8B-B14F-4D97-AF65-F5344CB8AC3E}">
        <p14:creationId xmlns:p14="http://schemas.microsoft.com/office/powerpoint/2010/main" val="212995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23528" y="1772816"/>
            <a:ext cx="7488832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Důsledek věty o podílu komplexních čísel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844824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>
                                      <a:latin typeface="Cambria Math"/>
                                      <a:ea typeface="Cambria Math"/>
                                    </a:rPr>
                                    <m:t>cos</m:t>
                                  </m:r>
                                </m:fName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𝛼</m:t>
                                  </m:r>
                                </m:e>
                              </m:func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𝑖</m:t>
                              </m:r>
                              <m:func>
                                <m:func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>
                                      <a:latin typeface="Cambria Math"/>
                                      <a:ea typeface="Cambria Math"/>
                                    </a:rPr>
                                    <m:t>sin</m:t>
                                  </m:r>
                                </m:fName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𝛼</m:t>
                                  </m:r>
                                </m:e>
                              </m:func>
                            </m:e>
                          </m:d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</m:e>
                      </m:func>
                      <m:r>
                        <a:rPr lang="cs-CZ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𝑖</m:t>
                      </m:r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neboť</a:t>
                </a:r>
              </a:p>
              <a:p>
                <a:pPr marL="0" indent="0">
                  <a:buNone/>
                </a:pPr>
                <a:endParaRPr lang="cs-CZ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</m:e>
                          </m:func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</m:e>
                          </m:func>
                        </m:num>
                        <m:den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func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func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</m:e>
                      </m:func>
                      <m:r>
                        <a:rPr lang="cs-CZ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𝑖</m:t>
                      </m:r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cs-CZ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         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</m:e>
                      </m:func>
                      <m:r>
                        <a:rPr lang="cs-CZ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𝑖</m:t>
                      </m:r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844824"/>
                <a:ext cx="8229600" cy="4525963"/>
              </a:xfrm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Levá složená závorka 6"/>
          <p:cNvSpPr/>
          <p:nvPr/>
        </p:nvSpPr>
        <p:spPr>
          <a:xfrm rot="5400000">
            <a:off x="1542048" y="3223727"/>
            <a:ext cx="515288" cy="2520280"/>
          </a:xfrm>
          <a:prstGeom prst="leftBrace">
            <a:avLst>
              <a:gd name="adj1" fmla="val 8333"/>
              <a:gd name="adj2" fmla="val 47244"/>
            </a:avLst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91680" y="3573016"/>
            <a:ext cx="504056" cy="5091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882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Určete v goniometrickém tvaru číslo: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340768"/>
                <a:ext cx="8229600" cy="5318051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i="0">
                                      <a:latin typeface="Cambria Math"/>
                                      <a:ea typeface="Cambria Math"/>
                                    </a:rPr>
                                    <m:t>cos</m:t>
                                  </m:r>
                                </m:fName>
                                <m:e>
                                  <m:f>
                                    <m:fPr>
                                      <m:ctrlPr>
                                        <a:rPr lang="cs-CZ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0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b="0" i="0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  <m:r>
                                    <m:rPr>
                                      <m:sty m:val="p"/>
                                    </m:rPr>
                                    <a:rPr lang="cs-CZ" i="0" smtClean="0">
                                      <a:latin typeface="Cambria Math"/>
                                      <a:ea typeface="Cambria Math"/>
                                    </a:rPr>
                                    <m:t>π</m:t>
                                  </m:r>
                                </m:e>
                              </m:func>
                              <m:r>
                                <a:rPr lang="cs-CZ" i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m:rPr>
                                  <m:sty m:val="p"/>
                                </m:rPr>
                                <a:rPr lang="cs-CZ" i="0">
                                  <a:latin typeface="Cambria Math"/>
                                  <a:ea typeface="Cambria Math"/>
                                </a:rPr>
                                <m:t>i</m:t>
                              </m:r>
                              <m:func>
                                <m:func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i="0">
                                      <a:latin typeface="Cambria Math"/>
                                      <a:ea typeface="Cambria Math"/>
                                    </a:rPr>
                                    <m:t>sin</m:t>
                                  </m:r>
                                </m:fName>
                                <m:e>
                                  <m:f>
                                    <m:fPr>
                                      <m:ctrlPr>
                                        <a:rPr lang="cs-CZ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0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b="0" i="0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  <m:r>
                                    <m:rPr>
                                      <m:sty m:val="p"/>
                                    </m:rPr>
                                    <a:rPr lang="cs-CZ" i="0" smtClean="0">
                                      <a:latin typeface="Cambria Math"/>
                                      <a:ea typeface="Cambria Math"/>
                                    </a:rPr>
                                    <m:t>π</m:t>
                                  </m:r>
                                </m:e>
                              </m:func>
                            </m:e>
                          </m:d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𝑐𝑜𝑠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π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𝑖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𝑠𝑖𝑛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π</m:t>
                          </m:r>
                        </m:e>
                      </m:d>
                    </m:oMath>
                  </m:oMathPara>
                </a14:m>
                <a:endParaRPr lang="cs-CZ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b="0" i="0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π</m:t>
                          </m:r>
                        </m:e>
                      </m:func>
                      <m:r>
                        <a:rPr lang="cs-CZ">
                          <a:latin typeface="Cambria Math"/>
                          <a:ea typeface="Cambria Math"/>
                        </a:rPr>
                        <m:t>+</m:t>
                      </m:r>
                      <m:r>
                        <m:rPr>
                          <m:sty m:val="p"/>
                        </m:rPr>
                        <a:rPr lang="cs-CZ">
                          <a:latin typeface="Cambria Math"/>
                          <a:ea typeface="Cambria Math"/>
                        </a:rPr>
                        <m:t>i</m:t>
                      </m:r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sin</m:t>
                          </m:r>
                        </m:fName>
                        <m:e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π</m:t>
                          </m:r>
                        </m:e>
                      </m:func>
                    </m:oMath>
                  </m:oMathPara>
                </a14:m>
                <a:endParaRPr lang="cs-CZ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225°</m:t>
                          </m:r>
                        </m:e>
                      </m:func>
                      <m:r>
                        <a:rPr lang="cs-CZ">
                          <a:latin typeface="Cambria Math"/>
                          <a:ea typeface="Cambria Math"/>
                        </a:rPr>
                        <m:t>+</m:t>
                      </m:r>
                      <m:r>
                        <m:rPr>
                          <m:sty m:val="p"/>
                        </m:rPr>
                        <a:rPr lang="cs-CZ">
                          <a:latin typeface="Cambria Math"/>
                          <a:ea typeface="Cambria Math"/>
                        </a:rPr>
                        <m:t>i</m:t>
                      </m:r>
                      <m:func>
                        <m:func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  <a:ea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225°</m:t>
                          </m:r>
                        </m:e>
                      </m:func>
                    </m:oMath>
                  </m:oMathPara>
                </a14:m>
                <a:endParaRPr lang="cs-CZ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340768"/>
                <a:ext cx="8229600" cy="5318051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Čárový popisek 1 7"/>
          <p:cNvSpPr/>
          <p:nvPr/>
        </p:nvSpPr>
        <p:spPr>
          <a:xfrm>
            <a:off x="5637599" y="4386921"/>
            <a:ext cx="1512168" cy="1080120"/>
          </a:xfrm>
          <a:prstGeom prst="borderCallout1">
            <a:avLst>
              <a:gd name="adj1" fmla="val -539"/>
              <a:gd name="adj2" fmla="val 101124"/>
              <a:gd name="adj3" fmla="val -55743"/>
              <a:gd name="adj4" fmla="val -61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990033"/>
                </a:solidFill>
              </a:rPr>
              <a:t>Upravíme na základní velikost</a:t>
            </a:r>
          </a:p>
        </p:txBody>
      </p:sp>
    </p:spTree>
    <p:extLst>
      <p:ext uri="{BB962C8B-B14F-4D97-AF65-F5344CB8AC3E}">
        <p14:creationId xmlns:p14="http://schemas.microsoft.com/office/powerpoint/2010/main" val="141304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Určete součin komplexních čísel: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107504" y="1052736"/>
                <a:ext cx="9036496" cy="5805264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𝑎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cos</m:t>
                                  </m:r>
                                </m:fName>
                                <m:e>
                                  <m:f>
                                    <m:fPr>
                                      <m:ctrlPr>
                                        <a:rPr lang="cs-CZ" sz="24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sz="240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π</m:t>
                                  </m:r>
                                </m:e>
                              </m:func>
                              <m:r>
                                <a:rPr lang="cs-CZ" sz="240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m:rPr>
                                  <m:sty m:val="p"/>
                                </m:rPr>
                                <a:rPr lang="cs-CZ" sz="2400">
                                  <a:latin typeface="Cambria Math"/>
                                  <a:ea typeface="Cambria Math"/>
                                </a:rPr>
                                <m:t>i</m:t>
                              </m:r>
                              <m:func>
                                <m:func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sin</m:t>
                                  </m:r>
                                </m:fName>
                                <m:e>
                                  <m:f>
                                    <m:fPr>
                                      <m:ctrlPr>
                                        <a:rPr lang="cs-CZ" sz="24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sz="240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π</m:t>
                                  </m:r>
                                </m:e>
                              </m:func>
                            </m:e>
                          </m:d>
                        </m:den>
                      </m:f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𝑏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cos</m:t>
                                  </m:r>
                                </m:fName>
                                <m:e>
                                  <m:f>
                                    <m:fPr>
                                      <m:ctrlPr>
                                        <a:rPr lang="cs-CZ" sz="24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0" i="0" smtClean="0">
                                          <a:latin typeface="Cambria Math"/>
                                          <a:ea typeface="Cambria Math"/>
                                        </a:rPr>
                                        <m:t>5</m:t>
                                      </m:r>
                                    </m:num>
                                    <m:den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6</m:t>
                                      </m:r>
                                    </m:den>
                                  </m:f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π</m:t>
                                  </m:r>
                                </m:e>
                              </m:func>
                              <m:r>
                                <a:rPr lang="cs-CZ" sz="240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m:rPr>
                                  <m:sty m:val="p"/>
                                </m:rPr>
                                <a:rPr lang="cs-CZ" sz="2400">
                                  <a:latin typeface="Cambria Math"/>
                                  <a:ea typeface="Cambria Math"/>
                                </a:rPr>
                                <m:t>i</m:t>
                              </m:r>
                              <m:func>
                                <m:func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sin</m:t>
                                  </m:r>
                                </m:fName>
                                <m:e>
                                  <m:f>
                                    <m:fPr>
                                      <m:ctrlPr>
                                        <a:rPr lang="cs-CZ" sz="24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0" i="0" smtClean="0">
                                          <a:latin typeface="Cambria Math"/>
                                          <a:ea typeface="Cambria Math"/>
                                        </a:rPr>
                                        <m:t>5</m:t>
                                      </m:r>
                                    </m:num>
                                    <m:den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6</m:t>
                                      </m:r>
                                    </m:den>
                                  </m:f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π</m:t>
                                  </m:r>
                                </m:e>
                              </m:func>
                            </m:e>
                          </m:d>
                        </m:den>
                      </m:f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𝑐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cos</m:t>
                                  </m:r>
                                </m:fName>
                                <m:e>
                                  <m:f>
                                    <m:fPr>
                                      <m:ctrlPr>
                                        <a:rPr lang="cs-CZ" sz="24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num>
                                    <m:den>
                                      <m:r>
                                        <a:rPr lang="cs-CZ" sz="2400" b="0" i="0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den>
                                  </m:f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π</m:t>
                                  </m:r>
                                </m:e>
                              </m:func>
                              <m:r>
                                <a:rPr lang="cs-CZ" sz="240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m:rPr>
                                  <m:sty m:val="p"/>
                                </m:rPr>
                                <a:rPr lang="cs-CZ" sz="2400">
                                  <a:latin typeface="Cambria Math"/>
                                  <a:ea typeface="Cambria Math"/>
                                </a:rPr>
                                <m:t>i</m:t>
                              </m:r>
                              <m:func>
                                <m:func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sin</m:t>
                                  </m:r>
                                </m:fName>
                                <m:e>
                                  <m:f>
                                    <m:fPr>
                                      <m:ctrlPr>
                                        <a:rPr lang="cs-CZ" sz="24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0" i="0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num>
                                    <m:den>
                                      <m:r>
                                        <a:rPr lang="cs-CZ" sz="2400" b="0" i="0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den>
                                  </m:f>
                                  <m:r>
                                    <m:rPr>
                                      <m:sty m:val="p"/>
                                    </m:rPr>
                                    <a:rPr lang="cs-CZ" sz="2400">
                                      <a:latin typeface="Cambria Math"/>
                                      <a:ea typeface="Cambria Math"/>
                                    </a:rPr>
                                    <m:t>π</m:t>
                                  </m:r>
                                </m:e>
                              </m:func>
                            </m:e>
                          </m:d>
                        </m:den>
                      </m:f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800" b="0" i="1" smtClean="0">
                        <a:latin typeface="Cambria Math"/>
                      </a:rPr>
                      <m:t>𝑏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800" b="0" i="1" smtClean="0">
                        <a:latin typeface="Cambria Math"/>
                      </a:rPr>
                      <m:t>𝑐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  <a:ea typeface="Cambria Math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cs-CZ" sz="28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num>
                              <m:den>
                                <m:r>
                                  <a:rPr lang="cs-CZ" sz="2800"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den>
                            </m:f>
                            <m:r>
                              <m:rPr>
                                <m:sty m:val="p"/>
                              </m:rPr>
                              <a:rPr lang="cs-CZ" sz="2800">
                                <a:latin typeface="Cambria Math"/>
                                <a:ea typeface="Cambria Math"/>
                              </a:rPr>
                              <m:t>π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smtClean="0">
                                    <a:latin typeface="Cambria Math"/>
                                    <a:ea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800" b="0" i="0" smtClean="0">
                                    <a:latin typeface="Cambria Math"/>
                                    <a:ea typeface="Cambria Math"/>
                                  </a:rPr>
                                  <m:t>6</m:t>
                                </m:r>
                              </m:den>
                            </m:f>
                            <m:r>
                              <m:rPr>
                                <m:sty m:val="p"/>
                              </m:rPr>
                              <a:rPr lang="cs-CZ" sz="2800">
                                <a:latin typeface="Cambria Math"/>
                                <a:ea typeface="Cambria Math"/>
                              </a:rPr>
                              <m:t>π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smtClean="0"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num>
                              <m:den>
                                <m:r>
                                  <a:rPr lang="cs-CZ" sz="2800" b="0" i="1" smtClean="0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den>
                            </m:f>
                            <m:r>
                              <m:rPr>
                                <m:sty m:val="p"/>
                              </m:rPr>
                              <a:rPr lang="cs-CZ" sz="2800">
                                <a:latin typeface="Cambria Math"/>
                                <a:ea typeface="Cambria Math"/>
                              </a:rPr>
                              <m:t>π</m:t>
                            </m:r>
                          </m:e>
                        </m:d>
                      </m:e>
                    </m:func>
                    <m:r>
                      <a:rPr lang="cs-CZ" sz="2800">
                        <a:latin typeface="Cambria Math"/>
                        <a:ea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>
                        <a:latin typeface="Cambria Math"/>
                        <a:ea typeface="Cambria Math"/>
                      </a:rPr>
                      <m:t>i</m:t>
                    </m:r>
                    <m:func>
                      <m:func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  <a:ea typeface="Cambria Math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num>
                              <m:den>
                                <m:r>
                                  <a:rPr lang="cs-CZ" sz="2800"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den>
                            </m:f>
                            <m:r>
                              <m:rPr>
                                <m:sty m:val="p"/>
                              </m:rPr>
                              <a:rPr lang="cs-CZ" sz="2800">
                                <a:latin typeface="Cambria Math"/>
                                <a:ea typeface="Cambria Math"/>
                              </a:rPr>
                              <m:t>π</m:t>
                            </m:r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800">
                                    <a:latin typeface="Cambria Math"/>
                                    <a:ea typeface="Cambria Math"/>
                                  </a:rPr>
                                  <m:t>6</m:t>
                                </m:r>
                              </m:den>
                            </m:f>
                            <m:r>
                              <m:rPr>
                                <m:sty m:val="p"/>
                              </m:rPr>
                              <a:rPr lang="cs-CZ" sz="2800">
                                <a:latin typeface="Cambria Math"/>
                                <a:ea typeface="Cambria Math"/>
                              </a:rPr>
                              <m:t>π</m:t>
                            </m:r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num>
                              <m:den>
                                <m: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den>
                            </m:f>
                            <m:r>
                              <m:rPr>
                                <m:sty m:val="p"/>
                              </m:rPr>
                              <a:rPr lang="cs-CZ" sz="2800">
                                <a:latin typeface="Cambria Math"/>
                                <a:ea typeface="Cambria Math"/>
                              </a:rPr>
                              <m:t>π</m:t>
                            </m:r>
                          </m:e>
                        </m:d>
                      </m:e>
                    </m:func>
                  </m:oMath>
                </a14:m>
                <a:endParaRPr lang="cs-CZ" sz="28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sz="2800" b="0" i="0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m:rPr>
                              <m:sty m:val="p"/>
                            </m:rPr>
                            <a:rPr lang="cs-CZ" sz="2800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  <m:r>
                                    <a:rPr lang="cs-CZ" sz="2800" b="0" i="0" smtClean="0">
                                      <a:latin typeface="Cambria Math"/>
                                      <a:ea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0" smtClean="0">
                                      <a:latin typeface="Cambria Math"/>
                                      <a:ea typeface="Cambria Math"/>
                                    </a:rPr>
                                    <m:t>12</m:t>
                                  </m:r>
                                </m:den>
                              </m:f>
                              <m:r>
                                <m:rPr>
                                  <m:sty m:val="p"/>
                                </m:rPr>
                                <a:rPr lang="cs-CZ" sz="2800">
                                  <a:latin typeface="Cambria Math"/>
                                  <a:ea typeface="Cambria Math"/>
                                </a:rPr>
                                <m:t>π</m:t>
                              </m:r>
                            </m:e>
                          </m:d>
                        </m:e>
                      </m:func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ea typeface="Cambria Math"/>
                        </a:rPr>
                        <m:t>i</m:t>
                      </m:r>
                      <m:func>
                        <m:func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>
                              <a:latin typeface="Cambria Math"/>
                              <a:ea typeface="Cambria Math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  <m:r>
                                    <a:rPr lang="cs-CZ" sz="2800" b="0" i="0" smtClean="0">
                                      <a:latin typeface="Cambria Math"/>
                                      <a:ea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0" smtClean="0">
                                      <a:latin typeface="Cambria Math"/>
                                      <a:ea typeface="Cambria Math"/>
                                    </a:rPr>
                                    <m:t>12</m:t>
                                  </m:r>
                                </m:den>
                              </m:f>
                              <m:r>
                                <m:rPr>
                                  <m:sty m:val="p"/>
                                </m:rPr>
                                <a:rPr lang="cs-CZ" sz="2800">
                                  <a:latin typeface="Cambria Math"/>
                                  <a:ea typeface="Cambria Math"/>
                                </a:rPr>
                                <m:t>π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cs-CZ" sz="2800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Cambria Math"/>
                    <a:ea typeface="Cambria Math"/>
                  </a:rPr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  <a:ea typeface="Cambria Math"/>
                          </a:rPr>
                          <m:t>cos</m:t>
                        </m:r>
                      </m:fName>
                      <m:e>
                        <m:f>
                          <m:fPr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0" i="0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  <m:r>
                              <a:rPr lang="cs-CZ" sz="280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0" smtClean="0">
                                <a:latin typeface="Cambria Math"/>
                                <a:ea typeface="Cambria Math"/>
                              </a:rPr>
                              <m:t>12</m:t>
                            </m:r>
                          </m:den>
                        </m:f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  <a:ea typeface="Cambria Math"/>
                          </a:rPr>
                          <m:t>π</m:t>
                        </m:r>
                      </m:e>
                    </m:func>
                    <m:r>
                      <a:rPr lang="cs-CZ" sz="2800">
                        <a:latin typeface="Cambria Math"/>
                        <a:ea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>
                        <a:latin typeface="Cambria Math"/>
                        <a:ea typeface="Cambria Math"/>
                      </a:rPr>
                      <m:t>i</m:t>
                    </m:r>
                    <m:func>
                      <m:func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  <a:ea typeface="Cambria Math"/>
                          </a:rPr>
                          <m:t>sin</m:t>
                        </m:r>
                      </m:fName>
                      <m:e>
                        <m:f>
                          <m:fPr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0" i="0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  <m:r>
                              <a:rPr lang="cs-CZ" sz="280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12</m:t>
                            </m:r>
                          </m:den>
                        </m:f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  <a:ea typeface="Cambria Math"/>
                          </a:rPr>
                          <m:t>π</m:t>
                        </m:r>
                      </m:e>
                    </m:func>
                  </m:oMath>
                </a14:m>
                <a:r>
                  <a:rPr lang="cs-CZ" sz="2800" dirty="0">
                    <a:latin typeface="Cambria Math"/>
                    <a:ea typeface="Cambria Math"/>
                  </a:rPr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  <a:ea typeface="Cambria Math"/>
                          </a:rPr>
                          <m:t>cos</m:t>
                        </m:r>
                      </m:fName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195°</m:t>
                        </m:r>
                      </m:e>
                    </m:func>
                    <m:r>
                      <a:rPr lang="cs-CZ" sz="2800">
                        <a:latin typeface="Cambria Math"/>
                        <a:ea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>
                        <a:latin typeface="Cambria Math"/>
                        <a:ea typeface="Cambria Math"/>
                      </a:rPr>
                      <m:t>i</m:t>
                    </m:r>
                    <m:func>
                      <m:func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  <a:ea typeface="Cambria Math"/>
                          </a:rPr>
                          <m:t>sin</m:t>
                        </m:r>
                      </m:fName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195°</m:t>
                        </m:r>
                      </m:e>
                    </m:func>
                  </m:oMath>
                </a14:m>
                <a:endParaRPr lang="cs-CZ" sz="2800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sz="2800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7504" y="1052736"/>
                <a:ext cx="9036496" cy="5805264"/>
              </a:xfrm>
              <a:blipFill rotWithShape="1">
                <a:blip r:embed="rId2"/>
                <a:stretch>
                  <a:fillRect l="-1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Čárový popisek 1 4"/>
          <p:cNvSpPr/>
          <p:nvPr/>
        </p:nvSpPr>
        <p:spPr>
          <a:xfrm>
            <a:off x="6660232" y="4926981"/>
            <a:ext cx="1512168" cy="1080120"/>
          </a:xfrm>
          <a:prstGeom prst="borderCallout1">
            <a:avLst>
              <a:gd name="adj1" fmla="val 50899"/>
              <a:gd name="adj2" fmla="val -3741"/>
              <a:gd name="adj3" fmla="val 58919"/>
              <a:gd name="adj4" fmla="val -1232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990033"/>
                </a:solidFill>
              </a:rPr>
              <a:t>Upravíme na základní velikost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 txBox="1">
                <a:spLocks/>
              </p:cNvSpPr>
              <p:nvPr/>
            </p:nvSpPr>
            <p:spPr bwMode="auto">
              <a:xfrm>
                <a:off x="3707904" y="1264304"/>
                <a:ext cx="5112568" cy="45259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sz="2000" b="0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000" b="0" i="1">
                              <a:latin typeface="Cambria Math"/>
                              <a:ea typeface="Cambria Math"/>
                            </a:rPr>
                            <m:t>𝑐𝑜𝑠</m:t>
                          </m:r>
                        </m:fName>
                        <m:e>
                          <m:d>
                            <m:dPr>
                              <m:ctrlPr>
                                <a:rPr lang="cs-CZ" sz="200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  <m:r>
                        <a:rPr lang="cs-CZ" sz="2000" b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000" b="0" i="1">
                          <a:latin typeface="Cambria Math"/>
                          <a:ea typeface="Cambria Math"/>
                        </a:rPr>
                        <m:t>𝑖</m:t>
                      </m:r>
                      <m:func>
                        <m:func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sz="2000" b="0" i="1">
                              <a:latin typeface="Cambria Math"/>
                              <a:ea typeface="Cambria Math"/>
                            </a:rPr>
                            <m:t>𝑠𝑖𝑛</m:t>
                          </m:r>
                        </m:fName>
                        <m:e>
                          <m:d>
                            <m:d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000" b="0" i="1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0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  <m:r>
                            <a:rPr lang="cs-CZ" sz="2000" b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000" b="0" i="1">
                              <a:latin typeface="Cambria Math"/>
                              <a:ea typeface="Cambria Math"/>
                            </a:rPr>
                            <m:t>𝑐𝑜𝑠</m:t>
                          </m:r>
                        </m:fName>
                        <m:e>
                          <m:d>
                            <m:d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den>
                              </m:f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  <m:r>
                        <a:rPr lang="cs-CZ" sz="2000" b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000" b="0" i="1">
                          <a:latin typeface="Cambria Math"/>
                          <a:ea typeface="Cambria Math"/>
                        </a:rPr>
                        <m:t>𝑖</m:t>
                      </m:r>
                      <m:func>
                        <m:func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sz="2000" b="0" i="1">
                              <a:latin typeface="Cambria Math"/>
                              <a:ea typeface="Cambria Math"/>
                            </a:rPr>
                            <m:t>𝑠𝑖𝑛</m:t>
                          </m:r>
                        </m:fName>
                        <m:e>
                          <m:d>
                            <m:d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den>
                              </m:f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0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  <m:r>
                            <a:rPr lang="cs-CZ" sz="2000" b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000" b="0" i="1">
                              <a:latin typeface="Cambria Math"/>
                              <a:ea typeface="Cambria Math"/>
                            </a:rPr>
                            <m:t>𝑐𝑜𝑠</m:t>
                          </m:r>
                        </m:fName>
                        <m:e>
                          <m:d>
                            <m:d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  <m:r>
                        <a:rPr lang="cs-CZ" sz="2000" b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000" b="0" i="1">
                          <a:latin typeface="Cambria Math"/>
                          <a:ea typeface="Cambria Math"/>
                        </a:rPr>
                        <m:t>𝑖</m:t>
                      </m:r>
                      <m:func>
                        <m:func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sz="2000" b="0" i="1">
                              <a:latin typeface="Cambria Math"/>
                              <a:ea typeface="Cambria Math"/>
                            </a:rPr>
                            <m:t>𝑠𝑖𝑛</m:t>
                          </m:r>
                        </m:fName>
                        <m:e>
                          <m:d>
                            <m:d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000" b="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000" i="1" dirty="0" smtClean="0">
                  <a:latin typeface="Cambria Math"/>
                </a:endParaRPr>
              </a:p>
              <a:p>
                <a:pPr marL="0" indent="0">
                  <a:buFont typeface="Arial" charset="0"/>
                  <a:buNone/>
                </a:pPr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07904" y="1264304"/>
                <a:ext cx="5112568" cy="452596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61070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1400" dirty="0">
                <a:latin typeface="Arial" charset="0"/>
                <a:cs typeface="Arial" charset="0"/>
              </a:rPr>
              <a:t>1. </a:t>
            </a:r>
            <a:r>
              <a:rPr lang="cs-CZ" sz="1600" dirty="0">
                <a:latin typeface="Arial" charset="0"/>
                <a:cs typeface="Arial" charset="0"/>
              </a:rPr>
              <a:t>Hudcová, M., Kubičíková, L.: </a:t>
            </a:r>
            <a:r>
              <a:rPr lang="cs-CZ" sz="1600" i="1" dirty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>
                <a:latin typeface="Arial" charset="0"/>
                <a:cs typeface="Arial" charset="0"/>
              </a:rPr>
            </a:br>
            <a:r>
              <a:rPr lang="cs-CZ" sz="1600" i="1" dirty="0">
                <a:latin typeface="Arial" charset="0"/>
                <a:cs typeface="Arial" charset="0"/>
              </a:rPr>
              <a:t>   studium</a:t>
            </a:r>
            <a:r>
              <a:rPr lang="cs-CZ" sz="1600" dirty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600" dirty="0">
                <a:latin typeface="Arial" charset="0"/>
                <a:cs typeface="Arial" charset="0"/>
              </a:rPr>
              <a:t>2.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CALDA, Emil. Matematika pro gymnázia. 4. vyd. Praha: Prometheus, 2008, 134 s. Učebnice pro střední školy (Prometheus). ISBN 978-80-7196-364-6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2879</TotalTime>
  <Words>797</Words>
  <Application>Microsoft Office PowerPoint</Application>
  <PresentationFormat>Předvádění na obrazovce (4:3)</PresentationFormat>
  <Paragraphs>90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 a Jazyková škola s právem státní jazykové zkoušky,  Hradec Králové</vt:lpstr>
      <vt:lpstr>    Součin komplexních čísel  v goniometrickém tvaru:   </vt:lpstr>
      <vt:lpstr>    Určete součin komplexních čísel,  výsledek zapište v algebraickém tvaru:   </vt:lpstr>
      <vt:lpstr>    Podíl komplexních čísel  v goniometrickém tvaru:   </vt:lpstr>
      <vt:lpstr>    Určete podíl komplexních čísel,  výsledek zapište v algebraickém tvaru:   </vt:lpstr>
      <vt:lpstr>    Důsledek věty o podílu komplexních čísel  v goniometrickém tvaru:   </vt:lpstr>
      <vt:lpstr>    Určete v goniometrickém tvaru číslo:    </vt:lpstr>
      <vt:lpstr>    Určete součin komplexních čísel:    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320</cp:revision>
  <dcterms:created xsi:type="dcterms:W3CDTF">2012-11-30T22:17:21Z</dcterms:created>
  <dcterms:modified xsi:type="dcterms:W3CDTF">2013-10-08T07:15:06Z</dcterms:modified>
</cp:coreProperties>
</file>