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5"/>
  </p:notesMasterIdLst>
  <p:sldIdLst>
    <p:sldId id="256" r:id="rId4"/>
    <p:sldId id="299" r:id="rId5"/>
    <p:sldId id="322" r:id="rId6"/>
    <p:sldId id="323" r:id="rId7"/>
    <p:sldId id="324" r:id="rId8"/>
    <p:sldId id="329" r:id="rId9"/>
    <p:sldId id="330" r:id="rId10"/>
    <p:sldId id="331" r:id="rId11"/>
    <p:sldId id="332" r:id="rId12"/>
    <p:sldId id="335" r:id="rId13"/>
    <p:sldId id="336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>
        <p:scale>
          <a:sx n="82" d="100"/>
          <a:sy n="82" d="100"/>
        </p:scale>
        <p:origin x="-1212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9BFBBBB-D885-4ABA-8D2A-3277A424466D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C51977D-22A1-42E4-BBDF-37DE60EABC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4689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4128B6A-121C-4075-A20F-F508653BE9BF}" type="slidenum">
              <a:rPr lang="cs-CZ" smtClean="0">
                <a:solidFill>
                  <a:prstClr val="black"/>
                </a:solidFill>
              </a:rPr>
              <a:pPr eaLnBrk="1" hangingPunct="1"/>
              <a:t>10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D0F0A1BE-308A-4B8B-85A0-6677B0033AF1}" type="slidenum">
              <a:rPr lang="cs-CZ" smtClean="0">
                <a:solidFill>
                  <a:prstClr val="black"/>
                </a:solidFill>
              </a:rPr>
              <a:pPr eaLnBrk="1" hangingPunct="1"/>
              <a:t>11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05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7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0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858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41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055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744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8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89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07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8428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6610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62890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21634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30205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4234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90201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6979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1061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55980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30602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54166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059565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4173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7393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965671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7343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22148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94440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08264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416232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95142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8376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175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8000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1105777"/>
              </p:ext>
            </p:extLst>
          </p:nvPr>
        </p:nvGraphicFramePr>
        <p:xfrm>
          <a:off x="250825" y="2781300"/>
          <a:ext cx="8569325" cy="40566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VY_32_INOVACE_1_KOMPLEXNI_CISLA_15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Součin a podíl čísel v goniometrickém tvaru II.</a:t>
                      </a:r>
                      <a:endParaRPr lang="cs-CZ" sz="1800" baseline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Komplexní čísla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Obchodní akademie,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Procvičování součin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 podíl čísel v goniometrickém tvaru </a:t>
                      </a:r>
                      <a:endParaRPr lang="cs-CZ" sz="1800" baseline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a procvičování operací s komplexními čísly v goniometrickém tvaru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Součin a podíl komplexních čísel </a:t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 goniometrickém tvaru: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916833"/>
                <a:ext cx="7632848" cy="2952328"/>
              </a:xfrm>
              <a:solidFill>
                <a:schemeClr val="accent1">
                  <a:alpha val="35000"/>
                </a:schemeClr>
              </a:solidFill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Nechť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</m:d>
                    <m:d>
                      <m:d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cs-CZ" i="1" smtClean="0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i="0" smtClean="0">
                                <a:latin typeface="Cambria Math"/>
                                <a:ea typeface="Cambria Math"/>
                              </a:rPr>
                              <m:t>cos</m:t>
                            </m:r>
                          </m:fName>
                          <m:e>
                            <m:r>
                              <a:rPr lang="cs-CZ" i="1" smtClean="0">
                                <a:latin typeface="Cambria Math"/>
                                <a:ea typeface="Cambria Math"/>
                              </a:rPr>
                              <m:t>𝛼</m:t>
                            </m:r>
                          </m:e>
                        </m:func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𝑖</m:t>
                        </m:r>
                        <m:func>
                          <m:funcPr>
                            <m:ctrlPr>
                              <a:rPr lang="cs-CZ" i="1" smtClean="0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i="0" smtClean="0">
                                <a:latin typeface="Cambria Math"/>
                                <a:ea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i="1" smtClean="0">
                                <a:latin typeface="Cambria Math"/>
                                <a:ea typeface="Cambria Math"/>
                              </a:rPr>
                              <m:t>𝛼</m:t>
                            </m:r>
                          </m:e>
                        </m:func>
                      </m:e>
                    </m:d>
                  </m:oMath>
                </a14:m>
                <a:r>
                  <a:rPr lang="cs-CZ" dirty="0" smtClean="0"/>
                  <a:t> a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𝑏</m:t>
                        </m:r>
                      </m:e>
                    </m:d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>
                                <a:latin typeface="Cambria Math"/>
                                <a:ea typeface="Cambria Math"/>
                              </a:rPr>
                              <m:t>cos</m:t>
                            </m:r>
                          </m:fName>
                          <m:e>
                            <m:r>
                              <a:rPr lang="cs-CZ" i="1" smtClean="0">
                                <a:latin typeface="Cambria Math"/>
                                <a:ea typeface="Cambria Math"/>
                              </a:rPr>
                              <m:t>𝛽</m:t>
                            </m:r>
                          </m:e>
                        </m:func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</m:t>
                        </m:r>
                        <m:func>
                          <m:func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>
                                <a:latin typeface="Cambria Math"/>
                                <a:ea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i="1" smtClean="0">
                                <a:latin typeface="Cambria Math"/>
                                <a:ea typeface="Cambria Math"/>
                              </a:rPr>
                              <m:t>𝛽</m:t>
                            </m:r>
                          </m:e>
                        </m:func>
                      </m:e>
                    </m:d>
                  </m:oMath>
                </a14:m>
                <a:r>
                  <a:rPr lang="cs-CZ" dirty="0" smtClean="0">
                    <a:latin typeface="Arial" panose="020B0604020202020204" pitchFamily="34" charset="0"/>
                    <a:ea typeface="Cambria Math"/>
                  </a:rPr>
                  <a:t>,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>
                    <a:latin typeface="Arial" panose="020B0604020202020204" pitchFamily="34" charset="0"/>
                    <a:ea typeface="Cambria Math"/>
                  </a:rPr>
                  <a:t>pak platí</a:t>
                </a:r>
              </a:p>
              <a:p>
                <a:pPr marL="0" indent="0">
                  <a:buNone/>
                </a:pPr>
                <a:endParaRPr lang="cs-CZ" dirty="0" smtClean="0">
                  <a:latin typeface="Arial" panose="020B0604020202020204" pitchFamily="34" charset="0"/>
                  <a:ea typeface="Cambria Math"/>
                </a:endParaRPr>
              </a:p>
              <a:p>
                <a:pPr marL="0" indent="0">
                  <a:buNone/>
                </a:pPr>
                <a:endParaRPr lang="cs-CZ" sz="1800" dirty="0" smtClean="0">
                  <a:latin typeface="Arial" panose="020B0604020202020204" pitchFamily="34" charset="0"/>
                  <a:ea typeface="Cambria Math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𝑏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</m:d>
                    <m:r>
                      <a:rPr lang="cs-CZ" i="1" smtClean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dirty="0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dirty="0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𝑏</m:t>
                        </m:r>
                      </m:e>
                    </m:d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i="1" dirty="0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cs-CZ" b="0" i="1" dirty="0" smtClean="0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b="0" i="0" dirty="0" smtClean="0">
                                <a:latin typeface="Cambria Math"/>
                                <a:ea typeface="Cambria Math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ctrlPr>
                                  <a:rPr lang="cs-CZ" b="0" i="1" dirty="0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b="0" i="1" dirty="0" smtClean="0">
                                    <a:latin typeface="Cambria Math"/>
                                    <a:ea typeface="Cambria Math"/>
                                  </a:rPr>
                                  <m:t>𝛼</m:t>
                                </m:r>
                                <m:r>
                                  <a:rPr lang="cs-CZ" b="0" i="1" dirty="0" smtClean="0">
                                    <a:latin typeface="Cambria Math"/>
                                    <a:ea typeface="Cambria Math"/>
                                  </a:rPr>
                                  <m:t>+</m:t>
                                </m:r>
                                <m:r>
                                  <a:rPr lang="cs-CZ" b="0" i="1" dirty="0" smtClean="0">
                                    <a:latin typeface="Cambria Math"/>
                                    <a:ea typeface="Cambria Math"/>
                                  </a:rPr>
                                  <m:t>𝛽</m:t>
                                </m:r>
                              </m:e>
                            </m:d>
                          </m:e>
                        </m:func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𝑖𝑠𝑖𝑛</m:t>
                        </m:r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(</m:t>
                        </m:r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𝛼</m:t>
                        </m:r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𝛽</m:t>
                        </m:r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)</m:t>
                        </m:r>
                      </m:e>
                    </m:d>
                  </m:oMath>
                </a14:m>
                <a:endParaRPr lang="cs-CZ" i="1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i="1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i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916833"/>
                <a:ext cx="7632848" cy="2952328"/>
              </a:xfrm>
              <a:blipFill rotWithShape="1">
                <a:blip r:embed="rId2"/>
                <a:stretch>
                  <a:fillRect l="-2077" t="-30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24016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Součin a</a:t>
            </a:r>
            <a:r>
              <a:rPr lang="cs-CZ" sz="2800" dirty="0" smtClean="0">
                <a:latin typeface="Arial" charset="0"/>
                <a:cs typeface="Arial" charset="0"/>
              </a:rPr>
              <a:t> 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p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odíl komplexních čísel </a:t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 goniometrickém tvaru: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1916833"/>
                <a:ext cx="7200800" cy="3240360"/>
              </a:xfrm>
              <a:solidFill>
                <a:schemeClr val="accent1">
                  <a:alpha val="35000"/>
                </a:schemeClr>
              </a:solidFill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Nechť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</m:d>
                    <m:d>
                      <m:d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cs-CZ" i="1" smtClean="0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i="0" smtClean="0">
                                <a:latin typeface="Cambria Math"/>
                                <a:ea typeface="Cambria Math"/>
                              </a:rPr>
                              <m:t>cos</m:t>
                            </m:r>
                          </m:fName>
                          <m:e>
                            <m:r>
                              <a:rPr lang="cs-CZ" i="1" smtClean="0">
                                <a:latin typeface="Cambria Math"/>
                                <a:ea typeface="Cambria Math"/>
                              </a:rPr>
                              <m:t>𝛼</m:t>
                            </m:r>
                          </m:e>
                        </m:func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𝑖</m:t>
                        </m:r>
                        <m:func>
                          <m:funcPr>
                            <m:ctrlPr>
                              <a:rPr lang="cs-CZ" i="1" smtClean="0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i="0" smtClean="0">
                                <a:latin typeface="Cambria Math"/>
                                <a:ea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i="1" smtClean="0">
                                <a:latin typeface="Cambria Math"/>
                                <a:ea typeface="Cambria Math"/>
                              </a:rPr>
                              <m:t>𝛼</m:t>
                            </m:r>
                          </m:e>
                        </m:func>
                      </m:e>
                    </m:d>
                  </m:oMath>
                </a14:m>
                <a:r>
                  <a:rPr lang="cs-CZ" dirty="0" smtClean="0"/>
                  <a:t> a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𝑏</m:t>
                        </m:r>
                      </m:e>
                    </m:d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>
                                <a:latin typeface="Cambria Math"/>
                                <a:ea typeface="Cambria Math"/>
                              </a:rPr>
                              <m:t>cos</m:t>
                            </m:r>
                          </m:fName>
                          <m:e>
                            <m:r>
                              <a:rPr lang="cs-CZ" i="1" smtClean="0">
                                <a:latin typeface="Cambria Math"/>
                                <a:ea typeface="Cambria Math"/>
                              </a:rPr>
                              <m:t>𝛽</m:t>
                            </m:r>
                          </m:e>
                        </m:func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</m:t>
                        </m:r>
                        <m:func>
                          <m:func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>
                                <a:latin typeface="Cambria Math"/>
                                <a:ea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i="1" smtClean="0">
                                <a:latin typeface="Cambria Math"/>
                                <a:ea typeface="Cambria Math"/>
                              </a:rPr>
                              <m:t>𝛽</m:t>
                            </m:r>
                          </m:e>
                        </m:func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r>
                  <a:rPr lang="cs-CZ" dirty="0" smtClean="0"/>
                  <a:t>, </a:t>
                </a:r>
                <a:r>
                  <a:rPr lang="cs-CZ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pak platí:</a:t>
                </a:r>
              </a:p>
              <a:p>
                <a:pPr marL="0" indent="0">
                  <a:buNone/>
                </a:pPr>
                <a:endParaRPr lang="cs-CZ" dirty="0" smtClean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endParaRPr lang="cs-CZ" sz="1800" dirty="0" smtClean="0">
                  <a:latin typeface="Arial" panose="020B0604020202020204" pitchFamily="34" charset="0"/>
                  <a:ea typeface="Cambria Math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𝑏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</m:d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𝑏</m:t>
                              </m:r>
                            </m:e>
                          </m:d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b="0" i="0" smtClean="0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𝛼</m:t>
                                  </m:r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</m:t>
                                  </m:r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𝛽</m:t>
                                  </m:r>
                                </m:e>
                              </m:d>
                            </m:e>
                          </m:func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𝑖𝑠𝑖𝑛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(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𝛽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)</m:t>
                          </m:r>
                        </m:e>
                      </m:d>
                    </m:oMath>
                  </m:oMathPara>
                </a14:m>
                <a:endParaRPr lang="cs-CZ" i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1916833"/>
                <a:ext cx="7200800" cy="3240360"/>
              </a:xfrm>
              <a:blipFill rotWithShape="1">
                <a:blip r:embed="rId2"/>
                <a:stretch>
                  <a:fillRect l="-2202" t="-2820" r="-17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91891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Určete součin  a podíl komplexních čísel, 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výsledek zapište v algebraickém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tvaru: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549228" y="1700808"/>
                <a:ext cx="8604448" cy="5390059"/>
              </a:xfrm>
            </p:spPr>
            <p:txBody>
              <a:bodyPr/>
              <a:lstStyle/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P</m:t>
                      </m:r>
                      <m:r>
                        <a:rPr lang="cs-CZ" sz="2800" b="0" i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ř.1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𝑎</m:t>
                      </m:r>
                      <m:r>
                        <a:rPr lang="cs-CZ" sz="2800" i="1" smtClean="0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4</m:t>
                          </m:r>
                        </m:den>
                      </m:f>
                      <m:d>
                        <m:dPr>
                          <m:ctrlPr>
                            <a:rPr lang="cs-CZ" sz="280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sz="2800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 i="0" smtClean="0">
                                  <a:solidFill>
                                    <a:schemeClr val="tx2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cos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𝜋</m:t>
                          </m:r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+</m:t>
                          </m:r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sz="2800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 i="0" smtClean="0">
                                  <a:solidFill>
                                    <a:schemeClr val="tx2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sin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𝜋</m:t>
                          </m:r>
                        </m:e>
                      </m:d>
                      <m:r>
                        <a:rPr lang="cs-CZ" sz="2800" b="0" i="0" smtClean="0">
                          <a:solidFill>
                            <a:schemeClr val="tx2"/>
                          </a:solidFill>
                          <a:latin typeface="Cambria Math"/>
                          <a:ea typeface="Cambria Math" pitchFamily="18" charset="0"/>
                        </a:rPr>
                        <m:t>, </m:t>
                      </m:r>
                      <m:r>
                        <a:rPr lang="cs-CZ" sz="2800" b="0" i="1" smtClean="0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𝑏</m:t>
                      </m:r>
                      <m:r>
                        <a:rPr lang="cs-CZ" sz="2800" i="1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  <m:d>
                        <m:dPr>
                          <m:ctrlP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sz="2800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>
                                  <a:solidFill>
                                    <a:schemeClr val="tx2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cos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i="1" smtClean="0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+</m:t>
                          </m:r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sz="2800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>
                                  <a:solidFill>
                                    <a:schemeClr val="tx2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sin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i="1" smtClean="0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func>
                        </m:e>
                      </m:d>
                    </m:oMath>
                  </m:oMathPara>
                </a14:m>
                <a:endParaRPr lang="cs-CZ" sz="2800" dirty="0" smtClean="0">
                  <a:solidFill>
                    <a:schemeClr val="tx2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 pitchFamily="18" charset="0"/>
                        <a:ea typeface="Cambria Math" pitchFamily="18" charset="0"/>
                      </a:rPr>
                      <m:t>𝑎</m:t>
                    </m:r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 pitchFamily="18" charset="0"/>
                        <a:ea typeface="Cambria Math" pitchFamily="18" charset="0"/>
                      </a:rPr>
                      <m:t>∙</m:t>
                    </m:r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 pitchFamily="18" charset="0"/>
                        <a:ea typeface="Cambria Math" pitchFamily="18" charset="0"/>
                      </a:rPr>
                      <m:t>𝑏</m:t>
                    </m:r>
                    <m:r>
                      <a:rPr lang="cs-CZ" sz="2800" b="0" i="1">
                        <a:latin typeface="Cambria Math" pitchFamily="18" charset="0"/>
                        <a:ea typeface="Cambria Math" pitchFamily="18" charset="0"/>
                      </a:rPr>
                      <m:t>=</m:t>
                    </m:r>
                    <m:f>
                      <m:fPr>
                        <m:ctrlPr>
                          <a:rPr lang="cs-CZ" sz="2800" i="1" smtClean="0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 pitchFamily="18" charset="0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 pitchFamily="18" charset="0"/>
                            <a:ea typeface="Cambria Math" pitchFamily="18" charset="0"/>
                          </a:rPr>
                          <m:t>4</m:t>
                        </m:r>
                      </m:den>
                    </m:f>
                    <m:r>
                      <a:rPr lang="cs-CZ" sz="2800" b="0" i="1">
                        <a:latin typeface="Cambria Math" pitchFamily="18" charset="0"/>
                        <a:ea typeface="Cambria Math" pitchFamily="18" charset="0"/>
                      </a:rPr>
                      <m:t>∙</m:t>
                    </m:r>
                    <m:f>
                      <m:fPr>
                        <m:ctrlPr>
                          <a:rPr lang="cs-CZ" sz="2800" i="1" smtClean="0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 pitchFamily="18" charset="0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 pitchFamily="18" charset="0"/>
                            <a:ea typeface="Cambria Math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i="1" dirty="0" smtClean="0">
                    <a:solidFill>
                      <a:schemeClr val="tx1"/>
                    </a:solidFill>
                    <a:latin typeface="Cambria Math" pitchFamily="18" charset="0"/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i="1" dirty="0" smtClean="0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cs-CZ" sz="2800" i="1" smtClean="0">
                                <a:latin typeface="Cambria Math"/>
                                <a:ea typeface="Cambria Math" pitchFamily="18" charset="0"/>
                              </a:rPr>
                            </m:ctrlPr>
                          </m:funcPr>
                          <m:fName>
                            <m:r>
                              <a:rPr lang="cs-CZ" sz="2800" b="0" i="1">
                                <a:latin typeface="Cambria Math" pitchFamily="18" charset="0"/>
                                <a:ea typeface="Cambria Math" pitchFamily="18" charset="0"/>
                              </a:rPr>
                              <m:t>𝑐𝑜𝑠</m:t>
                            </m:r>
                            <m:d>
                              <m:dPr>
                                <m:ctrlPr>
                                  <a:rPr lang="cs-CZ" sz="2800" i="1" smtClean="0">
                                    <a:latin typeface="Cambria Math"/>
                                    <a:ea typeface="Cambria Math" pitchFamily="18" charset="0"/>
                                  </a:rPr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cs-CZ" sz="2800" i="1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800" i="1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5</m:t>
                                    </m:r>
                                  </m:num>
                                  <m:den>
                                    <m:r>
                                      <a:rPr lang="cs-CZ" sz="2800" i="1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4</m:t>
                                    </m:r>
                                  </m:den>
                                </m:f>
                                <m:r>
                                  <a:rPr lang="cs-CZ" sz="2800" i="1">
                                    <a:latin typeface="Cambria Math" pitchFamily="18" charset="0"/>
                                    <a:ea typeface="Cambria Math" pitchFamily="18" charset="0"/>
                                  </a:rPr>
                                  <m:t>𝜋</m:t>
                                </m:r>
                                <m:r>
                                  <a:rPr lang="cs-CZ" sz="2800" i="1">
                                    <a:latin typeface="Cambria Math" pitchFamily="18" charset="0"/>
                                    <a:ea typeface="Cambria Math" pitchFamily="18" charset="0"/>
                                  </a:rPr>
                                  <m:t>+</m:t>
                                </m:r>
                                <m:f>
                                  <m:fPr>
                                    <m:ctrlPr>
                                      <a:rPr lang="cs-CZ" sz="2800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sz="2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</m:d>
                            <m:r>
                              <a:rPr lang="cs-CZ" sz="2800" b="0" i="1" smtClean="0">
                                <a:latin typeface="Cambria Math" pitchFamily="18" charset="0"/>
                                <a:ea typeface="Cambria Math" pitchFamily="18" charset="0"/>
                              </a:rPr>
                              <m:t>+</m:t>
                            </m:r>
                            <m:r>
                              <a:rPr lang="cs-CZ" sz="2800" b="0" i="1" smtClean="0">
                                <a:latin typeface="Cambria Math" pitchFamily="18" charset="0"/>
                                <a:ea typeface="Cambria Math" pitchFamily="18" charset="0"/>
                              </a:rPr>
                              <m:t>𝑖𝑠𝑖𝑛</m:t>
                            </m:r>
                            <m:r>
                              <a:rPr lang="cs-CZ" sz="2800" b="0" i="1" smtClean="0">
                                <a:latin typeface="Cambria Math" pitchFamily="18" charset="0"/>
                                <a:ea typeface="Cambria Math" pitchFamily="18" charset="0"/>
                              </a:rPr>
                              <m:t>(</m:t>
                            </m:r>
                          </m:fName>
                          <m:e>
                            <m:f>
                              <m:fPr>
                                <m:ctrlPr>
                                  <a:rPr lang="cs-CZ" sz="2800" i="1">
                                    <a:latin typeface="Cambria Math"/>
                                    <a:ea typeface="Cambria Math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cs-CZ" sz="2800" i="1">
                                    <a:latin typeface="Cambria Math" pitchFamily="18" charset="0"/>
                                    <a:ea typeface="Cambria Math" pitchFamily="18" charset="0"/>
                                  </a:rPr>
                                  <m:t>5</m:t>
                                </m:r>
                              </m:num>
                              <m:den>
                                <m:r>
                                  <a:rPr lang="cs-CZ" sz="2800" i="1">
                                    <a:latin typeface="Cambria Math" pitchFamily="18" charset="0"/>
                                    <a:ea typeface="Cambria Math" pitchFamily="18" charset="0"/>
                                  </a:rPr>
                                  <m:t>4</m:t>
                                </m:r>
                              </m:den>
                            </m:f>
                          </m:e>
                        </m:func>
                        <m:r>
                          <a:rPr lang="cs-CZ" sz="2800" b="0" i="1" smtClean="0">
                            <a:latin typeface="Cambria Math" pitchFamily="18" charset="0"/>
                            <a:ea typeface="Cambria Math" pitchFamily="18" charset="0"/>
                          </a:rPr>
                          <m:t>𝜋</m:t>
                        </m:r>
                        <m:r>
                          <a:rPr lang="cs-CZ" sz="2800" i="1">
                            <a:latin typeface="Cambria Math" pitchFamily="18" charset="0"/>
                            <a:ea typeface="Cambria Math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cs-CZ" sz="2800" i="1"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i="1">
                                <a:latin typeface="Cambria Math" pitchFamily="18" charset="0"/>
                                <a:ea typeface="Cambria Math" pitchFamily="18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cs-CZ" sz="2800" i="1">
                                <a:latin typeface="Cambria Math" pitchFamily="18" charset="0"/>
                                <a:ea typeface="Cambria Math" pitchFamily="18" charset="0"/>
                              </a:rPr>
                              <m:t>2</m:t>
                            </m:r>
                          </m:den>
                        </m:f>
                        <m:r>
                          <a:rPr lang="cs-CZ" sz="2800" b="0" i="1" smtClean="0">
                            <a:latin typeface="Cambria Math" pitchFamily="18" charset="0"/>
                            <a:ea typeface="Cambria Math" pitchFamily="18" charset="0"/>
                          </a:rPr>
                          <m:t>)</m:t>
                        </m:r>
                      </m:e>
                    </m:d>
                  </m:oMath>
                </a14:m>
                <a:endParaRPr lang="cs-CZ" sz="2800" i="1" dirty="0">
                  <a:solidFill>
                    <a:schemeClr val="tx1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8</m:t>
                          </m:r>
                        </m:den>
                      </m:f>
                      <m:d>
                        <m:dPr>
                          <m:ctrlPr>
                            <a:rPr lang="cs-CZ" sz="2800" i="1"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sz="2800" i="1"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a:rPr lang="cs-CZ" sz="2800" b="0" i="1">
                                  <a:latin typeface="Cambria Math" pitchFamily="18" charset="0"/>
                                  <a:ea typeface="Cambria Math" pitchFamily="18" charset="0"/>
                                </a:rPr>
                                <m:t>𝑐𝑜𝑠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 smtClean="0"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7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𝜋</m:t>
                          </m:r>
                          <m:r>
                            <a:rPr lang="cs-CZ" sz="2800" b="0" i="1">
                              <a:latin typeface="Cambria Math" pitchFamily="18" charset="0"/>
                              <a:ea typeface="Cambria Math" pitchFamily="18" charset="0"/>
                            </a:rPr>
                            <m:t>+</m:t>
                          </m:r>
                          <m:r>
                            <a:rPr lang="cs-CZ" sz="2800" b="0" i="1">
                              <a:latin typeface="Cambria Math" pitchFamily="18" charset="0"/>
                              <a:ea typeface="Cambria Math" pitchFamily="18" charset="0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sz="2800" i="1"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a:rPr lang="cs-CZ" sz="2800" b="0" i="1">
                                  <a:latin typeface="Cambria Math" pitchFamily="18" charset="0"/>
                                  <a:ea typeface="Cambria Math" pitchFamily="18" charset="0"/>
                                </a:rPr>
                                <m:t>𝑠𝑖𝑛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 smtClean="0"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7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𝜋</m:t>
                          </m:r>
                        </m:e>
                      </m:d>
                    </m:oMath>
                  </m:oMathPara>
                </a14:m>
                <a:endParaRPr lang="cs-CZ" sz="2800" i="1" dirty="0" smtClean="0">
                  <a:solidFill>
                    <a:schemeClr val="tx1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8</m:t>
                          </m:r>
                        </m:den>
                      </m:f>
                      <m:d>
                        <m:dPr>
                          <m:ctrlPr>
                            <a:rPr lang="cs-CZ" sz="2800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i="1" smtClean="0"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sz="2800" i="1" smtClean="0"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2800" b="0" i="1" smtClean="0"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2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sz="2800" b="0" i="1" smtClean="0">
                                  <a:latin typeface="Cambria Math" pitchFamily="18" charset="0"/>
                                  <a:ea typeface="Cambria Math" pitchFamily="18" charset="0"/>
                                </a:rPr>
                                <m:t>2</m:t>
                              </m:r>
                            </m:den>
                          </m:f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−</m:t>
                          </m:r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𝑖</m:t>
                          </m:r>
                          <m:f>
                            <m:fPr>
                              <m:ctrlPr>
                                <a:rPr lang="cs-CZ" sz="2800" i="1" smtClean="0"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sz="2800" i="1" smtClean="0"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2800" b="0" i="1" smtClean="0"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2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sz="2800" b="0" i="1" smtClean="0">
                                  <a:latin typeface="Cambria Math" pitchFamily="18" charset="0"/>
                                  <a:ea typeface="Cambria Math" pitchFamily="18" charset="0"/>
                                </a:rPr>
                                <m:t>2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800" i="1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 pitchFamily="18" charset="0"/>
                        <a:ea typeface="Cambria Math" pitchFamily="18" charset="0"/>
                      </a:rPr>
                      <m:t>=</m:t>
                    </m:r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 pitchFamily="18" charset="0"/>
                                <a:ea typeface="Cambria Math" pitchFamily="18" charset="0"/>
                              </a:rPr>
                              <m:t>𝟐</m:t>
                            </m:r>
                          </m:e>
                        </m:rad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 pitchFamily="18" charset="0"/>
                            <a:ea typeface="Cambria Math" pitchFamily="18" charset="0"/>
                          </a:rPr>
                          <m:t>𝟏𝟔</m:t>
                        </m:r>
                      </m:den>
                    </m:f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 pitchFamily="18" charset="0"/>
                        <a:ea typeface="Cambria Math" pitchFamily="18" charset="0"/>
                      </a:rPr>
                      <m:t>−</m:t>
                    </m:r>
                  </m:oMath>
                </a14:m>
                <a:r>
                  <a:rPr lang="cs-CZ" sz="2800" b="1" i="1" dirty="0">
                    <a:solidFill>
                      <a:srgbClr val="FF0000"/>
                    </a:solidFill>
                    <a:latin typeface="Cambria Math" pitchFamily="18" charset="0"/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800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sz="2800" b="1" i="1">
                                <a:solidFill>
                                  <a:srgbClr val="FF0000"/>
                                </a:solidFill>
                                <a:latin typeface="Cambria Math" pitchFamily="18" charset="0"/>
                                <a:ea typeface="Cambria Math" pitchFamily="18" charset="0"/>
                              </a:rPr>
                              <m:t>𝟐</m:t>
                            </m:r>
                          </m:e>
                        </m:rad>
                      </m:num>
                      <m:den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 pitchFamily="18" charset="0"/>
                            <a:ea typeface="Cambria Math" pitchFamily="18" charset="0"/>
                          </a:rPr>
                          <m:t>𝟏𝟔</m:t>
                        </m:r>
                      </m:den>
                    </m:f>
                  </m:oMath>
                </a14:m>
                <a:r>
                  <a:rPr lang="cs-CZ" sz="2800" b="1" i="1" dirty="0" smtClean="0">
                    <a:solidFill>
                      <a:srgbClr val="FF0000"/>
                    </a:solidFill>
                    <a:latin typeface="Cambria Math" pitchFamily="18" charset="0"/>
                    <a:ea typeface="Cambria Math" pitchFamily="18" charset="0"/>
                  </a:rPr>
                  <a:t>i</a:t>
                </a:r>
                <a:endParaRPr lang="cs-CZ" sz="2800" b="1" i="1" dirty="0">
                  <a:solidFill>
                    <a:schemeClr val="tx1"/>
                  </a:solidFill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9228" y="1700808"/>
                <a:ext cx="8604448" cy="5390059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46271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146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467544" y="404664"/>
                <a:ext cx="8229600" cy="1143000"/>
              </a:xfrm>
            </p:spPr>
            <p:txBody>
              <a:bodyPr/>
              <a:lstStyle/>
              <a:p>
                <a:pPr algn="r"/>
                <a:r>
                  <a:rPr lang="cs-CZ" sz="2800" dirty="0" smtClean="0">
                    <a:latin typeface="Arial" charset="0"/>
                    <a:cs typeface="Arial" charset="0"/>
                  </a:rPr>
                  <a:t/>
                </a:r>
                <a:br>
                  <a:rPr lang="cs-CZ" sz="2800" dirty="0" smtClean="0">
                    <a:latin typeface="Arial" charset="0"/>
                    <a:cs typeface="Arial" charset="0"/>
                  </a:rPr>
                </a:br>
                <a:r>
                  <a:rPr lang="cs-CZ" sz="2800" dirty="0" smtClean="0">
                    <a:latin typeface="Arial" charset="0"/>
                    <a:cs typeface="Arial" charset="0"/>
                  </a:rPr>
                  <a:t/>
                </a:r>
                <a:br>
                  <a:rPr lang="cs-CZ" sz="2800" dirty="0" smtClean="0">
                    <a:latin typeface="Arial" charset="0"/>
                    <a:cs typeface="Arial" charset="0"/>
                  </a:rPr>
                </a:br>
                <a:r>
                  <a:rPr lang="cs-CZ" sz="2800" dirty="0" smtClean="0">
                    <a:latin typeface="Arial" charset="0"/>
                    <a:cs typeface="Arial" charset="0"/>
                  </a:rPr>
                  <a:t/>
                </a:r>
                <a:br>
                  <a:rPr lang="cs-CZ" sz="2800" dirty="0" smtClean="0">
                    <a:latin typeface="Arial" charset="0"/>
                    <a:cs typeface="Arial" charset="0"/>
                  </a:rPr>
                </a:br>
                <a:r>
                  <a:rPr lang="cs-CZ" sz="2800" dirty="0">
                    <a:latin typeface="Arial" charset="0"/>
                    <a:cs typeface="Arial" charset="0"/>
                  </a:rPr>
                  <a:t/>
                </a:r>
                <a:br>
                  <a:rPr lang="cs-CZ" sz="2800" dirty="0">
                    <a:latin typeface="Arial" charset="0"/>
                    <a:cs typeface="Arial" charset="0"/>
                  </a:rPr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𝑎</m:t>
                      </m:r>
                      <m:r>
                        <a:rPr lang="cs-CZ" sz="2800" b="0" i="1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4</m:t>
                          </m:r>
                        </m:den>
                      </m:f>
                      <m:d>
                        <m:dPr>
                          <m:ctrlP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sz="2800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a:rPr lang="cs-CZ" sz="2800" b="0" i="1">
                                  <a:solidFill>
                                    <a:schemeClr val="tx2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𝑐𝑜𝑠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800" b="0" i="1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b="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𝜋</m:t>
                          </m:r>
                          <m:r>
                            <a:rPr lang="cs-CZ" sz="2800" b="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+</m:t>
                          </m:r>
                          <m:r>
                            <a:rPr lang="cs-CZ" sz="2800" b="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sz="2800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a:rPr lang="cs-CZ" sz="2800" b="0" i="1">
                                  <a:solidFill>
                                    <a:schemeClr val="tx2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𝑠𝑖𝑛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800" b="0" i="1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b="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𝜋</m:t>
                          </m:r>
                        </m:e>
                      </m:d>
                      <m:r>
                        <a:rPr lang="cs-CZ" sz="2800" b="0">
                          <a:solidFill>
                            <a:schemeClr val="tx2"/>
                          </a:solidFill>
                          <a:latin typeface="Cambria Math"/>
                          <a:ea typeface="Cambria Math" pitchFamily="18" charset="0"/>
                        </a:rPr>
                        <m:t>, </m:t>
                      </m:r>
                      <m:r>
                        <a:rPr lang="cs-CZ" sz="2800" b="0" i="1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𝑏</m:t>
                      </m:r>
                      <m:r>
                        <a:rPr lang="cs-CZ" sz="2800" b="0" i="1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  <m:d>
                        <m:dPr>
                          <m:ctrlP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sz="2800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a:rPr lang="cs-CZ" sz="2800" b="0" i="1">
                                  <a:solidFill>
                                    <a:schemeClr val="tx2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𝑐𝑜𝑠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800" b="0" i="1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b="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+</m:t>
                          </m:r>
                          <m:r>
                            <a:rPr lang="cs-CZ" sz="2800" b="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sz="2800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a:rPr lang="cs-CZ" sz="2800" b="0" i="1">
                                  <a:solidFill>
                                    <a:schemeClr val="tx2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𝑠𝑖𝑛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800" b="0" i="1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func>
                        </m:e>
                      </m:d>
                    </m:oMath>
                  </m:oMathPara>
                </a14:m>
                <a:r>
                  <a:rPr lang="cs-CZ" sz="2800" b="1" dirty="0">
                    <a:solidFill>
                      <a:schemeClr val="tx2"/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/>
                </a:r>
                <a:br>
                  <a:rPr lang="cs-CZ" sz="2800" b="1" dirty="0">
                    <a:solidFill>
                      <a:schemeClr val="tx2"/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</a:br>
                <a:r>
                  <a:rPr lang="cs-CZ" sz="2800" b="1" dirty="0" smtClean="0">
                    <a:solidFill>
                      <a:schemeClr val="tx2"/>
                    </a:solidFill>
                    <a:latin typeface="Arial" charset="0"/>
                    <a:cs typeface="Arial" charset="0"/>
                  </a:rPr>
                  <a:t/>
                </a:r>
                <a:br>
                  <a:rPr lang="cs-CZ" sz="2800" b="1" dirty="0" smtClean="0">
                    <a:solidFill>
                      <a:schemeClr val="tx2"/>
                    </a:solidFill>
                    <a:latin typeface="Arial" charset="0"/>
                    <a:cs typeface="Arial" charset="0"/>
                  </a:rPr>
                </a:br>
                <a:r>
                  <a:rPr lang="cs-CZ" sz="2800" dirty="0">
                    <a:latin typeface="Arial" charset="0"/>
                    <a:cs typeface="Arial" charset="0"/>
                  </a:rPr>
                  <a:t/>
                </a:r>
                <a:br>
                  <a:rPr lang="cs-CZ" sz="2800" dirty="0">
                    <a:latin typeface="Arial" charset="0"/>
                    <a:cs typeface="Arial" charset="0"/>
                  </a:rPr>
                </a:br>
                <a:endParaRPr lang="cs-CZ" sz="2800" dirty="0" smtClean="0">
                  <a:solidFill>
                    <a:schemeClr val="tx2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6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67544" y="404664"/>
                <a:ext cx="8229600" cy="1143000"/>
              </a:xfrm>
              <a:blipFill rotWithShape="1">
                <a:blip r:embed="rId2"/>
                <a:stretch>
                  <a:fillRect b="-106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1628800"/>
                <a:ext cx="8229600" cy="4886003"/>
              </a:xfrm>
            </p:spPr>
            <p:txBody>
              <a:bodyPr/>
              <a:lstStyle/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den>
                      </m:f>
                      <m:r>
                        <a:rPr lang="cs-CZ" sz="2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280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sz="280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 b="0" i="0" smtClean="0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sz="2800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800" b="0" i="1" smtClean="0">
                                          <a:latin typeface="Cambria Math"/>
                                          <a:ea typeface="Cambria Math"/>
                                        </a:rPr>
                                        <m:t>5</m:t>
                                      </m:r>
                                    </m:num>
                                    <m:den>
                                      <m:r>
                                        <a:rPr lang="cs-CZ" sz="2800" b="0" i="1" smtClean="0">
                                          <a:latin typeface="Cambria Math"/>
                                          <a:ea typeface="Cambria Math"/>
                                        </a:rPr>
                                        <m:t>4</m:t>
                                      </m:r>
                                    </m:den>
                                  </m:f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−</m:t>
                                  </m:r>
                                  <m:f>
                                    <m:fPr>
                                      <m:ctrlPr>
                                        <a:rPr lang="cs-CZ" sz="2800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800" b="0" i="1" smtClean="0">
                                          <a:latin typeface="Cambria Math"/>
                                          <a:ea typeface="Cambria Math"/>
                                        </a:rPr>
                                        <m:t>𝜋</m:t>
                                      </m:r>
                                    </m:num>
                                    <m:den>
                                      <m:r>
                                        <a:rPr lang="cs-CZ" sz="2800" b="0" i="1" smtClean="0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den>
                                  </m:f>
                                </m:e>
                              </m:d>
                            </m:e>
                          </m:func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𝑖𝑠𝑖𝑛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(</m:t>
                          </m:r>
                          <m:f>
                            <m:f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)</m:t>
                          </m:r>
                        </m:e>
                      </m:d>
                    </m:oMath>
                  </m:oMathPara>
                </a14:m>
                <a:endParaRPr lang="cs-CZ" sz="2800" i="1" dirty="0">
                  <a:latin typeface="Cambria Math"/>
                  <a:ea typeface="Cambria Math"/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𝑖𝑠𝑖𝑛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e>
                      </m:d>
                    </m:oMath>
                  </m:oMathPara>
                </a14:m>
                <a:endParaRPr lang="cs-CZ" dirty="0" smtClean="0">
                  <a:solidFill>
                    <a:schemeClr val="tx1"/>
                  </a:solidFill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d>
                        <m:d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𝑖</m:t>
                          </m:r>
                        </m:e>
                      </m:d>
                    </m:oMath>
                  </m:oMathPara>
                </a14:m>
                <a:endParaRPr lang="cs-CZ" dirty="0" smtClean="0"/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 xmlns:m="http://schemas.openxmlformats.org/officeDocument/2006/math">
                    <m:r>
                      <a:rPr lang="cs-CZ" b="1" i="0">
                        <a:latin typeface="Cambria Math" pitchFamily="18" charset="0"/>
                        <a:ea typeface="Cambria Math" pitchFamily="18" charset="0"/>
                      </a:rPr>
                      <m:t>=</m:t>
                    </m:r>
                    <m:r>
                      <a:rPr lang="cs-CZ" b="1" i="0" smtClean="0">
                        <a:solidFill>
                          <a:srgbClr val="FF0000"/>
                        </a:solidFill>
                        <a:latin typeface="Cambria Math" pitchFamily="18" charset="0"/>
                        <a:ea typeface="Cambria Math" pitchFamily="18" charset="0"/>
                      </a:rPr>
                      <m:t>−</m:t>
                    </m:r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b="1" i="0" smtClean="0">
                                <a:solidFill>
                                  <a:srgbClr val="FF0000"/>
                                </a:solidFill>
                                <a:latin typeface="Cambria Math" pitchFamily="18" charset="0"/>
                                <a:ea typeface="Cambria Math" pitchFamily="18" charset="0"/>
                              </a:rPr>
                              <m:t>𝟐</m:t>
                            </m:r>
                          </m:e>
                        </m:rad>
                      </m:num>
                      <m:den>
                        <m:r>
                          <a:rPr lang="cs-CZ" b="1" i="0" smtClean="0">
                            <a:solidFill>
                              <a:srgbClr val="FF0000"/>
                            </a:solidFill>
                            <a:latin typeface="Cambria Math" pitchFamily="18" charset="0"/>
                            <a:ea typeface="Cambria Math" pitchFamily="18" charset="0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  <a:latin typeface="Cambria Math" pitchFamily="18" charset="0"/>
                    <a:ea typeface="Cambria Math" pitchFamily="18" charset="0"/>
                  </a:rPr>
                  <a:t>+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b="1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b="1" i="0" dirty="0" smtClean="0">
                                <a:solidFill>
                                  <a:srgbClr val="FF0000"/>
                                </a:solidFill>
                                <a:latin typeface="Cambria Math" pitchFamily="18" charset="0"/>
                                <a:ea typeface="Cambria Math" pitchFamily="18" charset="0"/>
                              </a:rPr>
                              <m:t>𝟐</m:t>
                            </m:r>
                          </m:e>
                        </m:rad>
                      </m:num>
                      <m:den>
                        <m:r>
                          <a:rPr lang="cs-CZ" b="1" i="0" dirty="0" smtClean="0">
                            <a:solidFill>
                              <a:srgbClr val="FF0000"/>
                            </a:solidFill>
                            <a:latin typeface="Cambria Math" pitchFamily="18" charset="0"/>
                            <a:ea typeface="Cambria Math" pitchFamily="18" charset="0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  <a:latin typeface="Cambria Math" pitchFamily="18" charset="0"/>
                    <a:ea typeface="Cambria Math" pitchFamily="18" charset="0"/>
                  </a:rPr>
                  <a:t> i</a:t>
                </a:r>
                <a:endParaRPr lang="cs-CZ" b="1" dirty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1628800"/>
                <a:ext cx="8229600" cy="4886003"/>
              </a:xfrm>
              <a:blipFill rotWithShape="1">
                <a:blip r:embed="rId3"/>
                <a:stretch>
                  <a:fillRect b="-7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29955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Příklad č. 2: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549228" y="1484784"/>
                <a:ext cx="8604448" cy="5606083"/>
              </a:xfrm>
            </p:spPr>
            <p:txBody>
              <a:bodyPr/>
              <a:lstStyle/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𝑎</m:t>
                      </m:r>
                      <m:r>
                        <a:rPr lang="cs-CZ" sz="2800" i="1" smtClean="0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3</m:t>
                          </m:r>
                        </m:den>
                      </m:f>
                      <m:d>
                        <m:dPr>
                          <m:ctrlPr>
                            <a:rPr lang="cs-CZ" sz="280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𝑐𝑜𝑠</m:t>
                          </m:r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90°+</m:t>
                          </m:r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𝑖𝑠</m:t>
                          </m:r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𝑖𝑛</m:t>
                          </m:r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90°</m:t>
                          </m:r>
                        </m:e>
                      </m:d>
                      <m:r>
                        <a:rPr lang="cs-CZ" sz="2800" b="0" i="0" smtClean="0">
                          <a:solidFill>
                            <a:schemeClr val="tx2"/>
                          </a:solidFill>
                          <a:latin typeface="Cambria Math"/>
                          <a:ea typeface="Cambria Math" pitchFamily="18" charset="0"/>
                        </a:rPr>
                        <m:t>, </m:t>
                      </m:r>
                      <m:r>
                        <a:rPr lang="cs-CZ" sz="2800" b="0" i="1" smtClean="0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𝑏</m:t>
                      </m:r>
                      <m:r>
                        <a:rPr lang="cs-CZ" sz="2800" i="1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𝑐𝑜𝑠</m:t>
                          </m:r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135°+</m:t>
                          </m:r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𝑖𝑠</m:t>
                          </m:r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𝑖𝑛</m:t>
                          </m:r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135°</m:t>
                          </m:r>
                        </m:e>
                      </m:d>
                    </m:oMath>
                  </m:oMathPara>
                </a14:m>
                <a:endParaRPr lang="cs-CZ" sz="2800" dirty="0" smtClean="0">
                  <a:solidFill>
                    <a:schemeClr val="tx2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 pitchFamily="18" charset="0"/>
                        <a:ea typeface="Cambria Math" pitchFamily="18" charset="0"/>
                      </a:rPr>
                      <m:t>𝑎</m:t>
                    </m:r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 pitchFamily="18" charset="0"/>
                        <a:ea typeface="Cambria Math" pitchFamily="18" charset="0"/>
                      </a:rPr>
                      <m:t>∙</m:t>
                    </m:r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 pitchFamily="18" charset="0"/>
                        <a:ea typeface="Cambria Math" pitchFamily="18" charset="0"/>
                      </a:rPr>
                      <m:t>𝑏</m:t>
                    </m:r>
                    <m:r>
                      <a:rPr lang="cs-CZ" sz="2800" b="0" i="1">
                        <a:latin typeface="Cambria Math" pitchFamily="18" charset="0"/>
                        <a:ea typeface="Cambria Math" pitchFamily="18" charset="0"/>
                      </a:rPr>
                      <m:t>=</m:t>
                    </m:r>
                    <m:f>
                      <m:fPr>
                        <m:ctrlPr>
                          <a:rPr lang="cs-CZ" sz="2800" i="1" smtClean="0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 pitchFamily="18" charset="0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</m:den>
                    </m:f>
                    <m:r>
                      <a:rPr lang="cs-CZ" sz="2800" b="0" i="1">
                        <a:latin typeface="Cambria Math" pitchFamily="18" charset="0"/>
                        <a:ea typeface="Cambria Math" pitchFamily="18" charset="0"/>
                      </a:rPr>
                      <m:t>∙</m:t>
                    </m:r>
                    <m:r>
                      <a:rPr lang="cs-CZ" sz="2800" b="0" i="1" smtClean="0">
                        <a:latin typeface="Cambria Math"/>
                        <a:ea typeface="Cambria Math" pitchFamily="18" charset="0"/>
                      </a:rPr>
                      <m:t>1</m:t>
                    </m:r>
                  </m:oMath>
                </a14:m>
                <a:r>
                  <a:rPr lang="cs-CZ" sz="2800" i="1" dirty="0" smtClean="0">
                    <a:solidFill>
                      <a:schemeClr val="tx1"/>
                    </a:solidFill>
                    <a:latin typeface="Cambria Math" pitchFamily="18" charset="0"/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i="1" dirty="0" smtClean="0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cs-CZ" sz="2800" i="1" smtClean="0">
                                <a:latin typeface="Cambria Math"/>
                                <a:ea typeface="Cambria Math" pitchFamily="18" charset="0"/>
                              </a:rPr>
                            </m:ctrlPr>
                          </m:funcPr>
                          <m:fName>
                            <m:r>
                              <a:rPr lang="cs-CZ" sz="2800" b="0" i="1">
                                <a:latin typeface="Cambria Math" pitchFamily="18" charset="0"/>
                                <a:ea typeface="Cambria Math" pitchFamily="18" charset="0"/>
                              </a:rPr>
                              <m:t>𝑐𝑜𝑠</m:t>
                            </m:r>
                            <m:d>
                              <m:dPr>
                                <m:ctrlPr>
                                  <a:rPr lang="cs-CZ" sz="2800" i="1" smtClean="0">
                                    <a:latin typeface="Cambria Math"/>
                                    <a:ea typeface="Cambria Math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cs-CZ" sz="2800" b="0" i="1" smtClean="0">
                                    <a:latin typeface="Cambria Math"/>
                                    <a:ea typeface="Cambria Math" pitchFamily="18" charset="0"/>
                                  </a:rPr>
                                  <m:t>90</m:t>
                                </m:r>
                                <m:r>
                                  <a:rPr lang="cs-CZ" sz="2800" b="0" i="1" smtClean="0">
                                    <a:latin typeface="Cambria Math"/>
                                    <a:ea typeface="Cambria Math"/>
                                  </a:rPr>
                                  <m:t>°</m:t>
                                </m:r>
                                <m:r>
                                  <a:rPr lang="cs-CZ" sz="2800" b="0" i="1" smtClean="0">
                                    <a:latin typeface="Cambria Math" pitchFamily="18" charset="0"/>
                                    <a:ea typeface="Cambria Math" pitchFamily="18" charset="0"/>
                                  </a:rPr>
                                  <m:t>+</m:t>
                                </m:r>
                                <m:r>
                                  <a:rPr lang="cs-CZ" sz="2800" b="0" i="1" smtClean="0">
                                    <a:latin typeface="Cambria Math"/>
                                    <a:ea typeface="Cambria Math" pitchFamily="18" charset="0"/>
                                  </a:rPr>
                                  <m:t>135</m:t>
                                </m:r>
                                <m:r>
                                  <a:rPr lang="cs-CZ" sz="2800" b="0" i="1" smtClean="0">
                                    <a:latin typeface="Cambria Math"/>
                                    <a:ea typeface="Cambria Math"/>
                                  </a:rPr>
                                  <m:t>°</m:t>
                                </m:r>
                              </m:e>
                            </m:d>
                            <m:r>
                              <a:rPr lang="cs-CZ" sz="2800" b="0" i="1" smtClean="0">
                                <a:latin typeface="Cambria Math" pitchFamily="18" charset="0"/>
                                <a:ea typeface="Cambria Math" pitchFamily="18" charset="0"/>
                              </a:rPr>
                              <m:t>+</m:t>
                            </m:r>
                            <m:r>
                              <a:rPr lang="cs-CZ" sz="2800" b="0" i="1" smtClean="0">
                                <a:latin typeface="Cambria Math" pitchFamily="18" charset="0"/>
                                <a:ea typeface="Cambria Math" pitchFamily="18" charset="0"/>
                              </a:rPr>
                              <m:t>𝑖𝑠𝑖𝑛</m:t>
                            </m:r>
                            <m:r>
                              <a:rPr lang="cs-CZ" sz="2800" b="0" i="1" smtClean="0">
                                <a:latin typeface="Cambria Math" pitchFamily="18" charset="0"/>
                                <a:ea typeface="Cambria Math" pitchFamily="18" charset="0"/>
                              </a:rPr>
                              <m:t>(</m:t>
                            </m:r>
                          </m:fName>
                          <m:e>
                            <m:r>
                              <a:rPr lang="cs-CZ" sz="2800" b="0" i="1" smtClean="0">
                                <a:latin typeface="Cambria Math"/>
                                <a:ea typeface="Cambria Math" pitchFamily="18" charset="0"/>
                              </a:rPr>
                              <m:t>90</m:t>
                            </m:r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°</m:t>
                            </m:r>
                          </m:e>
                        </m:func>
                        <m:r>
                          <a:rPr lang="cs-CZ" sz="2800" b="0" i="1" smtClean="0">
                            <a:latin typeface="Cambria Math" pitchFamily="18" charset="0"/>
                            <a:ea typeface="Cambria Math" pitchFamily="18" charset="0"/>
                          </a:rPr>
                          <m:t>+</m:t>
                        </m:r>
                        <m:r>
                          <a:rPr lang="cs-CZ" sz="2800" b="0" i="1" smtClean="0">
                            <a:latin typeface="Cambria Math"/>
                            <a:ea typeface="Cambria Math" pitchFamily="18" charset="0"/>
                          </a:rPr>
                          <m:t>135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°</m:t>
                        </m:r>
                        <m:r>
                          <a:rPr lang="cs-CZ" sz="2800" b="0" i="1" smtClean="0">
                            <a:latin typeface="Cambria Math" pitchFamily="18" charset="0"/>
                            <a:ea typeface="Cambria Math" pitchFamily="18" charset="0"/>
                          </a:rPr>
                          <m:t>)</m:t>
                        </m:r>
                      </m:e>
                    </m:d>
                  </m:oMath>
                </a14:m>
                <a:endParaRPr lang="cs-CZ" sz="2800" i="1" dirty="0">
                  <a:solidFill>
                    <a:schemeClr val="tx1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  <a:ea typeface="Cambria Math" pitchFamily="18" charset="0"/>
                            </a:rPr>
                            <m:t>3</m:t>
                          </m:r>
                        </m:den>
                      </m:f>
                      <m:d>
                        <m:dPr>
                          <m:ctrlPr>
                            <a:rPr lang="cs-CZ" sz="2800" i="1"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sz="2800" i="1"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a:rPr lang="cs-CZ" sz="2800" b="0" i="1">
                                  <a:latin typeface="Cambria Math" pitchFamily="18" charset="0"/>
                                  <a:ea typeface="Cambria Math" pitchFamily="18" charset="0"/>
                                </a:rPr>
                                <m:t>𝑐𝑜𝑠</m:t>
                              </m:r>
                            </m:fName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 pitchFamily="18" charset="0"/>
                                </a:rPr>
                                <m:t>225</m:t>
                              </m:r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°</m:t>
                              </m:r>
                            </m:e>
                          </m:func>
                          <m:r>
                            <a:rPr lang="cs-CZ" sz="2800" b="0" i="1">
                              <a:latin typeface="Cambria Math" pitchFamily="18" charset="0"/>
                              <a:ea typeface="Cambria Math" pitchFamily="18" charset="0"/>
                            </a:rPr>
                            <m:t>+</m:t>
                          </m:r>
                          <m:r>
                            <a:rPr lang="cs-CZ" sz="2800" b="0" i="1">
                              <a:latin typeface="Cambria Math" pitchFamily="18" charset="0"/>
                              <a:ea typeface="Cambria Math" pitchFamily="18" charset="0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sz="2800" i="1"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a:rPr lang="cs-CZ" sz="2800" b="0" i="1">
                                  <a:latin typeface="Cambria Math" pitchFamily="18" charset="0"/>
                                  <a:ea typeface="Cambria Math" pitchFamily="18" charset="0"/>
                                </a:rPr>
                                <m:t>𝑠𝑖𝑛</m:t>
                              </m:r>
                            </m:fName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 pitchFamily="18" charset="0"/>
                                </a:rPr>
                                <m:t>225</m:t>
                              </m:r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°</m:t>
                              </m:r>
                            </m:e>
                          </m:func>
                        </m:e>
                      </m:d>
                    </m:oMath>
                  </m:oMathPara>
                </a14:m>
                <a:endParaRPr lang="cs-CZ" sz="2800" i="1" dirty="0" smtClean="0">
                  <a:solidFill>
                    <a:schemeClr val="tx1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  <a:ea typeface="Cambria Math" pitchFamily="18" charset="0"/>
                            </a:rPr>
                            <m:t>3</m:t>
                          </m:r>
                        </m:den>
                      </m:f>
                      <m:d>
                        <m:dPr>
                          <m:ctrlPr>
                            <a:rPr lang="cs-CZ" sz="2800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  <a:ea typeface="Cambria Math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800" i="1" smtClean="0"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sz="2800" i="1" smtClean="0"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2800" b="0" i="1" smtClean="0"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2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sz="2800" b="0" i="1" smtClean="0">
                                  <a:latin typeface="Cambria Math" pitchFamily="18" charset="0"/>
                                  <a:ea typeface="Cambria Math" pitchFamily="18" charset="0"/>
                                </a:rPr>
                                <m:t>2</m:t>
                              </m:r>
                            </m:den>
                          </m:f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−</m:t>
                          </m:r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𝑖</m:t>
                          </m:r>
                          <m:f>
                            <m:fPr>
                              <m:ctrlPr>
                                <a:rPr lang="cs-CZ" sz="2800" i="1" smtClean="0"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sz="2800" i="1" smtClean="0"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2800" b="0" i="1" smtClean="0"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2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sz="2800" b="0" i="1" smtClean="0">
                                  <a:latin typeface="Cambria Math" pitchFamily="18" charset="0"/>
                                  <a:ea typeface="Cambria Math" pitchFamily="18" charset="0"/>
                                </a:rPr>
                                <m:t>2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800" i="1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 pitchFamily="18" charset="0"/>
                        <a:ea typeface="Cambria Math" pitchFamily="18" charset="0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 pitchFamily="18" charset="0"/>
                                <a:ea typeface="Cambria Math" pitchFamily="18" charset="0"/>
                              </a:rPr>
                              <m:t>𝟐</m:t>
                            </m:r>
                          </m:e>
                        </m:rad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  <m:t>𝟔</m:t>
                        </m:r>
                      </m:den>
                    </m:f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 pitchFamily="18" charset="0"/>
                        <a:ea typeface="Cambria Math" pitchFamily="18" charset="0"/>
                      </a:rPr>
                      <m:t>−</m:t>
                    </m:r>
                  </m:oMath>
                </a14:m>
                <a:r>
                  <a:rPr lang="cs-CZ" sz="2800" b="1" i="1" dirty="0">
                    <a:solidFill>
                      <a:srgbClr val="FF0000"/>
                    </a:solidFill>
                    <a:latin typeface="Cambria Math" pitchFamily="18" charset="0"/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800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sz="2800" b="1" i="1">
                                <a:solidFill>
                                  <a:srgbClr val="FF0000"/>
                                </a:solidFill>
                                <a:latin typeface="Cambria Math" pitchFamily="18" charset="0"/>
                                <a:ea typeface="Cambria Math" pitchFamily="18" charset="0"/>
                              </a:rPr>
                              <m:t>𝟐</m:t>
                            </m:r>
                          </m:e>
                        </m:rad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2800" b="1" i="1" dirty="0" smtClean="0">
                    <a:solidFill>
                      <a:srgbClr val="FF0000"/>
                    </a:solidFill>
                    <a:latin typeface="Cambria Math" pitchFamily="18" charset="0"/>
                    <a:ea typeface="Cambria Math" pitchFamily="18" charset="0"/>
                  </a:rPr>
                  <a:t>i</a:t>
                </a:r>
                <a:endParaRPr lang="cs-CZ" sz="2800" b="1" i="1" dirty="0">
                  <a:solidFill>
                    <a:schemeClr val="tx1"/>
                  </a:solidFill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9228" y="1484784"/>
                <a:ext cx="8604448" cy="560608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45373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146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467544" y="404664"/>
                <a:ext cx="8229600" cy="1296144"/>
              </a:xfrm>
            </p:spPr>
            <p:txBody>
              <a:bodyPr/>
              <a:lstStyle/>
              <a:p>
                <a:pPr algn="r"/>
                <a:r>
                  <a:rPr lang="cs-CZ" sz="2800" dirty="0" smtClean="0">
                    <a:latin typeface="Arial" charset="0"/>
                    <a:cs typeface="Arial" charset="0"/>
                  </a:rPr>
                  <a:t/>
                </a:r>
                <a:br>
                  <a:rPr lang="cs-CZ" sz="2800" dirty="0" smtClean="0">
                    <a:latin typeface="Arial" charset="0"/>
                    <a:cs typeface="Arial" charset="0"/>
                  </a:rPr>
                </a:br>
                <a:r>
                  <a:rPr lang="cs-CZ" sz="2800" dirty="0" smtClean="0">
                    <a:latin typeface="Arial" charset="0"/>
                    <a:cs typeface="Arial" charset="0"/>
                  </a:rPr>
                  <a:t/>
                </a:r>
                <a:br>
                  <a:rPr lang="cs-CZ" sz="2800" dirty="0" smtClean="0">
                    <a:latin typeface="Arial" charset="0"/>
                    <a:cs typeface="Arial" charset="0"/>
                  </a:rPr>
                </a:br>
                <a:r>
                  <a:rPr lang="cs-CZ" sz="2800" dirty="0" smtClean="0">
                    <a:latin typeface="Arial" charset="0"/>
                    <a:cs typeface="Arial" charset="0"/>
                  </a:rPr>
                  <a:t/>
                </a:r>
                <a:br>
                  <a:rPr lang="cs-CZ" sz="2800" dirty="0" smtClean="0">
                    <a:latin typeface="Arial" charset="0"/>
                    <a:cs typeface="Arial" charset="0"/>
                  </a:rPr>
                </a:br>
                <a:r>
                  <a:rPr lang="cs-CZ" sz="2800" dirty="0">
                    <a:latin typeface="Arial" charset="0"/>
                    <a:cs typeface="Arial" charset="0"/>
                  </a:rPr>
                  <a:t/>
                </a:r>
                <a:br>
                  <a:rPr lang="cs-CZ" sz="2800" dirty="0">
                    <a:latin typeface="Arial" charset="0"/>
                    <a:cs typeface="Arial" charset="0"/>
                  </a:rPr>
                </a:b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𝑎</m:t>
                      </m:r>
                      <m:r>
                        <a:rPr lang="cs-CZ" sz="2800" i="1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3</m:t>
                          </m:r>
                        </m:den>
                      </m:f>
                      <m:d>
                        <m:dPr>
                          <m:ctrlP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𝑐𝑜𝑠</m:t>
                          </m:r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90°+</m:t>
                          </m:r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𝑖𝑠</m:t>
                          </m:r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𝑖𝑛</m:t>
                          </m:r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90°</m:t>
                          </m:r>
                        </m:e>
                      </m:d>
                      <m:r>
                        <a:rPr lang="cs-CZ" sz="2800">
                          <a:solidFill>
                            <a:schemeClr val="tx2"/>
                          </a:solidFill>
                          <a:latin typeface="Cambria Math"/>
                          <a:ea typeface="Cambria Math" pitchFamily="18" charset="0"/>
                        </a:rPr>
                        <m:t>, </m:t>
                      </m:r>
                      <m:r>
                        <a:rPr lang="cs-CZ" sz="2800" i="1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𝑏</m:t>
                      </m:r>
                      <m:r>
                        <a:rPr lang="cs-CZ" sz="2800" i="1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𝑐𝑜𝑠</m:t>
                          </m:r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135°+</m:t>
                          </m:r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𝑖𝑠</m:t>
                          </m:r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𝑖𝑛</m:t>
                          </m:r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135°</m:t>
                          </m:r>
                        </m:e>
                      </m:d>
                    </m:oMath>
                  </m:oMathPara>
                </a14:m>
                <a:r>
                  <a:rPr lang="cs-CZ" sz="2800" b="1" dirty="0">
                    <a:solidFill>
                      <a:schemeClr val="tx2"/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/>
                </a:r>
                <a:br>
                  <a:rPr lang="cs-CZ" sz="2800" b="1" dirty="0">
                    <a:solidFill>
                      <a:schemeClr val="tx2"/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</a:br>
                <a:r>
                  <a:rPr lang="cs-CZ" sz="2800" b="1" dirty="0" smtClean="0">
                    <a:solidFill>
                      <a:schemeClr val="tx2"/>
                    </a:solidFill>
                    <a:latin typeface="Arial" charset="0"/>
                    <a:cs typeface="Arial" charset="0"/>
                  </a:rPr>
                  <a:t/>
                </a:r>
                <a:br>
                  <a:rPr lang="cs-CZ" sz="2800" b="1" dirty="0" smtClean="0">
                    <a:solidFill>
                      <a:schemeClr val="tx2"/>
                    </a:solidFill>
                    <a:latin typeface="Arial" charset="0"/>
                    <a:cs typeface="Arial" charset="0"/>
                  </a:rPr>
                </a:br>
                <a:r>
                  <a:rPr lang="cs-CZ" sz="2800" dirty="0">
                    <a:latin typeface="Arial" charset="0"/>
                    <a:cs typeface="Arial" charset="0"/>
                  </a:rPr>
                  <a:t/>
                </a:r>
                <a:br>
                  <a:rPr lang="cs-CZ" sz="2800" dirty="0">
                    <a:latin typeface="Arial" charset="0"/>
                    <a:cs typeface="Arial" charset="0"/>
                  </a:rPr>
                </a:br>
                <a:endParaRPr lang="cs-CZ" sz="2800" dirty="0" smtClean="0">
                  <a:solidFill>
                    <a:schemeClr val="tx2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6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67544" y="404664"/>
                <a:ext cx="8229600" cy="1296144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1844824"/>
                <a:ext cx="8229600" cy="4896544"/>
              </a:xfrm>
            </p:spPr>
            <p:txBody>
              <a:bodyPr/>
              <a:lstStyle/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solidFill>
                            <a:schemeClr val="tx2"/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den>
                      </m:f>
                      <m:r>
                        <a:rPr lang="cs-CZ" sz="2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280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num>
                        <m:den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 b="0" i="0" smtClean="0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90°−135°</m:t>
                                  </m:r>
                                </m:e>
                              </m:d>
                            </m:e>
                          </m:func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𝑖𝑠𝑖𝑛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(90°−135°)</m:t>
                          </m:r>
                        </m:e>
                      </m:d>
                    </m:oMath>
                  </m:oMathPara>
                </a14:m>
                <a:endParaRPr lang="cs-CZ" sz="2800" i="1" dirty="0">
                  <a:latin typeface="Cambria Math"/>
                  <a:ea typeface="Cambria Math"/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  <a:ea typeface="Cambria Math"/>
                            </a:rPr>
                            <m:t>cos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⁡(−45°)+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𝑖𝑠𝑖𝑛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(−45°)</m:t>
                          </m:r>
                        </m:e>
                      </m:d>
                    </m:oMath>
                  </m:oMathPara>
                </a14:m>
                <a:endParaRPr lang="cs-CZ" dirty="0" smtClean="0">
                  <a:solidFill>
                    <a:schemeClr val="tx1"/>
                  </a:solidFill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d>
                        <m:d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𝑖</m:t>
                          </m:r>
                        </m:e>
                      </m:d>
                    </m:oMath>
                  </m:oMathPara>
                </a14:m>
                <a:endParaRPr lang="cs-CZ" dirty="0" smtClean="0"/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 xmlns:m="http://schemas.openxmlformats.org/officeDocument/2006/math">
                    <m:r>
                      <a:rPr lang="cs-CZ" b="1" i="0" smtClean="0">
                        <a:solidFill>
                          <a:srgbClr val="FF0000"/>
                        </a:solidFill>
                        <a:latin typeface="Cambria Math" pitchFamily="18" charset="0"/>
                        <a:ea typeface="Cambria Math" pitchFamily="18" charset="0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b="1" i="0" smtClean="0">
                                <a:solidFill>
                                  <a:srgbClr val="FF0000"/>
                                </a:solidFill>
                                <a:latin typeface="Cambria Math" pitchFamily="18" charset="0"/>
                                <a:ea typeface="Cambria Math" pitchFamily="18" charset="0"/>
                              </a:rPr>
                              <m:t>𝟐</m:t>
                            </m:r>
                          </m:e>
                        </m:rad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  <m:t>𝟔</m:t>
                        </m:r>
                      </m:den>
                    </m:f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f>
                      <m:fPr>
                        <m:ctrlPr>
                          <a:rPr lang="cs-CZ" b="1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b="1" i="1" dirty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b="1" i="0" dirty="0" smtClean="0">
                                <a:solidFill>
                                  <a:srgbClr val="FF0000"/>
                                </a:solidFill>
                                <a:latin typeface="Cambria Math" pitchFamily="18" charset="0"/>
                                <a:ea typeface="Cambria Math" pitchFamily="18" charset="0"/>
                              </a:rPr>
                              <m:t>𝟐</m:t>
                            </m:r>
                          </m:e>
                        </m:rad>
                      </m:num>
                      <m:den>
                        <m:r>
                          <a:rPr lang="cs-CZ" b="1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  <a:latin typeface="Cambria Math" pitchFamily="18" charset="0"/>
                    <a:ea typeface="Cambria Math" pitchFamily="18" charset="0"/>
                  </a:rPr>
                  <a:t> i</a:t>
                </a:r>
                <a:endParaRPr lang="cs-CZ" b="1" dirty="0">
                  <a:solidFill>
                    <a:srgbClr val="FF0000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1844824"/>
                <a:ext cx="8229600" cy="4896544"/>
              </a:xfr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80727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Příklad č. 3: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549228" y="1628800"/>
                <a:ext cx="8604448" cy="5462067"/>
              </a:xfrm>
            </p:spPr>
            <p:txBody>
              <a:bodyPr/>
              <a:lstStyle/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𝑎</m:t>
                      </m:r>
                      <m:r>
                        <a:rPr lang="cs-CZ" sz="2800" i="1" smtClean="0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tx2"/>
                          </a:solidFill>
                          <a:latin typeface="Cambria Math"/>
                          <a:ea typeface="Cambria Math" pitchFamily="18" charset="0"/>
                        </a:rPr>
                        <m:t>3</m:t>
                      </m:r>
                      <m:d>
                        <m:dPr>
                          <m:ctrlPr>
                            <a:rPr lang="cs-CZ" sz="280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sz="2800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 i="0" smtClean="0">
                                  <a:solidFill>
                                    <a:schemeClr val="tx2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cos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𝜋</m:t>
                          </m:r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+</m:t>
                          </m:r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sz="2800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 i="0" smtClean="0">
                                  <a:solidFill>
                                    <a:schemeClr val="tx2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sin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𝜋</m:t>
                          </m:r>
                        </m:e>
                      </m:d>
                      <m:r>
                        <a:rPr lang="cs-CZ" sz="2800" b="0" i="0" smtClean="0">
                          <a:solidFill>
                            <a:schemeClr val="tx2"/>
                          </a:solidFill>
                          <a:latin typeface="Cambria Math"/>
                          <a:ea typeface="Cambria Math" pitchFamily="18" charset="0"/>
                        </a:rPr>
                        <m:t>, </m:t>
                      </m:r>
                      <m:r>
                        <a:rPr lang="cs-CZ" sz="2800" b="0" i="1" smtClean="0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𝑏</m:t>
                      </m:r>
                      <m:r>
                        <a:rPr lang="cs-CZ" sz="2800" i="1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9</m:t>
                          </m:r>
                        </m:den>
                      </m:f>
                      <m:d>
                        <m:dPr>
                          <m:ctrlP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sz="2800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>
                                  <a:solidFill>
                                    <a:schemeClr val="tx2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cos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7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+</m:t>
                          </m:r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sz="2800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>
                                  <a:solidFill>
                                    <a:schemeClr val="tx2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sin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7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𝜋</m:t>
                          </m:r>
                        </m:e>
                      </m:d>
                    </m:oMath>
                  </m:oMathPara>
                </a14:m>
                <a:endParaRPr lang="cs-CZ" sz="2800" dirty="0" smtClean="0">
                  <a:solidFill>
                    <a:schemeClr val="tx2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 pitchFamily="18" charset="0"/>
                        <a:ea typeface="Cambria Math" pitchFamily="18" charset="0"/>
                      </a:rPr>
                      <m:t>𝑎</m:t>
                    </m:r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 pitchFamily="18" charset="0"/>
                        <a:ea typeface="Cambria Math" pitchFamily="18" charset="0"/>
                      </a:rPr>
                      <m:t>∙</m:t>
                    </m:r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 pitchFamily="18" charset="0"/>
                        <a:ea typeface="Cambria Math" pitchFamily="18" charset="0"/>
                      </a:rPr>
                      <m:t>𝑏</m:t>
                    </m:r>
                    <m:r>
                      <a:rPr lang="cs-CZ" sz="2800" b="0" i="1">
                        <a:latin typeface="Cambria Math" pitchFamily="18" charset="0"/>
                        <a:ea typeface="Cambria Math" pitchFamily="18" charset="0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  <a:ea typeface="Cambria Math" pitchFamily="18" charset="0"/>
                      </a:rPr>
                      <m:t>3</m:t>
                    </m:r>
                    <m:r>
                      <a:rPr lang="cs-CZ" sz="2800" b="0" i="1">
                        <a:latin typeface="Cambria Math" pitchFamily="18" charset="0"/>
                        <a:ea typeface="Cambria Math" pitchFamily="18" charset="0"/>
                      </a:rPr>
                      <m:t>∙</m:t>
                    </m:r>
                    <m:f>
                      <m:fPr>
                        <m:ctrlPr>
                          <a:rPr lang="cs-CZ" sz="2800" i="1" smtClean="0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ea typeface="Cambria Math" pitchFamily="18" charset="0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2800" i="1" dirty="0" smtClean="0">
                    <a:solidFill>
                      <a:schemeClr val="tx1"/>
                    </a:solidFill>
                    <a:latin typeface="Cambria Math" pitchFamily="18" charset="0"/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i="1" dirty="0" smtClean="0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cs-CZ" sz="2800" i="1" smtClean="0">
                                <a:latin typeface="Cambria Math"/>
                                <a:ea typeface="Cambria Math" pitchFamily="18" charset="0"/>
                              </a:rPr>
                            </m:ctrlPr>
                          </m:funcPr>
                          <m:fName>
                            <m:r>
                              <a:rPr lang="cs-CZ" sz="2800" b="0" i="1">
                                <a:latin typeface="Cambria Math" pitchFamily="18" charset="0"/>
                                <a:ea typeface="Cambria Math" pitchFamily="18" charset="0"/>
                              </a:rPr>
                              <m:t>𝑐𝑜𝑠</m:t>
                            </m:r>
                            <m:d>
                              <m:dPr>
                                <m:ctrlPr>
                                  <a:rPr lang="cs-CZ" sz="2800" i="1" smtClean="0">
                                    <a:latin typeface="Cambria Math"/>
                                    <a:ea typeface="Cambria Math" pitchFamily="18" charset="0"/>
                                  </a:rPr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cs-CZ" sz="2800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800" b="0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  <m:t>3</m:t>
                                    </m:r>
                                  </m:num>
                                  <m:den>
                                    <m:r>
                                      <a:rPr lang="cs-CZ" sz="2800" b="0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  <m:t>4</m:t>
                                    </m:r>
                                  </m:den>
                                </m:f>
                                <m:r>
                                  <a:rPr lang="cs-CZ" sz="2800" b="0" i="1" smtClean="0">
                                    <a:latin typeface="Cambria Math"/>
                                    <a:ea typeface="Cambria Math"/>
                                  </a:rPr>
                                  <m:t>𝜋</m:t>
                                </m:r>
                                <m:r>
                                  <a:rPr lang="cs-CZ" sz="2800" b="0" i="1" smtClean="0">
                                    <a:latin typeface="Cambria Math" pitchFamily="18" charset="0"/>
                                    <a:ea typeface="Cambria Math" pitchFamily="18" charset="0"/>
                                  </a:rPr>
                                  <m:t>+</m:t>
                                </m:r>
                                <m:f>
                                  <m:fPr>
                                    <m:ctrlPr>
                                      <a:rPr lang="cs-CZ" sz="2800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800" b="0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  <m:t>7</m:t>
                                    </m:r>
                                  </m:num>
                                  <m:den>
                                    <m:r>
                                      <a:rPr lang="cs-CZ" sz="2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4</m:t>
                                    </m:r>
                                  </m:den>
                                </m:f>
                                <m:r>
                                  <a:rPr lang="cs-CZ" sz="2800" b="0" i="1" smtClean="0">
                                    <a:latin typeface="Cambria Math" pitchFamily="18" charset="0"/>
                                    <a:ea typeface="Cambria Math" pitchFamily="18" charset="0"/>
                                  </a:rPr>
                                  <m:t>𝜋</m:t>
                                </m:r>
                              </m:e>
                            </m:d>
                            <m:r>
                              <a:rPr lang="cs-CZ" sz="2800" b="0" i="1" smtClean="0">
                                <a:latin typeface="Cambria Math" pitchFamily="18" charset="0"/>
                                <a:ea typeface="Cambria Math" pitchFamily="18" charset="0"/>
                              </a:rPr>
                              <m:t>+</m:t>
                            </m:r>
                            <m:r>
                              <a:rPr lang="cs-CZ" sz="2800" b="0" i="1" smtClean="0">
                                <a:latin typeface="Cambria Math" pitchFamily="18" charset="0"/>
                                <a:ea typeface="Cambria Math" pitchFamily="18" charset="0"/>
                              </a:rPr>
                              <m:t>𝑖𝑠𝑖𝑛</m:t>
                            </m:r>
                            <m:r>
                              <a:rPr lang="cs-CZ" sz="2800" b="0" i="1" smtClean="0">
                                <a:latin typeface="Cambria Math" pitchFamily="18" charset="0"/>
                                <a:ea typeface="Cambria Math" pitchFamily="18" charset="0"/>
                              </a:rPr>
                              <m:t>(</m:t>
                            </m:r>
                          </m:fName>
                          <m:e>
                            <m:f>
                              <m:fPr>
                                <m:ctrlPr>
                                  <a:rPr lang="cs-CZ" sz="2800" i="1">
                                    <a:latin typeface="Cambria Math"/>
                                    <a:ea typeface="Cambria Math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cs-CZ" sz="2800" b="0" i="1" smtClean="0">
                                    <a:latin typeface="Cambria Math"/>
                                    <a:ea typeface="Cambria Math" pitchFamily="18" charset="0"/>
                                  </a:rPr>
                                  <m:t>3</m:t>
                                </m:r>
                              </m:num>
                              <m:den>
                                <m:r>
                                  <a:rPr lang="cs-CZ" sz="2800" b="0" i="1" smtClean="0">
                                    <a:latin typeface="Cambria Math"/>
                                    <a:ea typeface="Cambria Math" pitchFamily="18" charset="0"/>
                                  </a:rPr>
                                  <m:t>4</m:t>
                                </m:r>
                              </m:den>
                            </m:f>
                          </m:e>
                        </m:func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sz="2800" b="0" i="1" smtClean="0">
                            <a:latin typeface="Cambria Math" pitchFamily="18" charset="0"/>
                            <a:ea typeface="Cambria Math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cs-CZ" sz="2800" i="1" smtClean="0"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mtClean="0">
                                <a:latin typeface="Cambria Math"/>
                                <a:ea typeface="Cambria Math" pitchFamily="18" charset="0"/>
                              </a:rPr>
                              <m:t>7</m:t>
                            </m:r>
                          </m:num>
                          <m:den>
                            <m:r>
                              <a:rPr lang="cs-CZ" sz="2800" b="0" i="1" smtClean="0">
                                <a:latin typeface="Cambria Math" pitchFamily="18" charset="0"/>
                                <a:ea typeface="Cambria Math" pitchFamily="18" charset="0"/>
                              </a:rPr>
                              <m:t>4</m:t>
                            </m:r>
                          </m:den>
                        </m:f>
                        <m:r>
                          <a:rPr lang="cs-CZ" sz="2800" b="0" i="1" smtClean="0">
                            <a:latin typeface="Cambria Math" pitchFamily="18" charset="0"/>
                            <a:ea typeface="Cambria Math" pitchFamily="18" charset="0"/>
                          </a:rPr>
                          <m:t>𝜋</m:t>
                        </m:r>
                        <m:r>
                          <a:rPr lang="cs-CZ" sz="2800" b="0" i="1" smtClean="0">
                            <a:latin typeface="Cambria Math" pitchFamily="18" charset="0"/>
                            <a:ea typeface="Cambria Math" pitchFamily="18" charset="0"/>
                          </a:rPr>
                          <m:t>)</m:t>
                        </m:r>
                      </m:e>
                    </m:d>
                  </m:oMath>
                </a14:m>
                <a:endParaRPr lang="cs-CZ" sz="2800" i="1" dirty="0">
                  <a:solidFill>
                    <a:schemeClr val="tx1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  <a:ea typeface="Cambria Math" pitchFamily="18" charset="0"/>
                            </a:rPr>
                            <m:t>3</m:t>
                          </m:r>
                        </m:den>
                      </m:f>
                      <m:d>
                        <m:dPr>
                          <m:ctrlPr>
                            <a:rPr lang="cs-CZ" sz="2800" i="1"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sz="2800" i="1"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a:rPr lang="cs-CZ" sz="2800" b="0" i="1">
                                  <a:latin typeface="Cambria Math" pitchFamily="18" charset="0"/>
                                  <a:ea typeface="Cambria Math" pitchFamily="18" charset="0"/>
                                </a:rPr>
                                <m:t>𝑐𝑜𝑠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 smtClean="0"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latin typeface="Cambria Math"/>
                                      <a:ea typeface="Cambria Math" pitchFamily="18" charset="0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latin typeface="Cambria Math"/>
                                      <a:ea typeface="Cambria Math" pitchFamily="18" charset="0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𝜋</m:t>
                          </m:r>
                          <m:r>
                            <a:rPr lang="cs-CZ" sz="2800" b="0" i="1">
                              <a:latin typeface="Cambria Math" pitchFamily="18" charset="0"/>
                              <a:ea typeface="Cambria Math" pitchFamily="18" charset="0"/>
                            </a:rPr>
                            <m:t>+</m:t>
                          </m:r>
                          <m:r>
                            <a:rPr lang="cs-CZ" sz="2800" b="0" i="1">
                              <a:latin typeface="Cambria Math" pitchFamily="18" charset="0"/>
                              <a:ea typeface="Cambria Math" pitchFamily="18" charset="0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sz="2800" i="1"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a:rPr lang="cs-CZ" sz="2800" b="0" i="1">
                                  <a:latin typeface="Cambria Math" pitchFamily="18" charset="0"/>
                                  <a:ea typeface="Cambria Math" pitchFamily="18" charset="0"/>
                                </a:rPr>
                                <m:t>𝑠𝑖𝑛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 smtClean="0"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latin typeface="Cambria Math"/>
                                      <a:ea typeface="Cambria Math" pitchFamily="18" charset="0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latin typeface="Cambria Math"/>
                                      <a:ea typeface="Cambria Math" pitchFamily="18" charset="0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𝜋</m:t>
                          </m:r>
                        </m:e>
                      </m:d>
                    </m:oMath>
                  </m:oMathPara>
                </a14:m>
                <a:endParaRPr lang="cs-CZ" sz="2800" i="1" dirty="0" smtClean="0">
                  <a:solidFill>
                    <a:schemeClr val="tx1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  <a:ea typeface="Cambria Math" pitchFamily="18" charset="0"/>
                            </a:rPr>
                            <m:t>3</m:t>
                          </m:r>
                        </m:den>
                      </m:f>
                      <m:d>
                        <m:dPr>
                          <m:ctrlPr>
                            <a:rPr lang="cs-CZ" sz="2800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  <a:ea typeface="Cambria Math" pitchFamily="18" charset="0"/>
                            </a:rPr>
                            <m:t>0+1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 pitchFamily="18" charset="0"/>
                            </a:rPr>
                            <m:t>𝑖</m:t>
                          </m:r>
                        </m:e>
                      </m:d>
                    </m:oMath>
                  </m:oMathPara>
                </a14:m>
                <a:endParaRPr lang="cs-CZ" sz="2800" i="1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 pitchFamily="18" charset="0"/>
                        <a:ea typeface="Cambria Math" pitchFamily="18" charset="0"/>
                      </a:rPr>
                      <m:t>=</m:t>
                    </m:r>
                  </m:oMath>
                </a14:m>
                <a:r>
                  <a:rPr lang="cs-CZ" sz="2800" i="1" dirty="0">
                    <a:solidFill>
                      <a:srgbClr val="FF0000"/>
                    </a:solidFill>
                    <a:latin typeface="Cambria Math" pitchFamily="18" charset="0"/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  <m:t>𝟐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800" b="1" i="1" dirty="0" smtClean="0">
                    <a:solidFill>
                      <a:srgbClr val="FF0000"/>
                    </a:solidFill>
                    <a:latin typeface="Cambria Math" pitchFamily="18" charset="0"/>
                    <a:ea typeface="Cambria Math" pitchFamily="18" charset="0"/>
                  </a:rPr>
                  <a:t>i</a:t>
                </a:r>
                <a:endParaRPr lang="cs-CZ" sz="2800" b="1" i="1" dirty="0">
                  <a:solidFill>
                    <a:schemeClr val="tx1"/>
                  </a:solidFill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9228" y="1628800"/>
                <a:ext cx="8604448" cy="5462067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06757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146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467544" y="404664"/>
                <a:ext cx="8229600" cy="1143000"/>
              </a:xfrm>
            </p:spPr>
            <p:txBody>
              <a:bodyPr/>
              <a:lstStyle/>
              <a:p>
                <a:pPr algn="r"/>
                <a:r>
                  <a:rPr lang="cs-CZ" sz="2800" dirty="0" smtClean="0">
                    <a:latin typeface="Arial" charset="0"/>
                    <a:cs typeface="Arial" charset="0"/>
                  </a:rPr>
                  <a:t/>
                </a:r>
                <a:br>
                  <a:rPr lang="cs-CZ" sz="2800" dirty="0" smtClean="0">
                    <a:latin typeface="Arial" charset="0"/>
                    <a:cs typeface="Arial" charset="0"/>
                  </a:rPr>
                </a:br>
                <a:r>
                  <a:rPr lang="cs-CZ" sz="2800" dirty="0" smtClean="0">
                    <a:latin typeface="Arial" charset="0"/>
                    <a:cs typeface="Arial" charset="0"/>
                  </a:rPr>
                  <a:t/>
                </a:r>
                <a:br>
                  <a:rPr lang="cs-CZ" sz="2800" dirty="0" smtClean="0">
                    <a:latin typeface="Arial" charset="0"/>
                    <a:cs typeface="Arial" charset="0"/>
                  </a:rPr>
                </a:br>
                <a:r>
                  <a:rPr lang="cs-CZ" sz="2800" dirty="0" smtClean="0">
                    <a:latin typeface="Arial" charset="0"/>
                    <a:cs typeface="Arial" charset="0"/>
                  </a:rPr>
                  <a:t/>
                </a:r>
                <a:br>
                  <a:rPr lang="cs-CZ" sz="2800" dirty="0" smtClean="0">
                    <a:latin typeface="Arial" charset="0"/>
                    <a:cs typeface="Arial" charset="0"/>
                  </a:rPr>
                </a:br>
                <a:r>
                  <a:rPr lang="cs-CZ" sz="2800" dirty="0">
                    <a:latin typeface="Arial" charset="0"/>
                    <a:cs typeface="Arial" charset="0"/>
                  </a:rPr>
                  <a:t/>
                </a:r>
                <a:br>
                  <a:rPr lang="cs-CZ" sz="2800" dirty="0">
                    <a:latin typeface="Arial" charset="0"/>
                    <a:cs typeface="Arial" charset="0"/>
                  </a:rPr>
                </a:b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𝑎</m:t>
                      </m:r>
                      <m:r>
                        <a:rPr lang="cs-CZ" sz="2800" i="1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=3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sz="2800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>
                                  <a:solidFill>
                                    <a:schemeClr val="tx2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cos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800" i="1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𝜋</m:t>
                          </m:r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+</m:t>
                          </m:r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sz="2800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>
                                  <a:solidFill>
                                    <a:schemeClr val="tx2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sin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800" i="1">
                                      <a:solidFill>
                                        <a:schemeClr val="tx2"/>
                                      </a:solidFill>
                                      <a:latin typeface="Cambria Math" pitchFamily="18" charset="0"/>
                                      <a:ea typeface="Cambria Math" pitchFamily="18" charset="0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𝜋</m:t>
                          </m:r>
                        </m:e>
                      </m:d>
                      <m:r>
                        <a:rPr lang="cs-CZ" sz="2800">
                          <a:solidFill>
                            <a:schemeClr val="tx2"/>
                          </a:solidFill>
                          <a:latin typeface="Cambria Math"/>
                          <a:ea typeface="Cambria Math" pitchFamily="18" charset="0"/>
                        </a:rPr>
                        <m:t>, </m:t>
                      </m:r>
                      <m:r>
                        <a:rPr lang="cs-CZ" sz="2800" i="1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𝑏</m:t>
                      </m:r>
                      <m:r>
                        <a:rPr lang="cs-CZ" sz="2800" i="1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9</m:t>
                          </m:r>
                        </m:den>
                      </m:f>
                      <m:d>
                        <m:dPr>
                          <m:ctrlP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sz="2800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>
                                  <a:solidFill>
                                    <a:schemeClr val="tx2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cos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7</m:t>
                                  </m:r>
                                </m:num>
                                <m:den>
                                  <m:r>
                                    <a:rPr lang="cs-CZ" sz="2800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+</m:t>
                          </m:r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sz="2800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>
                                  <a:solidFill>
                                    <a:schemeClr val="tx2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sin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7</m:t>
                                  </m:r>
                                </m:num>
                                <m:den>
                                  <m:r>
                                    <a:rPr lang="cs-CZ" sz="2800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𝜋</m:t>
                          </m:r>
                        </m:e>
                      </m:d>
                    </m:oMath>
                  </m:oMathPara>
                </a14:m>
                <a:r>
                  <a:rPr lang="cs-CZ" sz="2800" b="1" dirty="0">
                    <a:solidFill>
                      <a:schemeClr val="tx2"/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/>
                </a:r>
                <a:br>
                  <a:rPr lang="cs-CZ" sz="2800" b="1" dirty="0">
                    <a:solidFill>
                      <a:schemeClr val="tx2"/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</a:br>
                <a:r>
                  <a:rPr lang="cs-CZ" sz="2800" b="1" dirty="0" smtClean="0">
                    <a:solidFill>
                      <a:schemeClr val="tx2"/>
                    </a:solidFill>
                    <a:latin typeface="Arial" charset="0"/>
                    <a:cs typeface="Arial" charset="0"/>
                  </a:rPr>
                  <a:t/>
                </a:r>
                <a:br>
                  <a:rPr lang="cs-CZ" sz="2800" b="1" dirty="0" smtClean="0">
                    <a:solidFill>
                      <a:schemeClr val="tx2"/>
                    </a:solidFill>
                    <a:latin typeface="Arial" charset="0"/>
                    <a:cs typeface="Arial" charset="0"/>
                  </a:rPr>
                </a:br>
                <a:r>
                  <a:rPr lang="cs-CZ" sz="2800" dirty="0">
                    <a:latin typeface="Arial" charset="0"/>
                    <a:cs typeface="Arial" charset="0"/>
                  </a:rPr>
                  <a:t/>
                </a:r>
                <a:br>
                  <a:rPr lang="cs-CZ" sz="2800" dirty="0">
                    <a:latin typeface="Arial" charset="0"/>
                    <a:cs typeface="Arial" charset="0"/>
                  </a:rPr>
                </a:br>
                <a:endParaRPr lang="cs-CZ" sz="2800" dirty="0" smtClean="0">
                  <a:solidFill>
                    <a:schemeClr val="tx2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6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67544" y="404664"/>
                <a:ext cx="8229600" cy="1143000"/>
              </a:xfrm>
              <a:blipFill rotWithShape="1">
                <a:blip r:embed="rId2"/>
                <a:stretch>
                  <a:fillRect b="-106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1916832"/>
                <a:ext cx="8229600" cy="4597971"/>
              </a:xfrm>
            </p:spPr>
            <p:txBody>
              <a:bodyPr/>
              <a:lstStyle/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den>
                      </m:f>
                      <m:r>
                        <a:rPr lang="cs-CZ" sz="2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f>
                            <m:fPr>
                              <m:ctrlPr>
                                <a:rPr lang="cs-CZ" sz="280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9</m:t>
                              </m:r>
                            </m:den>
                          </m:f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 b="0" i="0" smtClean="0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sz="2800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800" b="0" i="1" smtClean="0">
                                          <a:latin typeface="Cambria Math"/>
                                          <a:ea typeface="Cambria Math"/>
                                        </a:rPr>
                                        <m:t>3</m:t>
                                      </m:r>
                                    </m:num>
                                    <m:den>
                                      <m:r>
                                        <a:rPr lang="cs-CZ" sz="2800" b="0" i="1" smtClean="0">
                                          <a:latin typeface="Cambria Math"/>
                                          <a:ea typeface="Cambria Math"/>
                                        </a:rPr>
                                        <m:t>4</m:t>
                                      </m:r>
                                    </m:den>
                                  </m:f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−</m:t>
                                  </m:r>
                                  <m:f>
                                    <m:fPr>
                                      <m:ctrlPr>
                                        <a:rPr lang="cs-CZ" sz="2800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800" b="0" i="1" smtClean="0">
                                          <a:latin typeface="Cambria Math"/>
                                          <a:ea typeface="Cambria Math"/>
                                        </a:rPr>
                                        <m:t>7</m:t>
                                      </m:r>
                                    </m:num>
                                    <m:den>
                                      <m:r>
                                        <a:rPr lang="cs-CZ" sz="2800" b="0" i="1" smtClean="0">
                                          <a:latin typeface="Cambria Math"/>
                                          <a:ea typeface="Cambria Math"/>
                                        </a:rPr>
                                        <m:t>4</m:t>
                                      </m:r>
                                    </m:den>
                                  </m:f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e>
                              </m:d>
                            </m:e>
                          </m:func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𝑖𝑠𝑖𝑛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(</m:t>
                          </m:r>
                          <m:f>
                            <m:f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)</m:t>
                          </m:r>
                        </m:e>
                      </m:d>
                    </m:oMath>
                  </m:oMathPara>
                </a14:m>
                <a:endParaRPr lang="cs-CZ" sz="2800" i="1" dirty="0">
                  <a:latin typeface="Cambria Math"/>
                  <a:ea typeface="Cambria Math"/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27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cs-CZ" sz="2800" b="0" i="0" smtClean="0">
                              <a:latin typeface="Cambria Math"/>
                              <a:ea typeface="Cambria Math"/>
                            </a:rPr>
                            <m:t>cos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⁡(−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)+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𝑖𝑠𝑖𝑛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(−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)</m:t>
                          </m:r>
                        </m:e>
                      </m:d>
                    </m:oMath>
                  </m:oMathPara>
                </a14:m>
                <a:endParaRPr lang="cs-CZ" sz="2800" dirty="0" smtClean="0">
                  <a:solidFill>
                    <a:schemeClr val="tx1"/>
                  </a:solidFill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27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d>
                        <m:dPr>
                          <m:ctrlPr>
                            <a:rPr lang="cs-CZ" sz="28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0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𝑖</m:t>
                          </m:r>
                        </m:e>
                      </m:d>
                    </m:oMath>
                  </m:oMathPara>
                </a14:m>
                <a:endParaRPr lang="cs-CZ" sz="2800" dirty="0" smtClean="0"/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r>
                        <a:rPr lang="cs-CZ" sz="2800" b="1" i="0" smtClean="0">
                          <a:solidFill>
                            <a:srgbClr val="FF0000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−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 pitchFamily="18" charset="0"/>
                            </a:rPr>
                            <m:t>𝟐𝟕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1916832"/>
                <a:ext cx="8229600" cy="4597971"/>
              </a:xfr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64912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717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1. </a:t>
            </a:r>
            <a:r>
              <a:rPr lang="cs-CZ" sz="1600" dirty="0" smtClean="0">
                <a:latin typeface="Arial" charset="0"/>
                <a:cs typeface="Arial" charset="0"/>
              </a:rPr>
              <a:t>Hudcová, M., Kubičíková, </a:t>
            </a:r>
            <a:r>
              <a:rPr lang="cs-CZ" sz="1600" dirty="0">
                <a:latin typeface="Arial" charset="0"/>
                <a:cs typeface="Arial" charset="0"/>
              </a:rPr>
              <a:t>L</a:t>
            </a:r>
            <a:r>
              <a:rPr lang="cs-CZ" sz="1600" dirty="0" smtClean="0">
                <a:latin typeface="Arial" charset="0"/>
                <a:cs typeface="Arial" charset="0"/>
              </a:rPr>
              <a:t>.: </a:t>
            </a:r>
            <a:r>
              <a:rPr lang="cs-CZ" sz="1600" i="1" dirty="0" smtClean="0">
                <a:latin typeface="Arial" charset="0"/>
                <a:cs typeface="Arial" charset="0"/>
              </a:rPr>
              <a:t>Sbírka úloh z matematiky pro SOŠ, SOU a nástavbové </a:t>
            </a:r>
            <a:br>
              <a:rPr lang="cs-CZ" sz="1600" i="1" dirty="0" smtClean="0">
                <a:latin typeface="Arial" charset="0"/>
                <a:cs typeface="Arial" charset="0"/>
              </a:rPr>
            </a:br>
            <a:r>
              <a:rPr lang="cs-CZ" sz="1600" i="1" dirty="0" smtClean="0">
                <a:latin typeface="Arial" charset="0"/>
                <a:cs typeface="Arial" charset="0"/>
              </a:rPr>
              <a:t>   studium</a:t>
            </a:r>
            <a:r>
              <a:rPr lang="cs-CZ" sz="1600" dirty="0" smtClean="0">
                <a:latin typeface="Arial" charset="0"/>
                <a:cs typeface="Arial" charset="0"/>
              </a:rPr>
              <a:t>, PROMETHEUS, Praha, 2000, ISBN 80-7196-165-5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2. Jirásek, </a:t>
            </a:r>
            <a:r>
              <a:rPr lang="cs-CZ" sz="1600" dirty="0">
                <a:latin typeface="Arial" charset="0"/>
                <a:cs typeface="Arial" charset="0"/>
              </a:rPr>
              <a:t>F</a:t>
            </a:r>
            <a:r>
              <a:rPr lang="cs-CZ" sz="1600" dirty="0" smtClean="0">
                <a:latin typeface="Arial" charset="0"/>
                <a:cs typeface="Arial" charset="0"/>
              </a:rPr>
              <a:t>., Braniš, </a:t>
            </a:r>
            <a:r>
              <a:rPr lang="cs-CZ" sz="1600" dirty="0">
                <a:latin typeface="Arial" charset="0"/>
                <a:cs typeface="Arial" charset="0"/>
              </a:rPr>
              <a:t>K</a:t>
            </a:r>
            <a:r>
              <a:rPr lang="cs-CZ" sz="1600" dirty="0" smtClean="0">
                <a:latin typeface="Arial" charset="0"/>
                <a:cs typeface="Arial" charset="0"/>
              </a:rPr>
              <a:t>. a spol.: </a:t>
            </a:r>
            <a:r>
              <a:rPr lang="cs-CZ" sz="1600" i="1" dirty="0" smtClean="0">
                <a:latin typeface="Arial" charset="0"/>
                <a:cs typeface="Arial" charset="0"/>
              </a:rPr>
              <a:t>Sbírka úloh z matematiky pro SOŠ a studijní obory SOU ,</a:t>
            </a:r>
            <a:br>
              <a:rPr lang="cs-CZ" sz="1600" i="1" dirty="0" smtClean="0">
                <a:latin typeface="Arial" charset="0"/>
                <a:cs typeface="Arial" charset="0"/>
              </a:rPr>
            </a:br>
            <a:r>
              <a:rPr lang="cs-CZ" sz="1600" i="1" dirty="0" smtClean="0">
                <a:latin typeface="Arial" charset="0"/>
                <a:cs typeface="Arial" charset="0"/>
              </a:rPr>
              <a:t>    2. část</a:t>
            </a:r>
            <a:r>
              <a:rPr lang="cs-CZ" sz="1600" dirty="0" smtClean="0">
                <a:latin typeface="Arial" charset="0"/>
                <a:cs typeface="Arial" charset="0"/>
              </a:rPr>
              <a:t>, SPN, Praha, 1989, ISBN 80-04-21341-3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>
                <a:latin typeface="Arial" charset="0"/>
                <a:cs typeface="Arial" charset="0"/>
              </a:rPr>
              <a:t>3</a:t>
            </a:r>
            <a:r>
              <a:rPr lang="cs-CZ" sz="1600" dirty="0" smtClean="0">
                <a:latin typeface="Arial" charset="0"/>
                <a:cs typeface="Arial" charset="0"/>
              </a:rPr>
              <a:t>. Petáková, J.: Matematika příprava k maturitě a k přijímacím zkouškám na vysoké školy, </a:t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    PROMETHEUS, Praha, 2000, ISBN 80-7196-099-3</a:t>
            </a: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68554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endParaRPr lang="cs-CZ" sz="2800" b="1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8196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292600"/>
          </a:xfrm>
        </p:spPr>
        <p:txBody>
          <a:bodyPr/>
          <a:lstStyle/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ru-RU" sz="1600" dirty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ky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7047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3021</TotalTime>
  <Words>820</Words>
  <Application>Microsoft Office PowerPoint</Application>
  <PresentationFormat>Předvádění na obrazovce (4:3)</PresentationFormat>
  <Paragraphs>81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Motiv sady Office</vt:lpstr>
      <vt:lpstr>1_Motiv sady Office</vt:lpstr>
      <vt:lpstr>2_Motiv sady Office</vt:lpstr>
      <vt:lpstr>Obchodní akademie, Střední odborná škola   a Jazyková škola s právem státní jazykové zkoušky,  Hradec Králové</vt:lpstr>
      <vt:lpstr>    Součin a podíl komplexních čísel  v goniometrickém tvaru:   </vt:lpstr>
      <vt:lpstr>    Součin a podíl komplexních čísel  v goniometrickém tvaru:   </vt:lpstr>
      <vt:lpstr>    Určete součin  a podíl komplexních čísel,  výsledek zapište v algebraickém tvaru:   </vt:lpstr>
      <vt:lpstr>    a=1/4 (cos⁡〖5/4〗 π+i sin⁡〖5/4〗 π), b=1/2 (cos⁡〖π/2〗+i sin⁡〖π/2〗 )   </vt:lpstr>
      <vt:lpstr>    Příklad č. 2:   </vt:lpstr>
      <vt:lpstr>    a=1/3 (cos90°+isin90°), b=(cos135°+isin135°)   </vt:lpstr>
      <vt:lpstr>    Příklad č. 3:   </vt:lpstr>
      <vt:lpstr>    a=3(cos⁡〖3/4〗 π+i sin⁡〖3/4〗 π), b=2/9 (cos⁡〖7/4〗 π+i sin⁡〖7/4〗 π)   </vt:lpstr>
      <vt:lpstr>Seznam literatury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MK</cp:lastModifiedBy>
  <cp:revision>337</cp:revision>
  <dcterms:created xsi:type="dcterms:W3CDTF">2012-11-30T22:17:21Z</dcterms:created>
  <dcterms:modified xsi:type="dcterms:W3CDTF">2013-11-10T16:45:13Z</dcterms:modified>
</cp:coreProperties>
</file>