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4"/>
  </p:notesMasterIdLst>
  <p:sldIdLst>
    <p:sldId id="256" r:id="rId4"/>
    <p:sldId id="299" r:id="rId5"/>
    <p:sldId id="323" r:id="rId6"/>
    <p:sldId id="335" r:id="rId7"/>
    <p:sldId id="331" r:id="rId8"/>
    <p:sldId id="336" r:id="rId9"/>
    <p:sldId id="337" r:id="rId10"/>
    <p:sldId id="338" r:id="rId11"/>
    <p:sldId id="339" r:id="rId12"/>
    <p:sldId id="34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212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>
                <a:solidFill>
                  <a:prstClr val="black"/>
                </a:solidFill>
              </a:rPr>
              <a:pPr eaLnBrk="1" hangingPunct="1"/>
              <a:t>9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0F0A1BE-308A-4B8B-85A0-6677B0033AF1}" type="slidenum">
              <a:rPr lang="cs-CZ" smtClean="0">
                <a:solidFill>
                  <a:prstClr val="black"/>
                </a:solidFill>
              </a:rPr>
              <a:pPr eaLnBrk="1" hangingPunct="1"/>
              <a:t>10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610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2890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163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0205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4234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0201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6979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1061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5980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0602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4166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5956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4173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7393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6567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7343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214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9444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0826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1623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5142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376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175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10.11.2013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000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3489654"/>
              </p:ext>
            </p:extLst>
          </p:nvPr>
        </p:nvGraphicFramePr>
        <p:xfrm>
          <a:off x="250825" y="2781300"/>
          <a:ext cx="8569325" cy="405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VY_32_INOVACE_1_KOMPLEXNI_CISLA_16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Mocnina komplexního čísla v goniometrickém tvaru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Mocnina komplexního čísla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a procvičování nového učiva Mocnina komplexního čísla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Mocnina komplexního čísla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916833"/>
                <a:ext cx="7632848" cy="2952328"/>
              </a:xfrm>
              <a:solidFill>
                <a:schemeClr val="accent1">
                  <a:alpha val="35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36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Nechť </a:t>
                </a:r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</a:rPr>
                      <m:t>𝑎</m:t>
                    </m:r>
                    <m:r>
                      <a:rPr lang="cs-CZ" sz="3600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sz="36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</m:d>
                    <m:d>
                      <m:dPr>
                        <m:ctrlPr>
                          <a:rPr lang="cs-CZ" sz="36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sz="3600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3600" i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sz="3600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𝑖</m:t>
                        </m:r>
                        <m:func>
                          <m:funcPr>
                            <m:ctrlPr>
                              <a:rPr lang="cs-CZ" sz="3600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3600" i="0" smtClean="0">
                                <a:latin typeface="Cambria Math"/>
                                <a:ea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sz="3600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e>
                        </m:func>
                      </m:e>
                    </m:d>
                  </m:oMath>
                </a14:m>
                <a:r>
                  <a:rPr lang="cs-CZ" sz="3600" dirty="0" smtClean="0"/>
                  <a:t>, </a:t>
                </a:r>
                <a:br>
                  <a:rPr lang="cs-CZ" sz="3600" dirty="0" smtClean="0"/>
                </a:br>
                <a14:m>
                  <m:oMath xmlns:m="http://schemas.openxmlformats.org/officeDocument/2006/math">
                    <m:r>
                      <a:rPr lang="cs-CZ" sz="3600" b="0" i="1" dirty="0" smtClean="0">
                        <a:latin typeface="Cambria Math"/>
                      </a:rPr>
                      <m:t>𝑎</m:t>
                    </m:r>
                    <m:r>
                      <a:rPr lang="cs-CZ" sz="3600" b="0" i="1" dirty="0" smtClean="0">
                        <a:latin typeface="Cambria Math"/>
                        <a:ea typeface="Cambria Math"/>
                      </a:rPr>
                      <m:t>≠0, </m:t>
                    </m:r>
                    <m:r>
                      <a:rPr lang="cs-CZ" sz="3600" b="0" i="1" dirty="0" smtClean="0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sz="3600" b="0" i="1" dirty="0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3600" b="0" i="1" dirty="0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sz="3600" b="0" i="1" dirty="0" smtClean="0">
                        <a:latin typeface="Cambria Math"/>
                        <a:ea typeface="Cambria Math"/>
                      </a:rPr>
                      <m:t>. </m:t>
                    </m:r>
                  </m:oMath>
                </a14:m>
                <a:r>
                  <a:rPr lang="cs-CZ" sz="3600" dirty="0" smtClean="0"/>
                  <a:t> Platí:</a:t>
                </a:r>
              </a:p>
              <a:p>
                <a:pPr marL="0" indent="0">
                  <a:buNone/>
                </a:pPr>
                <a:endParaRPr lang="cs-CZ" sz="3600" dirty="0" smtClean="0">
                  <a:latin typeface="Arial" panose="020B0604020202020204" pitchFamily="34" charset="0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6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6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36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6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360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3600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</m:d>
                        </m:e>
                        <m:sup>
                          <m:r>
                            <a:rPr lang="cs-CZ" sz="36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𝑐𝑜𝑠𝑛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𝑖𝑠𝑖𝑛𝑛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3600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916833"/>
                <a:ext cx="7632848" cy="2952328"/>
              </a:xfrm>
              <a:blipFill rotWithShape="1">
                <a:blip r:embed="rId2"/>
                <a:stretch>
                  <a:fillRect l="-2476" t="-3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Určete mocninu komplexních čísel,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výsledek zapište v algebraickém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49228" y="1700808"/>
                <a:ext cx="8604448" cy="5390059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P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ří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klad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č.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1: </m:t>
                    </m:r>
                    <m:r>
                      <a:rPr lang="cs-CZ" sz="2800" b="0" i="1" smtClean="0">
                        <a:solidFill>
                          <a:schemeClr val="tx2"/>
                        </a:solidFill>
                        <a:latin typeface="Cambria Math" pitchFamily="18" charset="0"/>
                        <a:ea typeface="Cambria Math" pitchFamily="18" charset="0"/>
                      </a:rPr>
                      <m:t>𝑎</m:t>
                    </m:r>
                    <m:r>
                      <a:rPr lang="cs-CZ" sz="2800" i="1" smtClean="0">
                        <a:solidFill>
                          <a:schemeClr val="tx2"/>
                        </a:solidFill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2800" b="0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0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d>
                      <m:dPr>
                        <m:ctrlPr>
                          <a:rPr lang="cs-CZ" sz="280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  <m:t>𝑐𝑜𝑠</m:t>
                        </m:r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  <m:t>180°+</m:t>
                        </m:r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𝑖</m:t>
                        </m:r>
                        <m:func>
                          <m:funcPr>
                            <m:ctrlPr>
                              <a:rPr lang="cs-CZ" sz="2800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800" i="0" smtClean="0">
                                <a:solidFill>
                                  <a:schemeClr val="tx2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sin</m:t>
                            </m:r>
                          </m:fName>
                          <m:e>
                            <m:r>
                              <a:rPr lang="cs-CZ" sz="2800" b="0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180</m:t>
                            </m:r>
                            <m:r>
                              <a:rPr lang="cs-CZ" sz="2800" b="0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</a:rPr>
                              <m:t>°</m:t>
                            </m:r>
                          </m:e>
                        </m:func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tx2"/>
                    </a:solidFill>
                    <a:latin typeface="Cambria Math" pitchFamily="18" charset="0"/>
                    <a:ea typeface="Cambria Math" pitchFamily="18" charset="0"/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dirty="0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</m:sup>
                    </m:sSup>
                    <m:r>
                      <a:rPr lang="cs-CZ" sz="2800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 ?</m:t>
                    </m:r>
                  </m:oMath>
                </a14:m>
                <a:endParaRPr lang="cs-CZ" sz="2800" dirty="0" smtClean="0">
                  <a:solidFill>
                    <a:schemeClr val="tx2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4</m:t>
                          </m:r>
                        </m:sup>
                      </m:sSup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cs-CZ" sz="280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8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180°</m:t>
                                  </m:r>
                                </m:e>
                              </m:d>
                            </m:e>
                          </m:func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(4∙180°)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720°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720°</m:t>
                        </m:r>
                      </m:e>
                    </m:d>
                  </m:oMath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0°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0°</m:t>
                        </m:r>
                      </m:e>
                    </m:d>
                  </m:oMath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dirty="0">
                        <a:latin typeface="Cambria Math"/>
                        <a:ea typeface="Cambria Math"/>
                      </a:rPr>
                      <m:t>(</m:t>
                    </m:r>
                    <m:r>
                      <a:rPr lang="cs-CZ" sz="2800" b="0" i="0" dirty="0" smtClean="0">
                        <a:latin typeface="Cambria Math"/>
                        <a:ea typeface="Cambria Math"/>
                      </a:rPr>
                      <m:t>1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+0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𝑖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400" i="1" dirty="0" smtClean="0">
                  <a:solidFill>
                    <a:srgbClr val="FF0000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:endParaRPr lang="cs-CZ" sz="2800" i="1" dirty="0" smtClean="0">
                  <a:solidFill>
                    <a:srgbClr val="FF0000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endParaRPr lang="cs-CZ" sz="2800" b="1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9228" y="1700808"/>
                <a:ext cx="8604448" cy="5390059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627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08112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Příklad č. 2: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49228" y="1412776"/>
                <a:ext cx="8604448" cy="5678091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2"/>
                        </a:solidFill>
                        <a:latin typeface="Cambria Math" pitchFamily="18" charset="0"/>
                        <a:ea typeface="Cambria Math" pitchFamily="18" charset="0"/>
                      </a:rPr>
                      <m:t>𝑎</m:t>
                    </m:r>
                    <m:r>
                      <a:rPr lang="cs-CZ" sz="2800" i="1" smtClean="0">
                        <a:solidFill>
                          <a:schemeClr val="tx2"/>
                        </a:solidFill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4</m:t>
                        </m:r>
                      </m:den>
                    </m:f>
                    <m:d>
                      <m:dPr>
                        <m:ctrlPr>
                          <a:rPr lang="cs-CZ" sz="280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sz="2800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800" i="0" smtClean="0">
                                <a:solidFill>
                                  <a:schemeClr val="tx2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cos</m:t>
                            </m:r>
                          </m:fName>
                          <m:e>
                            <m:f>
                              <m:fPr>
                                <m:ctrlPr>
                                  <a:rPr lang="cs-CZ" sz="2800" i="1" smtClean="0">
                                    <a:solidFill>
                                      <a:schemeClr val="tx2"/>
                                    </a:solidFill>
                                    <a:latin typeface="Cambria Math"/>
                                    <a:ea typeface="Cambria Math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solidFill>
                                      <a:schemeClr val="tx2"/>
                                    </a:solidFill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800" b="0" i="1" smtClean="0">
                                    <a:solidFill>
                                      <a:schemeClr val="tx2"/>
                                    </a:solidFill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func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𝜋</m:t>
                        </m:r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𝑖</m:t>
                        </m:r>
                        <m:func>
                          <m:funcPr>
                            <m:ctrlPr>
                              <a:rPr lang="cs-CZ" sz="2800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800" i="0" smtClean="0">
                                <a:solidFill>
                                  <a:schemeClr val="tx2"/>
                                </a:solidFill>
                                <a:latin typeface="Cambria Math" pitchFamily="18" charset="0"/>
                                <a:ea typeface="Cambria Math" pitchFamily="18" charset="0"/>
                              </a:rPr>
                              <m:t>sin</m:t>
                            </m:r>
                          </m:fName>
                          <m:e>
                            <m:f>
                              <m:fPr>
                                <m:ctrlPr>
                                  <a:rPr lang="cs-CZ" sz="2800" i="1" smtClean="0">
                                    <a:solidFill>
                                      <a:schemeClr val="tx2"/>
                                    </a:solidFill>
                                    <a:latin typeface="Cambria Math"/>
                                    <a:ea typeface="Cambria Math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solidFill>
                                      <a:schemeClr val="tx2"/>
                                    </a:solidFill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800" b="0" i="1" smtClean="0">
                                    <a:solidFill>
                                      <a:schemeClr val="tx2"/>
                                    </a:solidFill>
                                    <a:latin typeface="Cambria Math" pitchFamily="18" charset="0"/>
                                    <a:ea typeface="Cambria Math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func>
                        <m: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 pitchFamily="18" charset="0"/>
                            <a:ea typeface="Cambria Math" pitchFamily="18" charset="0"/>
                          </a:rPr>
                          <m:t>𝜋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tx2"/>
                    </a:solidFill>
                    <a:latin typeface="Cambria Math" pitchFamily="18" charset="0"/>
                    <a:ea typeface="Cambria Math" pitchFamily="18" charset="0"/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dirty="0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tx2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sup>
                    </m:sSup>
                    <m:r>
                      <a:rPr lang="cs-CZ" sz="2800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 ?</m:t>
                    </m:r>
                  </m:oMath>
                </a14:m>
                <a:endParaRPr lang="cs-CZ" sz="2800" dirty="0" smtClean="0">
                  <a:solidFill>
                    <a:schemeClr val="tx2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sup>
                      </m:sSup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 i="0">
                              <a:latin typeface="Cambria Math"/>
                              <a:ea typeface="Cambria Math"/>
                            </a:rPr>
                            <m:t>cos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⁡(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5∙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5∙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 pitchFamily="18" charset="0"/>
                              </a:rPr>
                              <m:t>4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𝑖𝑠𝑖𝑛</m:t>
                        </m:r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2800" i="1">
                                <a:latin typeface="Cambria Math"/>
                                <a:ea typeface="Cambria Math" pitchFamily="18" charset="0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  <a:ea typeface="Cambria Math" pitchFamily="18" charset="0"/>
                              </a:rPr>
                              <m:t>4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𝑖𝑠𝑖𝑛</m:t>
                        </m:r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2800" i="1">
                                <a:latin typeface="Cambria Math"/>
                                <a:ea typeface="Cambria Math" pitchFamily="18" charset="0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  <a:ea typeface="Cambria Math" pitchFamily="18" charset="0"/>
                              </a:rPr>
                              <m:t>4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:r>
                  <a:rPr lang="cs-CZ" sz="2800" dirty="0" smtClean="0">
                    <a:ea typeface="Cambria Math"/>
                  </a:rPr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i="1" dirty="0" smtClean="0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0" i="1" dirty="0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sz="2800" b="0" i="1" dirty="0" smtClean="0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𝑖</m:t>
                    </m:r>
                    <m:f>
                      <m:fPr>
                        <m:ctrlPr>
                          <a:rPr lang="cs-CZ" sz="2800" b="0" i="1" dirty="0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0" i="1" dirty="0" smtClean="0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0" i="1" dirty="0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sz="2800" b="0" i="1" dirty="0" smtClean="0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  <m:t>𝟐𝟎𝟒𝟖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rgbClr val="FF0000"/>
                    </a:solidFill>
                    <a:ea typeface="Cambria Math"/>
                  </a:rPr>
                  <a:t> </a:t>
                </a:r>
                <a:r>
                  <a:rPr lang="cs-CZ" sz="2800" b="1" dirty="0" smtClean="0">
                    <a:solidFill>
                      <a:srgbClr val="FF0000"/>
                    </a:solidFill>
                    <a:ea typeface="Cambria Math"/>
                  </a:rPr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 pitchFamily="18" charset="0"/>
                          </a:rPr>
                          <m:t>𝟐𝟎𝟒𝟖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rgbClr val="FF0000"/>
                    </a:solidFill>
                    <a:ea typeface="Cambria Math"/>
                  </a:rPr>
                  <a:t> </a:t>
                </a:r>
                <a:r>
                  <a:rPr lang="cs-CZ" sz="2800" b="1" dirty="0" smtClean="0">
                    <a:solidFill>
                      <a:srgbClr val="FF0000"/>
                    </a:solidFill>
                    <a:ea typeface="Cambria Math"/>
                  </a:rPr>
                  <a:t>i</a:t>
                </a:r>
                <a:endParaRPr lang="cs-CZ" sz="2800" b="1" i="1" dirty="0" smtClean="0">
                  <a:solidFill>
                    <a:srgbClr val="FF0000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endParaRPr lang="cs-CZ" sz="2800" b="1" i="1" dirty="0">
                  <a:solidFill>
                    <a:schemeClr val="tx1"/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9228" y="1412776"/>
                <a:ext cx="8604448" cy="5678091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9837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8012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Příklad č. 3: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49228" y="1412776"/>
                <a:ext cx="8604448" cy="5678091"/>
              </a:xfrm>
            </p:spPr>
            <p:txBody>
              <a:bodyPr/>
              <a:lstStyle/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tx2"/>
                          </a:solidFill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80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i="0" smtClean="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cos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6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+</m:t>
                          </m:r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𝑖</m:t>
                          </m:r>
                          <m:func>
                            <m:funcPr>
                              <m:ctrlPr>
                                <a:rPr lang="cs-CZ" sz="2800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 i="0" smtClean="0">
                                  <a:solidFill>
                                    <a:schemeClr val="tx2"/>
                                  </a:solidFill>
                                  <a:latin typeface="Cambria Math" pitchFamily="18" charset="0"/>
                                  <a:ea typeface="Cambria Math" pitchFamily="18" charset="0"/>
                                </a:rPr>
                                <m:t>sin</m:t>
                              </m:r>
                            </m:fName>
                            <m:e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6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b="0" i="1" smtClean="0">
                              <a:solidFill>
                                <a:schemeClr val="tx2"/>
                              </a:solidFill>
                              <a:latin typeface="Cambria Math" pitchFamily="18" charset="0"/>
                              <a:ea typeface="Cambria Math" pitchFamily="18" charset="0"/>
                            </a:rPr>
                            <m:t>𝜋</m:t>
                          </m:r>
                        </m:e>
                      </m:d>
                      <m:r>
                        <a:rPr lang="cs-CZ" sz="2800" b="0" i="0" smtClean="0">
                          <a:solidFill>
                            <a:schemeClr val="tx2"/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sSup>
                        <m:sSupPr>
                          <m:ctrlPr>
                            <a:rPr lang="cs-CZ" sz="2800" i="1" dirty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800" i="1" dirty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 pitchFamily="18" charset="0"/>
                            </a:rPr>
                            <m:t>9</m:t>
                          </m:r>
                        </m:sup>
                      </m:sSup>
                      <m:r>
                        <a:rPr lang="cs-CZ" sz="2800" i="1" dirty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</a:rPr>
                        <m:t>= ?</m:t>
                      </m:r>
                    </m:oMath>
                  </m:oMathPara>
                </a14:m>
                <a:endParaRPr lang="cs-CZ" sz="2800" dirty="0">
                  <a:solidFill>
                    <a:schemeClr val="tx2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800" i="1">
                              <a:latin typeface="Cambria Math"/>
                              <a:ea typeface="Cambria Math" pitchFamily="18" charset="0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9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sup>
                      </m:sSup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  <a:ea typeface="Cambria Math"/>
                            </a:rPr>
                            <m:t>cos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⁡(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)+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(9∙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𝜋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𝜋</m:t>
                          </m:r>
                        </m:e>
                      </m:d>
                      <m:r>
                        <a:rPr lang="cs-CZ" sz="2800" i="1" dirty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dirty="0" smtClean="0">
                          <a:latin typeface="Cambria Math"/>
                          <a:ea typeface="Cambria Math" pitchFamily="18" charset="0"/>
                        </a:rPr>
                        <m:t>(</m:t>
                      </m:r>
                      <m:r>
                        <a:rPr lang="cs-CZ" sz="2800" b="0" i="1" dirty="0" smtClean="0">
                          <a:latin typeface="Cambria Math"/>
                          <a:ea typeface="Cambria Math" pitchFamily="18" charset="0"/>
                        </a:rPr>
                        <m:t>𝑐𝑜𝑠</m:t>
                      </m:r>
                      <m:r>
                        <a:rPr lang="cs-CZ" sz="2800" b="0" i="1" dirty="0" smtClean="0">
                          <a:latin typeface="Cambria Math"/>
                          <a:ea typeface="Cambria Math" pitchFamily="18" charset="0"/>
                        </a:rPr>
                        <m:t>1</m:t>
                      </m:r>
                      <m:f>
                        <m:fPr>
                          <m:ctrlP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𝑖𝑠𝑖𝑛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1</m:t>
                      </m:r>
                      <m:f>
                        <m:fPr>
                          <m:ctrlP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</a:rPr>
                        <m:t>0−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</a:rPr>
                        <m:t>𝑖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 pitchFamily="18" charset="0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𝒊</m:t>
                      </m:r>
                    </m:oMath>
                  </m:oMathPara>
                </a14:m>
                <a:endParaRPr lang="cs-CZ" sz="2800" b="1" i="1" dirty="0">
                  <a:solidFill>
                    <a:srgbClr val="FF0000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endParaRPr lang="cs-CZ" sz="2800" dirty="0" smtClean="0">
                  <a:solidFill>
                    <a:schemeClr val="tx2"/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9228" y="1412776"/>
                <a:ext cx="8604448" cy="5678091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675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96144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Vzorec pro umocňování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komplexních čísel v goniometrickém tvaru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549228" y="1844825"/>
                <a:ext cx="8343252" cy="4680520"/>
              </a:xfrm>
            </p:spPr>
            <p:txBody>
              <a:bodyPr/>
              <a:lstStyle/>
              <a:p>
                <a:pPr marL="0" indent="0" algn="ctr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cs-CZ" sz="4800" dirty="0" smtClean="0">
                    <a:solidFill>
                      <a:srgbClr val="FF0000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!!! </a:t>
                </a:r>
              </a:p>
              <a:p>
                <a:pPr marL="0" indent="0" algn="ctr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cs-CZ" sz="2800" b="1" dirty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v</a:t>
                </a:r>
                <a:r>
                  <a:rPr lang="cs-CZ" sz="2800" b="1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zorec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p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sSup>
                      <m:sSup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𝒂</m:t>
                            </m:r>
                          </m:e>
                        </m:d>
                      </m:e>
                      <m:sup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  <m:d>
                      <m:d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𝒄𝒐𝒔𝒏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𝒊𝒔𝒊𝒏𝒏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</m:e>
                    </m:d>
                  </m:oMath>
                </a14:m>
                <a:endParaRPr lang="cs-CZ" sz="2800" b="1" dirty="0" smtClean="0">
                  <a:latin typeface="Arial" pitchFamily="34" charset="0"/>
                  <a:ea typeface="Cambria Math"/>
                </a:endParaRPr>
              </a:p>
              <a:p>
                <a:pPr marL="0" indent="0" algn="ctr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cs-CZ" sz="2800" dirty="0">
                    <a:latin typeface="Arial" pitchFamily="34" charset="0"/>
                    <a:ea typeface="Cambria Math"/>
                    <a:cs typeface="Arial" pitchFamily="34" charset="0"/>
                  </a:rPr>
                  <a:t>u</a:t>
                </a:r>
                <a:r>
                  <a:rPr lang="cs-CZ" sz="2800" dirty="0" smtClean="0">
                    <a:latin typeface="Arial" pitchFamily="34" charset="0"/>
                    <a:ea typeface="Cambria Math"/>
                    <a:cs typeface="Arial" pitchFamily="34" charset="0"/>
                  </a:rPr>
                  <a:t>možní s výhodou určit</a:t>
                </a:r>
              </a:p>
              <a:p>
                <a:pPr marL="0" indent="0" algn="ctr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cs-CZ" sz="2800" dirty="0">
                    <a:latin typeface="Arial" pitchFamily="34" charset="0"/>
                    <a:ea typeface="Cambria Math"/>
                    <a:cs typeface="Arial" pitchFamily="34" charset="0"/>
                  </a:rPr>
                  <a:t>m</a:t>
                </a:r>
                <a:r>
                  <a:rPr lang="cs-CZ" sz="2800" dirty="0" smtClean="0">
                    <a:latin typeface="Arial" pitchFamily="34" charset="0"/>
                    <a:ea typeface="Cambria Math"/>
                    <a:cs typeface="Arial" pitchFamily="34" charset="0"/>
                  </a:rPr>
                  <a:t>ocninu komplexního čísla</a:t>
                </a:r>
              </a:p>
              <a:p>
                <a:pPr marL="0" indent="0" algn="ctr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cs-CZ" sz="2800" dirty="0">
                    <a:latin typeface="Arial" pitchFamily="34" charset="0"/>
                    <a:ea typeface="Cambria Math"/>
                    <a:cs typeface="Arial" pitchFamily="34" charset="0"/>
                  </a:rPr>
                  <a:t>z</a:t>
                </a:r>
                <a:r>
                  <a:rPr lang="cs-CZ" sz="2800" dirty="0" smtClean="0">
                    <a:latin typeface="Arial" pitchFamily="34" charset="0"/>
                    <a:ea typeface="Cambria Math"/>
                    <a:cs typeface="Arial" pitchFamily="34" charset="0"/>
                  </a:rPr>
                  <a:t>apsaného v jakémkoliv tvaru</a:t>
                </a:r>
              </a:p>
              <a:p>
                <a:pPr marL="0" indent="0" algn="ctr">
                  <a:spcBef>
                    <a:spcPts val="1200"/>
                  </a:spcBef>
                  <a:spcAft>
                    <a:spcPts val="1200"/>
                  </a:spcAft>
                  <a:buNone/>
                </a:pPr>
                <a:r>
                  <a:rPr lang="cs-CZ" sz="4800" dirty="0">
                    <a:solidFill>
                      <a:srgbClr val="FF0000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!!!</a:t>
                </a:r>
                <a:endParaRPr lang="cs-CZ" sz="4800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9228" y="1844825"/>
                <a:ext cx="8343252" cy="4680520"/>
              </a:xfrm>
              <a:blipFill rotWithShape="1">
                <a:blip r:embed="rId2"/>
                <a:stretch>
                  <a:fillRect t="-3129" b="-91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885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Určete mocninu komplexního čísla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algebraickém tvaru</a:t>
            </a: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968552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𝒛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𝒊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, 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𝒛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𝟔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=?</m:t>
                    </m:r>
                  </m:oMath>
                </a14:m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Komplexní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číslo převedeme z algebraického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na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goniometrický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tvar</a:t>
                </a:r>
              </a:p>
              <a:p>
                <a:pPr marL="0" indent="0">
                  <a:buNone/>
                </a:pPr>
                <a:endParaRPr lang="cs-CZ" sz="2000" i="1" dirty="0" smtClean="0">
                  <a:latin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</m:d>
                      <m:r>
                        <a:rPr lang="cs-CZ" sz="28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,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8</m:t>
                          </m:r>
                        </m:e>
                      </m:rad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pitchFamily="34" charset="0"/>
                        </a:rPr>
                        <m:t>𝑐𝑜𝑠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𝑎</m:t>
                          </m:r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𝑐𝑜𝑠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2800" b="0" i="1" smtClean="0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8</m:t>
                            </m:r>
                          </m:e>
                        </m:rad>
                      </m:den>
                    </m:f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,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  <a:cs typeface="Arial" pitchFamily="34" charset="0"/>
                      </a:rPr>
                      <m:t>   </m:t>
                    </m:r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𝑐𝑜𝑠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i="1" smtClean="0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den>
                    </m:f>
                    <m:r>
                      <a:rPr lang="cs-CZ" sz="2400" b="0" i="0" smtClean="0">
                        <a:latin typeface="Cambria Math"/>
                        <a:ea typeface="Cambria Math"/>
                        <a:cs typeface="Arial" pitchFamily="34" charset="0"/>
                      </a:rPr>
                      <m:t>, 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𝐼𝐼𝐼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.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𝑘𝑣𝑎𝑑𝑟𝑎𝑛𝑡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l-GR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α</m:t>
                    </m:r>
                    <m:r>
                      <a:rPr lang="el-GR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=225°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T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edy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pitchFamily="34" charset="0"/>
                      </a:rPr>
                      <m:t>𝒛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𝟖</m:t>
                        </m:r>
                      </m:e>
                    </m:rad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(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𝒄𝒐𝒔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𝟐𝟐𝟓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𝒊𝒔𝒊𝒏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𝟐𝟐𝟓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°)</m:t>
                    </m:r>
                  </m:oMath>
                </a14:m>
                <a:endParaRPr lang="cs-CZ" sz="2800" b="1" dirty="0">
                  <a:solidFill>
                    <a:schemeClr val="tx2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968552"/>
              </a:xfrm>
              <a:blipFill rotWithShape="1">
                <a:blip r:embed="rId2"/>
                <a:stretch>
                  <a:fillRect l="-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7329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Určete mocninu komplexního čísla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endParaRPr lang="cs-CZ" sz="2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5256584"/>
              </a:xfrm>
            </p:spPr>
            <p:txBody>
              <a:bodyPr/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pitchFamily="34" charset="0"/>
                      </a:rPr>
                      <m:t>𝒛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𝟖</m:t>
                        </m:r>
                      </m:e>
                    </m:rad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(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𝒄𝒐𝒔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𝟐𝟐𝟓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𝒊𝒔𝒊𝒏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𝟐𝟐𝟓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°)</m:t>
                    </m:r>
                  </m:oMath>
                </a14:m>
                <a:r>
                  <a:rPr lang="cs-CZ" sz="2800" b="1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 smtClean="0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1" i="1" dirty="0" smtClean="0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  <m:t>𝒛</m:t>
                        </m:r>
                      </m:e>
                      <m:sup>
                        <m:r>
                          <a:rPr lang="cs-CZ" sz="2800" b="1" i="1" dirty="0" smtClean="0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  <m:t>𝟔</m:t>
                        </m:r>
                      </m:sup>
                    </m:sSup>
                    <m:r>
                      <a:rPr lang="cs-CZ" sz="2800" b="1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=?</m:t>
                    </m:r>
                  </m:oMath>
                </a14:m>
                <a:endParaRPr lang="cs-CZ" sz="2800" b="1" dirty="0">
                  <a:solidFill>
                    <a:schemeClr val="tx2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400" dirty="0" smtClean="0">
                    <a:latin typeface="Arial" pitchFamily="34" charset="0"/>
                    <a:ea typeface="Cambria Math"/>
                    <a:cs typeface="Arial" pitchFamily="34" charset="0"/>
                  </a:rPr>
                  <a:t>!!!Použijeme vzorec</a:t>
                </a:r>
                <a:r>
                  <a:rPr lang="cs-CZ" sz="2800" dirty="0" smtClean="0">
                    <a:latin typeface="Arial" pitchFamily="34" charset="0"/>
                    <a:ea typeface="Cambria Math"/>
                    <a:cs typeface="Arial" pitchFamily="34" charset="0"/>
                  </a:rPr>
                  <a:t>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𝒛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=</m:t>
                    </m:r>
                    <m:sSup>
                      <m:sSupPr>
                        <m:ctrlP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cs-CZ" sz="28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</a:rPr>
                              <m:t>𝒛</m:t>
                            </m:r>
                          </m:e>
                        </m:d>
                      </m:e>
                      <m:sup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(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𝒄𝒐𝒔𝒏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𝒊𝒔𝒊𝒏𝒏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b="1" i="1" dirty="0" smtClean="0">
                  <a:solidFill>
                    <a:schemeClr val="tx2"/>
                  </a:solidFill>
                  <a:latin typeface="Cambria Math"/>
                  <a:ea typeface="Cambria Math"/>
                </a:endParaRPr>
              </a:p>
              <a:p>
                <a:pPr marL="0" indent="0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 pitchFamily="18" charset="0"/>
                            </a:rPr>
                            <m:t>6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cs-CZ" sz="28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8</m:t>
                                  </m:r>
                                </m:e>
                              </m:rad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  <m:r>
                        <a:rPr lang="cs-CZ" sz="2800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</a:rPr>
                                    <m:t>225</m:t>
                                  </m:r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°</m:t>
                                  </m:r>
                                </m:e>
                              </m:d>
                            </m:e>
                          </m:func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(6∙225°)</m:t>
                          </m:r>
                        </m:e>
                      </m:d>
                    </m:oMath>
                  </m:oMathPara>
                </a14:m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ctr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sup>
                    </m:sSup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135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0°+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135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0°</m:t>
                        </m:r>
                      </m:e>
                    </m:d>
                  </m:oMath>
                </a14:m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ctr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</m:oMath>
                  </m:oMathPara>
                </a14:m>
                <a:r>
                  <a:rPr lang="cs-CZ" sz="2800" i="1" dirty="0" smtClean="0">
                    <a:latin typeface="Cambria Math" pitchFamily="18" charset="0"/>
                    <a:ea typeface="Cambria Math" pitchFamily="18" charset="0"/>
                  </a:rPr>
                  <a:t/>
                </a:r>
                <a:br>
                  <a:rPr lang="cs-CZ" sz="2800" i="1" dirty="0" smtClean="0">
                    <a:latin typeface="Cambria Math" pitchFamily="18" charset="0"/>
                    <a:ea typeface="Cambria Math" pitchFamily="18" charset="0"/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Cambria Math" pitchFamily="18" charset="0"/>
                      </a:rPr>
                      <m:t>512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  <m: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cs-CZ" sz="2800" b="0" i="1" smtClean="0">
                                    <a:latin typeface="Cambria Math"/>
                                    <a:ea typeface="Cambria Math"/>
                                  </a:rPr>
                                  <m:t>360°+270°</m:t>
                                </m:r>
                              </m:e>
                            </m:d>
                          </m:e>
                        </m:func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𝑖𝑠𝑖𝑛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(3∙360°+270°)</m:t>
                        </m:r>
                      </m:e>
                    </m:d>
                  </m:oMath>
                </a14:m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ctr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512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(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𝑐𝑜𝑠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270°+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𝑖𝑠𝑖𝑛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270°)</m:t>
                    </m:r>
                  </m:oMath>
                </a14:m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ctr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512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0−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𝑖</m:t>
                          </m:r>
                        </m:e>
                      </m:d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 marL="0" indent="0" algn="ctr">
                  <a:spcBef>
                    <a:spcPts val="600"/>
                  </a:spcBef>
                  <a:spcAft>
                    <a:spcPts val="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𝟓𝟏𝟐</m:t>
                      </m:r>
                      <m:r>
                        <a:rPr lang="cs-CZ" sz="28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𝒊</m:t>
                      </m:r>
                    </m:oMath>
                  </m:oMathPara>
                </a14:m>
                <a:endParaRPr lang="cs-CZ" sz="2800" b="1" i="1" dirty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  <a:p>
                <a:pPr marL="0" indent="0" algn="ctr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Závěr: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</a:rPr>
                      <m:t>𝒛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=−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𝒊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, </m:t>
                    </m:r>
                    <m:sSup>
                      <m:sSup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𝒛</m:t>
                        </m:r>
                      </m:e>
                      <m:sup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𝟔</m:t>
                        </m:r>
                      </m:sup>
                    </m:sSup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𝟓𝟏𝟐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𝒊</m:t>
                    </m:r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.</a:t>
                </a:r>
                <a:endParaRPr lang="cs-CZ" sz="2400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5256584"/>
              </a:xfrm>
              <a:blipFill rotWithShape="1">
                <a:blip r:embed="rId2"/>
                <a:stretch>
                  <a:fillRect t="-4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1716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Hudcová, M., Kubičíková, </a:t>
            </a:r>
            <a:r>
              <a:rPr lang="cs-CZ" sz="1600" dirty="0">
                <a:latin typeface="Arial" charset="0"/>
                <a:cs typeface="Arial" charset="0"/>
              </a:rPr>
              <a:t>L</a:t>
            </a:r>
            <a:r>
              <a:rPr lang="cs-CZ" sz="1600" dirty="0" smtClean="0">
                <a:latin typeface="Arial" charset="0"/>
                <a:cs typeface="Arial" charset="0"/>
              </a:rPr>
              <a:t>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studium</a:t>
            </a:r>
            <a:r>
              <a:rPr lang="cs-CZ" sz="1600" dirty="0" smtClean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Jirásek, </a:t>
            </a:r>
            <a:r>
              <a:rPr lang="cs-CZ" sz="1600" dirty="0">
                <a:latin typeface="Arial" charset="0"/>
                <a:cs typeface="Arial" charset="0"/>
              </a:rPr>
              <a:t>F</a:t>
            </a:r>
            <a:r>
              <a:rPr lang="cs-CZ" sz="1600" dirty="0" smtClean="0">
                <a:latin typeface="Arial" charset="0"/>
                <a:cs typeface="Arial" charset="0"/>
              </a:rPr>
              <a:t>., Braniš, </a:t>
            </a:r>
            <a:r>
              <a:rPr lang="cs-CZ" sz="1600" dirty="0">
                <a:latin typeface="Arial" charset="0"/>
                <a:cs typeface="Arial" charset="0"/>
              </a:rPr>
              <a:t>K</a:t>
            </a:r>
            <a:r>
              <a:rPr lang="cs-CZ" sz="1600" dirty="0" smtClean="0">
                <a:latin typeface="Arial" charset="0"/>
                <a:cs typeface="Arial" charset="0"/>
              </a:rPr>
              <a:t>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 a studijní obory SOU ,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 2. část</a:t>
            </a:r>
            <a:r>
              <a:rPr lang="cs-CZ" sz="1600" dirty="0" smtClean="0">
                <a:latin typeface="Arial" charset="0"/>
                <a:cs typeface="Arial" charset="0"/>
              </a:rPr>
              <a:t>, SPN, Praha, 1989, ISBN 80-04-21341-3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3</a:t>
            </a:r>
            <a:r>
              <a:rPr lang="cs-CZ" sz="1600" dirty="0" smtClean="0">
                <a:latin typeface="Arial" charset="0"/>
                <a:cs typeface="Arial" charset="0"/>
              </a:rPr>
              <a:t>. Petáková, J.: Matematika příprava k maturitě a k přijímacím zkouškám na vysoké školy</a:t>
            </a:r>
            <a:r>
              <a:rPr lang="cs-CZ" sz="1600" smtClean="0">
                <a:latin typeface="Arial" charset="0"/>
                <a:cs typeface="Arial" charset="0"/>
              </a:rPr>
              <a:t>, </a:t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PROMETHEUS</a:t>
            </a:r>
            <a:r>
              <a:rPr lang="cs-CZ" sz="1600" dirty="0" smtClean="0">
                <a:latin typeface="Arial" charset="0"/>
                <a:cs typeface="Arial" charset="0"/>
              </a:rPr>
              <a:t>, Praha, 2000, ISBN 80-7196-099-3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6855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endParaRPr lang="cs-CZ" sz="2800" b="1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819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04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3146</TotalTime>
  <Words>668</Words>
  <Application>Microsoft Office PowerPoint</Application>
  <PresentationFormat>Předvádění na obrazovce (4:3)</PresentationFormat>
  <Paragraphs>93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2_Motiv sady Office</vt:lpstr>
      <vt:lpstr>Obchodní akademie, Střední odborná škola   a Jazyková škola s právem státní jazykové zkoušky,  Hradec Králové</vt:lpstr>
      <vt:lpstr>    Mocnina komplexního čísla  v goniometrickém tvaru:   </vt:lpstr>
      <vt:lpstr>    Určete mocninu komplexních čísel,  výsledek zapište v algebraickém tvaru:   </vt:lpstr>
      <vt:lpstr>    Příklad č. 2:   </vt:lpstr>
      <vt:lpstr>    Příklad č. 3:   </vt:lpstr>
      <vt:lpstr>    Vzorec pro umocňování komplexních čísel v goniometrickém tvaru   </vt:lpstr>
      <vt:lpstr>Určete mocninu komplexního čísla v algebraickém tvaru</vt:lpstr>
      <vt:lpstr> Určete mocninu komplexního čísla </vt:lpstr>
      <vt:lpstr>Seznam literatury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359</cp:revision>
  <dcterms:created xsi:type="dcterms:W3CDTF">2012-11-30T22:17:21Z</dcterms:created>
  <dcterms:modified xsi:type="dcterms:W3CDTF">2013-11-10T16:58:43Z</dcterms:modified>
</cp:coreProperties>
</file>