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A81F1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492" y="7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6" Type="http://schemas.openxmlformats.org/officeDocument/2006/relationships/image" Target="../media/image14.wmf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image" Target="../media/image20.wmf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Relationship Id="rId9" Type="http://schemas.openxmlformats.org/officeDocument/2006/relationships/image" Target="../media/image28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13" Type="http://schemas.openxmlformats.org/officeDocument/2006/relationships/image" Target="../media/image41.wmf"/><Relationship Id="rId3" Type="http://schemas.openxmlformats.org/officeDocument/2006/relationships/image" Target="../media/image31.wmf"/><Relationship Id="rId7" Type="http://schemas.openxmlformats.org/officeDocument/2006/relationships/image" Target="../media/image35.wmf"/><Relationship Id="rId12" Type="http://schemas.openxmlformats.org/officeDocument/2006/relationships/image" Target="../media/image40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Relationship Id="rId6" Type="http://schemas.openxmlformats.org/officeDocument/2006/relationships/image" Target="../media/image34.wmf"/><Relationship Id="rId11" Type="http://schemas.openxmlformats.org/officeDocument/2006/relationships/image" Target="../media/image39.wmf"/><Relationship Id="rId5" Type="http://schemas.openxmlformats.org/officeDocument/2006/relationships/image" Target="../media/image33.wmf"/><Relationship Id="rId10" Type="http://schemas.openxmlformats.org/officeDocument/2006/relationships/image" Target="../media/image38.wmf"/><Relationship Id="rId4" Type="http://schemas.openxmlformats.org/officeDocument/2006/relationships/image" Target="../media/image32.wmf"/><Relationship Id="rId9" Type="http://schemas.openxmlformats.org/officeDocument/2006/relationships/image" Target="../media/image37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43.wmf"/><Relationship Id="rId1" Type="http://schemas.openxmlformats.org/officeDocument/2006/relationships/image" Target="../media/image42.wmf"/><Relationship Id="rId4" Type="http://schemas.openxmlformats.org/officeDocument/2006/relationships/image" Target="../media/image45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image" Target="../media/image48.wmf"/><Relationship Id="rId1" Type="http://schemas.openxmlformats.org/officeDocument/2006/relationships/image" Target="../media/image47.wmf"/><Relationship Id="rId5" Type="http://schemas.openxmlformats.org/officeDocument/2006/relationships/image" Target="../media/image51.wmf"/><Relationship Id="rId4" Type="http://schemas.openxmlformats.org/officeDocument/2006/relationships/image" Target="../media/image50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9.wmf"/><Relationship Id="rId3" Type="http://schemas.openxmlformats.org/officeDocument/2006/relationships/image" Target="../media/image54.wmf"/><Relationship Id="rId7" Type="http://schemas.openxmlformats.org/officeDocument/2006/relationships/image" Target="../media/image58.wmf"/><Relationship Id="rId2" Type="http://schemas.openxmlformats.org/officeDocument/2006/relationships/image" Target="../media/image53.wmf"/><Relationship Id="rId1" Type="http://schemas.openxmlformats.org/officeDocument/2006/relationships/image" Target="../media/image52.wmf"/><Relationship Id="rId6" Type="http://schemas.openxmlformats.org/officeDocument/2006/relationships/image" Target="../media/image57.wmf"/><Relationship Id="rId5" Type="http://schemas.openxmlformats.org/officeDocument/2006/relationships/image" Target="../media/image56.wmf"/><Relationship Id="rId4" Type="http://schemas.openxmlformats.org/officeDocument/2006/relationships/image" Target="../media/image5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.bin"/><Relationship Id="rId13" Type="http://schemas.openxmlformats.org/officeDocument/2006/relationships/oleObject" Target="../embeddings/oleObject17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11.bin"/><Relationship Id="rId12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0.bin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9.bin"/><Relationship Id="rId10" Type="http://schemas.openxmlformats.org/officeDocument/2006/relationships/oleObject" Target="../embeddings/oleObject14.bin"/><Relationship Id="rId4" Type="http://schemas.openxmlformats.org/officeDocument/2006/relationships/oleObject" Target="../embeddings/oleObject8.bin"/><Relationship Id="rId9" Type="http://schemas.openxmlformats.org/officeDocument/2006/relationships/oleObject" Target="../embeddings/oleObject13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3.bin"/><Relationship Id="rId3" Type="http://schemas.openxmlformats.org/officeDocument/2006/relationships/oleObject" Target="../embeddings/oleObject18.bin"/><Relationship Id="rId7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1.bin"/><Relationship Id="rId11" Type="http://schemas.openxmlformats.org/officeDocument/2006/relationships/oleObject" Target="../embeddings/oleObject26.bin"/><Relationship Id="rId5" Type="http://schemas.openxmlformats.org/officeDocument/2006/relationships/oleObject" Target="../embeddings/oleObject20.bin"/><Relationship Id="rId10" Type="http://schemas.openxmlformats.org/officeDocument/2006/relationships/oleObject" Target="../embeddings/oleObject25.bin"/><Relationship Id="rId4" Type="http://schemas.openxmlformats.org/officeDocument/2006/relationships/oleObject" Target="../embeddings/oleObject19.bin"/><Relationship Id="rId9" Type="http://schemas.openxmlformats.org/officeDocument/2006/relationships/oleObject" Target="../embeddings/oleObject24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2.bin"/><Relationship Id="rId13" Type="http://schemas.openxmlformats.org/officeDocument/2006/relationships/oleObject" Target="../embeddings/oleObject37.bin"/><Relationship Id="rId3" Type="http://schemas.openxmlformats.org/officeDocument/2006/relationships/oleObject" Target="../embeddings/oleObject27.bin"/><Relationship Id="rId7" Type="http://schemas.openxmlformats.org/officeDocument/2006/relationships/oleObject" Target="../embeddings/oleObject31.bin"/><Relationship Id="rId12" Type="http://schemas.openxmlformats.org/officeDocument/2006/relationships/oleObject" Target="../embeddings/oleObject3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30.bin"/><Relationship Id="rId11" Type="http://schemas.openxmlformats.org/officeDocument/2006/relationships/oleObject" Target="../embeddings/oleObject35.bin"/><Relationship Id="rId5" Type="http://schemas.openxmlformats.org/officeDocument/2006/relationships/oleObject" Target="../embeddings/oleObject29.bin"/><Relationship Id="rId15" Type="http://schemas.openxmlformats.org/officeDocument/2006/relationships/oleObject" Target="../embeddings/oleObject39.bin"/><Relationship Id="rId10" Type="http://schemas.openxmlformats.org/officeDocument/2006/relationships/oleObject" Target="../embeddings/oleObject34.bin"/><Relationship Id="rId4" Type="http://schemas.openxmlformats.org/officeDocument/2006/relationships/oleObject" Target="../embeddings/oleObject28.bin"/><Relationship Id="rId9" Type="http://schemas.openxmlformats.org/officeDocument/2006/relationships/oleObject" Target="../embeddings/oleObject33.bin"/><Relationship Id="rId14" Type="http://schemas.openxmlformats.org/officeDocument/2006/relationships/oleObject" Target="../embeddings/oleObject38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0.bin"/><Relationship Id="rId7" Type="http://schemas.openxmlformats.org/officeDocument/2006/relationships/image" Target="../media/image46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43.bin"/><Relationship Id="rId5" Type="http://schemas.openxmlformats.org/officeDocument/2006/relationships/oleObject" Target="../embeddings/oleObject42.bin"/><Relationship Id="rId4" Type="http://schemas.openxmlformats.org/officeDocument/2006/relationships/oleObject" Target="../embeddings/oleObject41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4.bin"/><Relationship Id="rId7" Type="http://schemas.openxmlformats.org/officeDocument/2006/relationships/oleObject" Target="../embeddings/oleObject4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47.bin"/><Relationship Id="rId5" Type="http://schemas.openxmlformats.org/officeDocument/2006/relationships/oleObject" Target="../embeddings/oleObject46.bin"/><Relationship Id="rId4" Type="http://schemas.openxmlformats.org/officeDocument/2006/relationships/oleObject" Target="../embeddings/oleObject45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4.bin"/><Relationship Id="rId3" Type="http://schemas.openxmlformats.org/officeDocument/2006/relationships/oleObject" Target="../embeddings/oleObject49.bin"/><Relationship Id="rId7" Type="http://schemas.openxmlformats.org/officeDocument/2006/relationships/oleObject" Target="../embeddings/oleObject5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52.bin"/><Relationship Id="rId5" Type="http://schemas.openxmlformats.org/officeDocument/2006/relationships/oleObject" Target="../embeddings/oleObject51.bin"/><Relationship Id="rId10" Type="http://schemas.openxmlformats.org/officeDocument/2006/relationships/oleObject" Target="../embeddings/oleObject56.bin"/><Relationship Id="rId4" Type="http://schemas.openxmlformats.org/officeDocument/2006/relationships/oleObject" Target="../embeddings/oleObject50.bin"/><Relationship Id="rId9" Type="http://schemas.openxmlformats.org/officeDocument/2006/relationships/oleObject" Target="../embeddings/oleObject55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64483757"/>
              </p:ext>
            </p:extLst>
          </p:nvPr>
        </p:nvGraphicFramePr>
        <p:xfrm>
          <a:off x="250825" y="2781300"/>
          <a:ext cx="8569325" cy="4148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VY_32_INOVACE_1_Komplexní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čísla_18</a:t>
                      </a:r>
                    </a:p>
                    <a:p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Moivreova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věta a její užití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Výpočet mocniny komplexního čísla. Výklad nového učiva a příklady na procvičení.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Prezentace bude ověřena jako podklad pro výklad a procvičování učiva </a:t>
                      </a:r>
                      <a:r>
                        <a:rPr lang="cs-CZ" sz="1400" smtClean="0"/>
                        <a:t>a</a:t>
                      </a:r>
                      <a:r>
                        <a:rPr lang="cs-CZ" sz="1400" baseline="0" smtClean="0"/>
                        <a:t> samostudium </a:t>
                      </a:r>
                      <a:r>
                        <a:rPr lang="cs-CZ" sz="1400" baseline="0" dirty="0" smtClean="0"/>
                        <a:t>formou e-</a:t>
                      </a:r>
                      <a:r>
                        <a:rPr lang="cs-CZ" sz="1400" baseline="0" dirty="0" err="1" smtClean="0"/>
                        <a:t>learningu</a:t>
                      </a:r>
                      <a:r>
                        <a:rPr lang="cs-CZ" sz="1400" dirty="0" smtClean="0"/>
                        <a:t>.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aoblený obdélník 23"/>
          <p:cNvSpPr/>
          <p:nvPr/>
        </p:nvSpPr>
        <p:spPr>
          <a:xfrm>
            <a:off x="1331640" y="2132856"/>
            <a:ext cx="4032448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1187624" y="4581128"/>
            <a:ext cx="5040560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1"/>
          <p:cNvGrpSpPr/>
          <p:nvPr/>
        </p:nvGrpSpPr>
        <p:grpSpPr>
          <a:xfrm>
            <a:off x="251520" y="3645024"/>
            <a:ext cx="8501122" cy="1692771"/>
            <a:chOff x="323528" y="875072"/>
            <a:chExt cx="8501122" cy="1404489"/>
          </a:xfrm>
        </p:grpSpPr>
        <p:graphicFrame>
          <p:nvGraphicFramePr>
            <p:cNvPr id="2056" name="Object 8"/>
            <p:cNvGraphicFramePr>
              <a:graphicFrameLocks noChangeAspect="1"/>
            </p:cNvGraphicFramePr>
            <p:nvPr/>
          </p:nvGraphicFramePr>
          <p:xfrm>
            <a:off x="1475656" y="1651756"/>
            <a:ext cx="4692246" cy="576064"/>
          </p:xfrm>
          <a:graphic>
            <a:graphicData uri="http://schemas.openxmlformats.org/presentationml/2006/ole">
              <p:oleObj spid="_x0000_s25618" name="Rovnice" r:id="rId3" imgW="1498600" imgH="190500" progId="Equation.3">
                <p:embed/>
              </p:oleObj>
            </a:graphicData>
          </a:graphic>
        </p:graphicFrame>
        <p:sp>
          <p:nvSpPr>
            <p:cNvPr id="15" name="TextovéPole 14"/>
            <p:cNvSpPr txBox="1"/>
            <p:nvPr/>
          </p:nvSpPr>
          <p:spPr>
            <a:xfrm>
              <a:off x="323528" y="875072"/>
              <a:ext cx="8501122" cy="14044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000" dirty="0" smtClean="0"/>
                <a:t> </a:t>
              </a:r>
              <a:r>
                <a:rPr lang="cs-CZ" sz="2400" dirty="0" smtClean="0"/>
                <a:t>Je-li komplexní číslo </a:t>
              </a:r>
              <a:r>
                <a:rPr lang="cs-CZ" sz="2400" i="1" dirty="0" smtClean="0">
                  <a:solidFill>
                    <a:srgbClr val="A81F14"/>
                  </a:solidFill>
                </a:rPr>
                <a:t>komplexní jednotka </a:t>
              </a:r>
              <a:r>
                <a:rPr lang="cs-CZ" sz="2400" dirty="0" smtClean="0"/>
                <a:t>(           ), pak  platí:</a:t>
              </a:r>
              <a:r>
                <a:rPr lang="cs-CZ" sz="2000" dirty="0" smtClean="0"/>
                <a:t>       </a:t>
              </a:r>
              <a:r>
                <a:rPr lang="cs-CZ" sz="2000" dirty="0" smtClean="0">
                  <a:solidFill>
                    <a:srgbClr val="92D050"/>
                  </a:solidFill>
                </a:rPr>
                <a:t>                                                                   </a:t>
              </a:r>
              <a:r>
                <a:rPr lang="cs-CZ" sz="2000" dirty="0" smtClean="0"/>
                <a:t>       </a:t>
              </a:r>
            </a:p>
            <a:p>
              <a:pPr>
                <a:buFont typeface="Arial" pitchFamily="34" charset="0"/>
                <a:buChar char="•"/>
              </a:pPr>
              <a:endParaRPr lang="cs-CZ" sz="2000" dirty="0" smtClean="0">
                <a:solidFill>
                  <a:srgbClr val="990033"/>
                </a:solidFill>
              </a:endParaRPr>
            </a:p>
            <a:p>
              <a:r>
                <a:rPr lang="cs-CZ" sz="2000" dirty="0" smtClean="0">
                  <a:solidFill>
                    <a:srgbClr val="990033"/>
                  </a:solidFill>
                </a:rPr>
                <a:t>                                                                                           </a:t>
              </a:r>
              <a:r>
                <a:rPr lang="cs-CZ" sz="3600" dirty="0" err="1" smtClean="0">
                  <a:solidFill>
                    <a:srgbClr val="990033"/>
                  </a:solidFill>
                </a:rPr>
                <a:t>Mv</a:t>
              </a:r>
              <a:endParaRPr lang="cs-CZ" sz="3600" dirty="0">
                <a:solidFill>
                  <a:srgbClr val="990033"/>
                </a:solidFill>
              </a:endParaRPr>
            </a:p>
          </p:txBody>
        </p:sp>
      </p:grp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Moivreova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věta </a:t>
            </a:r>
            <a:r>
              <a:rPr lang="cs-CZ" dirty="0" smtClean="0">
                <a:solidFill>
                  <a:srgbClr val="A81F14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dirty="0" err="1" smtClean="0">
                <a:solidFill>
                  <a:srgbClr val="A81F14"/>
                </a:solidFill>
                <a:latin typeface="Arial" pitchFamily="34" charset="0"/>
                <a:cs typeface="Arial" pitchFamily="34" charset="0"/>
              </a:rPr>
              <a:t>Mv</a:t>
            </a:r>
            <a:r>
              <a:rPr lang="cs-CZ" dirty="0" smtClean="0">
                <a:solidFill>
                  <a:srgbClr val="A81F14"/>
                </a:solidFill>
                <a:latin typeface="Arial" pitchFamily="34" charset="0"/>
                <a:cs typeface="Arial" pitchFamily="34" charset="0"/>
              </a:rPr>
              <a:t>)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francouzský matematik </a:t>
            </a:r>
            <a:r>
              <a:rPr lang="cs-CZ" sz="1800" b="1" i="1" dirty="0" err="1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Moivre</a:t>
            </a:r>
            <a:r>
              <a:rPr lang="cs-CZ" sz="18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18.st</a:t>
            </a:r>
            <a:endParaRPr lang="cs-CZ" sz="1800" b="1" i="1" dirty="0">
              <a:solidFill>
                <a:srgbClr val="92D050"/>
              </a:solidFill>
            </a:endParaRPr>
          </a:p>
        </p:txBody>
      </p:sp>
      <p:grpSp>
        <p:nvGrpSpPr>
          <p:cNvPr id="3" name="Skupina 15"/>
          <p:cNvGrpSpPr/>
          <p:nvPr/>
        </p:nvGrpSpPr>
        <p:grpSpPr>
          <a:xfrm>
            <a:off x="179512" y="1484784"/>
            <a:ext cx="8572560" cy="2226444"/>
            <a:chOff x="251520" y="3501008"/>
            <a:chExt cx="8572560" cy="2226444"/>
          </a:xfrm>
        </p:grpSpPr>
        <p:sp>
          <p:nvSpPr>
            <p:cNvPr id="17" name="TextovéPole 16"/>
            <p:cNvSpPr txBox="1"/>
            <p:nvPr/>
          </p:nvSpPr>
          <p:spPr>
            <a:xfrm>
              <a:off x="251520" y="3573016"/>
              <a:ext cx="8572560" cy="21544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Arial" pitchFamily="34" charset="0"/>
                <a:buChar char="•"/>
              </a:pPr>
              <a:r>
                <a:rPr lang="cs-CZ" sz="2000" dirty="0" smtClean="0"/>
                <a:t> Pro každé komplexní číslo                                       , kde		          </a:t>
              </a:r>
            </a:p>
            <a:p>
              <a:pPr>
                <a:lnSpc>
                  <a:spcPct val="150000"/>
                </a:lnSpc>
              </a:pPr>
              <a:r>
                <a:rPr lang="cs-CZ" sz="2000" dirty="0" smtClean="0"/>
                <a:t>  platí:                                                                 </a:t>
              </a:r>
            </a:p>
            <a:p>
              <a:pPr>
                <a:lnSpc>
                  <a:spcPct val="150000"/>
                </a:lnSpc>
              </a:pPr>
              <a:r>
                <a:rPr lang="cs-CZ" sz="2000" dirty="0" smtClean="0"/>
                <a:t>                                                                               </a:t>
              </a:r>
              <a:r>
                <a:rPr lang="cs-CZ" sz="2800" dirty="0" smtClean="0">
                  <a:solidFill>
                    <a:srgbClr val="990033"/>
                  </a:solidFill>
                </a:rPr>
                <a:t>umocňování C</a:t>
              </a:r>
              <a:r>
                <a:rPr lang="cs-CZ" sz="2800" dirty="0" smtClean="0"/>
                <a:t>	 				    </a:t>
              </a:r>
              <a:endParaRPr lang="cs-CZ" sz="2800" dirty="0"/>
            </a:p>
          </p:txBody>
        </p:sp>
        <p:graphicFrame>
          <p:nvGraphicFramePr>
            <p:cNvPr id="18" name="Objekt 17"/>
            <p:cNvGraphicFramePr>
              <a:graphicFrameLocks noChangeAspect="1"/>
            </p:cNvGraphicFramePr>
            <p:nvPr/>
          </p:nvGraphicFramePr>
          <p:xfrm>
            <a:off x="3491880" y="3501008"/>
            <a:ext cx="2736304" cy="617081"/>
          </p:xfrm>
          <a:graphic>
            <a:graphicData uri="http://schemas.openxmlformats.org/presentationml/2006/ole">
              <p:oleObj spid="_x0000_s25619" name="Rovnice" r:id="rId4" imgW="901309" imgH="203112" progId="Equation.3">
                <p:embed/>
              </p:oleObj>
            </a:graphicData>
          </a:graphic>
        </p:graphicFrame>
        <p:graphicFrame>
          <p:nvGraphicFramePr>
            <p:cNvPr id="22" name="Object 8"/>
            <p:cNvGraphicFramePr>
              <a:graphicFrameLocks noChangeAspect="1"/>
            </p:cNvGraphicFramePr>
            <p:nvPr/>
          </p:nvGraphicFramePr>
          <p:xfrm>
            <a:off x="1403648" y="4149080"/>
            <a:ext cx="4074829" cy="648072"/>
          </p:xfrm>
          <a:graphic>
            <a:graphicData uri="http://schemas.openxmlformats.org/presentationml/2006/ole">
              <p:oleObj spid="_x0000_s25620" name="Rovnice" r:id="rId5" imgW="1612900" imgH="279400" progId="Equation.3">
                <p:embed/>
              </p:oleObj>
            </a:graphicData>
          </a:graphic>
        </p:graphicFrame>
        <p:graphicFrame>
          <p:nvGraphicFramePr>
            <p:cNvPr id="23" name="Object 6"/>
            <p:cNvGraphicFramePr>
              <a:graphicFrameLocks noChangeAspect="1"/>
            </p:cNvGraphicFramePr>
            <p:nvPr/>
          </p:nvGraphicFramePr>
          <p:xfrm>
            <a:off x="6876256" y="3573016"/>
            <a:ext cx="1656184" cy="484180"/>
          </p:xfrm>
          <a:graphic>
            <a:graphicData uri="http://schemas.openxmlformats.org/presentationml/2006/ole">
              <p:oleObj spid="_x0000_s25621" name="Rovnice" r:id="rId6" imgW="520474" imgH="152334" progId="Equation.3">
                <p:embed/>
              </p:oleObj>
            </a:graphicData>
          </a:graphic>
        </p:graphicFrame>
      </p:grpSp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6156176" y="3573016"/>
          <a:ext cx="864096" cy="658963"/>
        </p:xfrm>
        <a:graphic>
          <a:graphicData uri="http://schemas.openxmlformats.org/presentationml/2006/ole">
            <p:oleObj spid="_x0000_s25622" name="Rovnice" r:id="rId7" imgW="266469" imgH="203024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6443663" y="3676650"/>
          <a:ext cx="287337" cy="452438"/>
        </p:xfrm>
        <a:graphic>
          <a:graphicData uri="http://schemas.openxmlformats.org/presentationml/2006/ole">
            <p:oleObj spid="_x0000_s25623" name="Rovnice" r:id="rId8" imgW="88746" imgH="139458" progId="Equation.3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Moivreova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věta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latin typeface="Arial" pitchFamily="34" charset="0"/>
                <a:cs typeface="Arial" pitchFamily="34" charset="0"/>
              </a:rPr>
              <a:t>n-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tá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mocnina a n-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tá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odmocnina komplexního čísla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/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n=2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většinou řešíme mocninu komplexního čísla ve tvaru algebraickém                 (nepřevádíme na goniometrický tvar)</a:t>
            </a: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i="1" dirty="0" smtClean="0">
                <a:solidFill>
                  <a:srgbClr val="A81F14"/>
                </a:solidFill>
                <a:latin typeface="Arial" pitchFamily="34" charset="0"/>
                <a:cs typeface="Arial" pitchFamily="34" charset="0"/>
              </a:rPr>
              <a:t>Př.  Řešte v C</a:t>
            </a:r>
            <a:endParaRPr lang="cs-CZ" sz="1800" dirty="0" smtClean="0">
              <a:solidFill>
                <a:srgbClr val="A81F14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 </a:t>
            </a:r>
            <a:endParaRPr lang="cs-CZ" sz="1800" b="1" i="1" dirty="0" smtClean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i="1" dirty="0" smtClean="0">
                <a:solidFill>
                  <a:srgbClr val="A81F14"/>
                </a:solidFill>
                <a:latin typeface="Arial" pitchFamily="34" charset="0"/>
                <a:cs typeface="Arial" pitchFamily="34" charset="0"/>
              </a:rPr>
              <a:t>Př.  Řešte v C </a:t>
            </a:r>
          </a:p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Je-li zadáno C v goniometrickém tvaru, řešíme přímo v něm</a:t>
            </a:r>
          </a:p>
          <a:p>
            <a:pPr>
              <a:buNone/>
            </a:pPr>
            <a:r>
              <a:rPr lang="cs-CZ" baseline="30000" dirty="0" smtClean="0"/>
              <a:t> </a:t>
            </a:r>
            <a:endParaRPr lang="cs-CZ" baseline="30000" dirty="0"/>
          </a:p>
        </p:txBody>
      </p:sp>
      <p:graphicFrame>
        <p:nvGraphicFramePr>
          <p:cNvPr id="7172" name="Object 4"/>
          <p:cNvGraphicFramePr>
            <a:graphicFrameLocks noChangeAspect="1"/>
          </p:cNvGraphicFramePr>
          <p:nvPr/>
        </p:nvGraphicFramePr>
        <p:xfrm>
          <a:off x="2339751" y="1628800"/>
          <a:ext cx="1036245" cy="504056"/>
        </p:xfrm>
        <a:graphic>
          <a:graphicData uri="http://schemas.openxmlformats.org/presentationml/2006/ole">
            <p:oleObj spid="_x0000_s26659" name="Rovnice" r:id="rId3" imgW="444114" imgH="215713" progId="Equation.3">
              <p:embed/>
            </p:oleObj>
          </a:graphicData>
        </a:graphic>
      </p:graphicFrame>
      <p:graphicFrame>
        <p:nvGraphicFramePr>
          <p:cNvPr id="8" name="Object 3"/>
          <p:cNvGraphicFramePr>
            <a:graphicFrameLocks noChangeAspect="1"/>
          </p:cNvGraphicFramePr>
          <p:nvPr/>
        </p:nvGraphicFramePr>
        <p:xfrm>
          <a:off x="827583" y="2780928"/>
          <a:ext cx="3282007" cy="504056"/>
        </p:xfrm>
        <a:graphic>
          <a:graphicData uri="http://schemas.openxmlformats.org/presentationml/2006/ole">
            <p:oleObj spid="_x0000_s26660" name="Rovnice" r:id="rId4" imgW="1269449" imgH="190417" progId="Equation.3">
              <p:embed/>
            </p:oleObj>
          </a:graphicData>
        </a:graphic>
      </p:graphicFrame>
      <p:graphicFrame>
        <p:nvGraphicFramePr>
          <p:cNvPr id="12" name="Object 3"/>
          <p:cNvGraphicFramePr>
            <a:graphicFrameLocks noChangeAspect="1"/>
          </p:cNvGraphicFramePr>
          <p:nvPr/>
        </p:nvGraphicFramePr>
        <p:xfrm>
          <a:off x="2123728" y="2204864"/>
          <a:ext cx="1440697" cy="479041"/>
        </p:xfrm>
        <a:graphic>
          <a:graphicData uri="http://schemas.openxmlformats.org/presentationml/2006/ole">
            <p:oleObj spid="_x0000_s26661" name="Rovnice" r:id="rId5" imgW="571252" imgH="190417" progId="Equation.3">
              <p:embed/>
            </p:oleObj>
          </a:graphicData>
        </a:graphic>
      </p:graphicFrame>
      <p:graphicFrame>
        <p:nvGraphicFramePr>
          <p:cNvPr id="14" name="Object 3"/>
          <p:cNvGraphicFramePr>
            <a:graphicFrameLocks noChangeAspect="1"/>
          </p:cNvGraphicFramePr>
          <p:nvPr/>
        </p:nvGraphicFramePr>
        <p:xfrm>
          <a:off x="4644007" y="2780928"/>
          <a:ext cx="1542261" cy="504056"/>
        </p:xfrm>
        <a:graphic>
          <a:graphicData uri="http://schemas.openxmlformats.org/presentationml/2006/ole">
            <p:oleObj spid="_x0000_s26662" name="Rovnice" r:id="rId6" imgW="596900" imgH="190500" progId="Equation.3">
              <p:embed/>
            </p:oleObj>
          </a:graphicData>
        </a:graphic>
      </p:graphicFrame>
      <p:graphicFrame>
        <p:nvGraphicFramePr>
          <p:cNvPr id="18" name="Object 3"/>
          <p:cNvGraphicFramePr>
            <a:graphicFrameLocks noChangeAspect="1"/>
          </p:cNvGraphicFramePr>
          <p:nvPr/>
        </p:nvGraphicFramePr>
        <p:xfrm>
          <a:off x="6537778" y="2780928"/>
          <a:ext cx="1246975" cy="504056"/>
        </p:xfrm>
        <a:graphic>
          <a:graphicData uri="http://schemas.openxmlformats.org/presentationml/2006/ole">
            <p:oleObj spid="_x0000_s26663" name="Rovnice" r:id="rId7" imgW="482391" imgH="190417" progId="Equation.3">
              <p:embed/>
            </p:oleObj>
          </a:graphicData>
        </a:graphic>
      </p:graphicFrame>
      <p:graphicFrame>
        <p:nvGraphicFramePr>
          <p:cNvPr id="7184" name="Object 3"/>
          <p:cNvGraphicFramePr>
            <a:graphicFrameLocks noChangeAspect="1"/>
          </p:cNvGraphicFramePr>
          <p:nvPr/>
        </p:nvGraphicFramePr>
        <p:xfrm>
          <a:off x="2195736" y="3356992"/>
          <a:ext cx="2160240" cy="797703"/>
        </p:xfrm>
        <a:graphic>
          <a:graphicData uri="http://schemas.openxmlformats.org/presentationml/2006/ole">
            <p:oleObj spid="_x0000_s26664" name="Rovnice" r:id="rId8" imgW="838200" imgH="368300" progId="Equation.3">
              <p:embed/>
            </p:oleObj>
          </a:graphicData>
        </a:graphic>
      </p:graphicFrame>
      <p:graphicFrame>
        <p:nvGraphicFramePr>
          <p:cNvPr id="7185" name="Object 4"/>
          <p:cNvGraphicFramePr>
            <a:graphicFrameLocks noChangeAspect="1"/>
          </p:cNvGraphicFramePr>
          <p:nvPr/>
        </p:nvGraphicFramePr>
        <p:xfrm>
          <a:off x="2843808" y="4509120"/>
          <a:ext cx="2651942" cy="792088"/>
        </p:xfrm>
        <a:graphic>
          <a:graphicData uri="http://schemas.openxmlformats.org/presentationml/2006/ole">
            <p:oleObj spid="_x0000_s26665" name="Rovnice" r:id="rId9" imgW="977476" imgH="291973" progId="Equation.3">
              <p:embed/>
            </p:oleObj>
          </a:graphicData>
        </a:graphic>
      </p:graphicFrame>
      <p:graphicFrame>
        <p:nvGraphicFramePr>
          <p:cNvPr id="7186" name="Object 18"/>
          <p:cNvGraphicFramePr>
            <a:graphicFrameLocks noChangeAspect="1"/>
          </p:cNvGraphicFramePr>
          <p:nvPr/>
        </p:nvGraphicFramePr>
        <p:xfrm>
          <a:off x="5580112" y="4509120"/>
          <a:ext cx="1979376" cy="799590"/>
        </p:xfrm>
        <a:graphic>
          <a:graphicData uri="http://schemas.openxmlformats.org/presentationml/2006/ole">
            <p:oleObj spid="_x0000_s26666" name="Rovnice" r:id="rId10" imgW="723586" imgH="291973" progId="Equation.3">
              <p:embed/>
            </p:oleObj>
          </a:graphicData>
        </a:graphic>
      </p:graphicFrame>
      <p:graphicFrame>
        <p:nvGraphicFramePr>
          <p:cNvPr id="7187" name="Object 5"/>
          <p:cNvGraphicFramePr>
            <a:graphicFrameLocks noChangeAspect="1"/>
          </p:cNvGraphicFramePr>
          <p:nvPr/>
        </p:nvGraphicFramePr>
        <p:xfrm>
          <a:off x="3419872" y="5661247"/>
          <a:ext cx="1800200" cy="600066"/>
        </p:xfrm>
        <a:graphic>
          <a:graphicData uri="http://schemas.openxmlformats.org/presentationml/2006/ole">
            <p:oleObj spid="_x0000_s26667" name="Rovnice" r:id="rId11" imgW="647419" imgH="215806" progId="Equation.3">
              <p:embed/>
            </p:oleObj>
          </a:graphicData>
        </a:graphic>
      </p:graphicFrame>
      <p:graphicFrame>
        <p:nvGraphicFramePr>
          <p:cNvPr id="13" name="Object 3"/>
          <p:cNvGraphicFramePr>
            <a:graphicFrameLocks noChangeAspect="1"/>
          </p:cNvGraphicFramePr>
          <p:nvPr/>
        </p:nvGraphicFramePr>
        <p:xfrm>
          <a:off x="395536" y="4437112"/>
          <a:ext cx="2448272" cy="904064"/>
        </p:xfrm>
        <a:graphic>
          <a:graphicData uri="http://schemas.openxmlformats.org/presentationml/2006/ole">
            <p:oleObj spid="_x0000_s26668" name="Rovnice" r:id="rId12" imgW="838200" imgH="368300" progId="Equation.3">
              <p:embed/>
            </p:oleObj>
          </a:graphicData>
        </a:graphic>
      </p:graphicFrame>
      <p:graphicFrame>
        <p:nvGraphicFramePr>
          <p:cNvPr id="15" name="Object 18"/>
          <p:cNvGraphicFramePr>
            <a:graphicFrameLocks noChangeAspect="1"/>
          </p:cNvGraphicFramePr>
          <p:nvPr/>
        </p:nvGraphicFramePr>
        <p:xfrm>
          <a:off x="827583" y="5661248"/>
          <a:ext cx="2552403" cy="432048"/>
        </p:xfrm>
        <a:graphic>
          <a:graphicData uri="http://schemas.openxmlformats.org/presentationml/2006/ole">
            <p:oleObj spid="_x0000_s26669" name="Rovnice" r:id="rId13" imgW="825500" imgH="1397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7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Moivreova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věta- užití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latin typeface="Arial" pitchFamily="34" charset="0"/>
                <a:cs typeface="Arial" pitchFamily="34" charset="0"/>
              </a:rPr>
              <a:t>n-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tá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mocnina 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68552"/>
          </a:xfrm>
        </p:spPr>
        <p:txBody>
          <a:bodyPr/>
          <a:lstStyle/>
          <a:p>
            <a:r>
              <a:rPr lang="cs-CZ" sz="1800" dirty="0" smtClean="0">
                <a:latin typeface="Arial" pitchFamily="34" charset="0"/>
                <a:cs typeface="Arial" pitchFamily="34" charset="0"/>
              </a:rPr>
              <a:t>Pro </a:t>
            </a: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n&gt;3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je vhodné použít pro výpočet mocniny komplexního čísla goniometrický tvar, pokud je číslo zadané v algebraickém tvaru, převedeme ho nejprve na tvar goniometrický, vypočítáme mocninu a výsledek převedeme zpět do tvaru algebraického</a:t>
            </a: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18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Př.  Řešte v C                  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baseline="30000" dirty="0" smtClean="0"/>
              <a:t> </a:t>
            </a:r>
            <a:endParaRPr lang="cs-CZ" baseline="30000" dirty="0"/>
          </a:p>
        </p:txBody>
      </p:sp>
      <p:graphicFrame>
        <p:nvGraphicFramePr>
          <p:cNvPr id="7" name="Object 3"/>
          <p:cNvGraphicFramePr>
            <a:graphicFrameLocks noChangeAspect="1"/>
          </p:cNvGraphicFramePr>
          <p:nvPr/>
        </p:nvGraphicFramePr>
        <p:xfrm>
          <a:off x="2627784" y="2492896"/>
          <a:ext cx="1584176" cy="484526"/>
        </p:xfrm>
        <a:graphic>
          <a:graphicData uri="http://schemas.openxmlformats.org/presentationml/2006/ole">
            <p:oleObj spid="_x0000_s27677" name="Rovnice" r:id="rId3" imgW="787400" imgH="241300" progId="Equation.3">
              <p:embed/>
            </p:oleObj>
          </a:graphicData>
        </a:graphic>
      </p:graphicFrame>
      <p:graphicFrame>
        <p:nvGraphicFramePr>
          <p:cNvPr id="9" name="Object 3"/>
          <p:cNvGraphicFramePr>
            <a:graphicFrameLocks noChangeAspect="1"/>
          </p:cNvGraphicFramePr>
          <p:nvPr/>
        </p:nvGraphicFramePr>
        <p:xfrm>
          <a:off x="467544" y="3861048"/>
          <a:ext cx="4511675" cy="522288"/>
        </p:xfrm>
        <a:graphic>
          <a:graphicData uri="http://schemas.openxmlformats.org/presentationml/2006/ole">
            <p:oleObj spid="_x0000_s27678" name="Rovnice" r:id="rId4" imgW="2082800" imgH="241300" progId="Equation.3">
              <p:embed/>
            </p:oleObj>
          </a:graphicData>
        </a:graphic>
      </p:graphicFrame>
      <p:graphicFrame>
        <p:nvGraphicFramePr>
          <p:cNvPr id="7180" name="Object 12"/>
          <p:cNvGraphicFramePr>
            <a:graphicFrameLocks noChangeAspect="1"/>
          </p:cNvGraphicFramePr>
          <p:nvPr/>
        </p:nvGraphicFramePr>
        <p:xfrm>
          <a:off x="4139952" y="4581128"/>
          <a:ext cx="3913187" cy="884238"/>
        </p:xfrm>
        <a:graphic>
          <a:graphicData uri="http://schemas.openxmlformats.org/presentationml/2006/ole">
            <p:oleObj spid="_x0000_s27679" name="Rovnice" r:id="rId5" imgW="1917700" imgH="431800" progId="Equation.3">
              <p:embed/>
            </p:oleObj>
          </a:graphicData>
        </a:graphic>
      </p:graphicFrame>
      <p:sp>
        <p:nvSpPr>
          <p:cNvPr id="15" name="Oválný popisek 14"/>
          <p:cNvSpPr/>
          <p:nvPr/>
        </p:nvSpPr>
        <p:spPr>
          <a:xfrm>
            <a:off x="2339752" y="5733256"/>
            <a:ext cx="3024336" cy="936104"/>
          </a:xfrm>
          <a:prstGeom prst="wedgeEllipseCallout">
            <a:avLst>
              <a:gd name="adj1" fmla="val 38206"/>
              <a:gd name="adj2" fmla="val -8744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150° leží ve II.kvadrantu, (180°–150°) =&gt; alfa=30°</a:t>
            </a:r>
            <a:endParaRPr lang="cs-CZ" sz="1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6084168" y="5877272"/>
            <a:ext cx="1728192" cy="648072"/>
          </a:xfrm>
          <a:prstGeom prst="wedgeEllipseCallout">
            <a:avLst>
              <a:gd name="adj1" fmla="val -65905"/>
              <a:gd name="adj2" fmla="val -114485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990033"/>
                </a:solidFill>
              </a:rPr>
              <a:t>cos je –</a:t>
            </a:r>
          </a:p>
          <a:p>
            <a:pPr algn="ctr"/>
            <a:r>
              <a:rPr lang="cs-CZ" dirty="0" smtClean="0">
                <a:solidFill>
                  <a:srgbClr val="990033"/>
                </a:solidFill>
              </a:rPr>
              <a:t>sin je +</a:t>
            </a:r>
            <a:endParaRPr lang="cs-CZ" dirty="0">
              <a:solidFill>
                <a:srgbClr val="990033"/>
              </a:solidFill>
            </a:endParaRPr>
          </a:p>
        </p:txBody>
      </p:sp>
      <p:graphicFrame>
        <p:nvGraphicFramePr>
          <p:cNvPr id="17" name="Object 4"/>
          <p:cNvGraphicFramePr>
            <a:graphicFrameLocks noChangeAspect="1"/>
          </p:cNvGraphicFramePr>
          <p:nvPr/>
        </p:nvGraphicFramePr>
        <p:xfrm>
          <a:off x="899592" y="3068960"/>
          <a:ext cx="2144842" cy="576064"/>
        </p:xfrm>
        <a:graphic>
          <a:graphicData uri="http://schemas.openxmlformats.org/presentationml/2006/ole">
            <p:oleObj spid="_x0000_s27680" name="Rovnice" r:id="rId6" imgW="1231366" imgH="330057" progId="Equation.3">
              <p:embed/>
            </p:oleObj>
          </a:graphicData>
        </a:graphic>
      </p:graphicFrame>
      <p:graphicFrame>
        <p:nvGraphicFramePr>
          <p:cNvPr id="19" name="Object 3"/>
          <p:cNvGraphicFramePr>
            <a:graphicFrameLocks noChangeAspect="1"/>
          </p:cNvGraphicFramePr>
          <p:nvPr/>
        </p:nvGraphicFramePr>
        <p:xfrm>
          <a:off x="4932040" y="3933056"/>
          <a:ext cx="3738562" cy="493713"/>
        </p:xfrm>
        <a:graphic>
          <a:graphicData uri="http://schemas.openxmlformats.org/presentationml/2006/ole">
            <p:oleObj spid="_x0000_s27681" name="Rovnice" r:id="rId7" imgW="1727200" imgH="228600" progId="Equation.3">
              <p:embed/>
            </p:oleObj>
          </a:graphicData>
        </a:graphic>
      </p:graphicFrame>
      <p:graphicFrame>
        <p:nvGraphicFramePr>
          <p:cNvPr id="20" name="Object 3"/>
          <p:cNvGraphicFramePr>
            <a:graphicFrameLocks noChangeAspect="1"/>
          </p:cNvGraphicFramePr>
          <p:nvPr/>
        </p:nvGraphicFramePr>
        <p:xfrm>
          <a:off x="436563" y="4887913"/>
          <a:ext cx="3408362" cy="438150"/>
        </p:xfrm>
        <a:graphic>
          <a:graphicData uri="http://schemas.openxmlformats.org/presentationml/2006/ole">
            <p:oleObj spid="_x0000_s27682" name="Rovnice" r:id="rId8" imgW="1574800" imgH="203200" progId="Equation.3">
              <p:embed/>
            </p:oleObj>
          </a:graphicData>
        </a:graphic>
      </p:graphicFrame>
      <p:graphicFrame>
        <p:nvGraphicFramePr>
          <p:cNvPr id="23566" name="Object 14"/>
          <p:cNvGraphicFramePr>
            <a:graphicFrameLocks noChangeAspect="1"/>
          </p:cNvGraphicFramePr>
          <p:nvPr/>
        </p:nvGraphicFramePr>
        <p:xfrm>
          <a:off x="3347864" y="2996952"/>
          <a:ext cx="1296144" cy="756700"/>
        </p:xfrm>
        <a:graphic>
          <a:graphicData uri="http://schemas.openxmlformats.org/presentationml/2006/ole">
            <p:oleObj spid="_x0000_s27683" name="Rovnice" r:id="rId9" imgW="736600" imgH="431800" progId="Equation.3">
              <p:embed/>
            </p:oleObj>
          </a:graphicData>
        </a:graphic>
      </p:graphicFrame>
      <p:graphicFrame>
        <p:nvGraphicFramePr>
          <p:cNvPr id="21" name="Object 14"/>
          <p:cNvGraphicFramePr>
            <a:graphicFrameLocks noChangeAspect="1"/>
          </p:cNvGraphicFramePr>
          <p:nvPr/>
        </p:nvGraphicFramePr>
        <p:xfrm>
          <a:off x="4860032" y="3068960"/>
          <a:ext cx="1080120" cy="693300"/>
        </p:xfrm>
        <a:graphic>
          <a:graphicData uri="http://schemas.openxmlformats.org/presentationml/2006/ole">
            <p:oleObj spid="_x0000_s27684" name="Rovnice" r:id="rId10" imgW="609336" imgH="393529" progId="Equation.3">
              <p:embed/>
            </p:oleObj>
          </a:graphicData>
        </a:graphic>
      </p:graphicFrame>
      <p:graphicFrame>
        <p:nvGraphicFramePr>
          <p:cNvPr id="23569" name="Object 17"/>
          <p:cNvGraphicFramePr>
            <a:graphicFrameLocks noChangeAspect="1"/>
          </p:cNvGraphicFramePr>
          <p:nvPr/>
        </p:nvGraphicFramePr>
        <p:xfrm>
          <a:off x="6372200" y="3068960"/>
          <a:ext cx="1344442" cy="669355"/>
        </p:xfrm>
        <a:graphic>
          <a:graphicData uri="http://schemas.openxmlformats.org/presentationml/2006/ole">
            <p:oleObj spid="_x0000_s27685" name="Rovnice" r:id="rId11" imgW="787058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35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3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1505" y="500042"/>
            <a:ext cx="750099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Užitím </a:t>
            </a:r>
            <a:r>
              <a:rPr lang="cs-CZ" sz="2800" dirty="0" err="1" smtClean="0">
                <a:solidFill>
                  <a:srgbClr val="A81F14"/>
                </a:solidFill>
              </a:rPr>
              <a:t>Mv</a:t>
            </a:r>
            <a:r>
              <a:rPr lang="cs-CZ" sz="2800" dirty="0" smtClean="0"/>
              <a:t> vypočítejte        a výsledek zapište </a:t>
            </a:r>
          </a:p>
          <a:p>
            <a:r>
              <a:rPr lang="cs-CZ" sz="2800" dirty="0" smtClean="0"/>
              <a:t>v algebraickém tvaru: </a:t>
            </a:r>
          </a:p>
          <a:p>
            <a:endParaRPr lang="cs-CZ" sz="2800" dirty="0"/>
          </a:p>
        </p:txBody>
      </p: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5580112" y="2852936"/>
          <a:ext cx="2376264" cy="724336"/>
        </p:xfrm>
        <a:graphic>
          <a:graphicData uri="http://schemas.openxmlformats.org/presentationml/2006/ole">
            <p:oleObj spid="_x0000_s28713" name="Rovnice" r:id="rId3" imgW="1079500" imgH="330200" progId="Equation.3">
              <p:embed/>
            </p:oleObj>
          </a:graphicData>
        </a:graphic>
      </p:graphicFrame>
      <p:graphicFrame>
        <p:nvGraphicFramePr>
          <p:cNvPr id="9" name="Object 4"/>
          <p:cNvGraphicFramePr>
            <a:graphicFrameLocks noChangeAspect="1"/>
          </p:cNvGraphicFramePr>
          <p:nvPr/>
        </p:nvGraphicFramePr>
        <p:xfrm>
          <a:off x="1043608" y="1412776"/>
          <a:ext cx="1118088" cy="504056"/>
        </p:xfrm>
        <a:graphic>
          <a:graphicData uri="http://schemas.openxmlformats.org/presentationml/2006/ole">
            <p:oleObj spid="_x0000_s28714" name="Rovnice" r:id="rId4" imgW="393359" imgH="177646" progId="Equation.3">
              <p:embed/>
            </p:oleObj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1043608" y="2348880"/>
          <a:ext cx="864096" cy="518456"/>
        </p:xfrm>
        <a:graphic>
          <a:graphicData uri="http://schemas.openxmlformats.org/presentationml/2006/ole">
            <p:oleObj spid="_x0000_s28715" name="Rovnice" r:id="rId5" imgW="368140" imgH="215806" progId="Equation.3">
              <p:embed/>
            </p:oleObj>
          </a:graphicData>
        </a:graphic>
      </p:graphicFrame>
      <p:graphicFrame>
        <p:nvGraphicFramePr>
          <p:cNvPr id="11" name="Object 4"/>
          <p:cNvGraphicFramePr>
            <a:graphicFrameLocks noChangeAspect="1"/>
          </p:cNvGraphicFramePr>
          <p:nvPr/>
        </p:nvGraphicFramePr>
        <p:xfrm>
          <a:off x="4139951" y="4077072"/>
          <a:ext cx="2216991" cy="432048"/>
        </p:xfrm>
        <a:graphic>
          <a:graphicData uri="http://schemas.openxmlformats.org/presentationml/2006/ole">
            <p:oleObj spid="_x0000_s28716" name="Rovnice" r:id="rId6" imgW="977900" imgH="190500" progId="Equation.3">
              <p:embed/>
            </p:oleObj>
          </a:graphicData>
        </a:graphic>
      </p:graphicFrame>
      <p:graphicFrame>
        <p:nvGraphicFramePr>
          <p:cNvPr id="12" name="Object 4"/>
          <p:cNvGraphicFramePr>
            <a:graphicFrameLocks noChangeAspect="1"/>
          </p:cNvGraphicFramePr>
          <p:nvPr/>
        </p:nvGraphicFramePr>
        <p:xfrm>
          <a:off x="395536" y="3933056"/>
          <a:ext cx="3600400" cy="766961"/>
        </p:xfrm>
        <a:graphic>
          <a:graphicData uri="http://schemas.openxmlformats.org/presentationml/2006/ole">
            <p:oleObj spid="_x0000_s28717" name="Rovnice" r:id="rId7" imgW="1549400" imgH="330200" progId="Equation.3">
              <p:embed/>
            </p:oleObj>
          </a:graphicData>
        </a:graphic>
      </p:graphicFrame>
      <p:graphicFrame>
        <p:nvGraphicFramePr>
          <p:cNvPr id="13" name="Object 4"/>
          <p:cNvGraphicFramePr>
            <a:graphicFrameLocks noChangeAspect="1"/>
          </p:cNvGraphicFramePr>
          <p:nvPr/>
        </p:nvGraphicFramePr>
        <p:xfrm>
          <a:off x="6444208" y="4077072"/>
          <a:ext cx="1986322" cy="432048"/>
        </p:xfrm>
        <a:graphic>
          <a:graphicData uri="http://schemas.openxmlformats.org/presentationml/2006/ole">
            <p:oleObj spid="_x0000_s28718" name="Rovnice" r:id="rId8" imgW="876300" imgH="190500" progId="Equation.3">
              <p:embed/>
            </p:oleObj>
          </a:graphicData>
        </a:graphic>
      </p:graphicFrame>
      <p:graphicFrame>
        <p:nvGraphicFramePr>
          <p:cNvPr id="14" name="Object 4"/>
          <p:cNvGraphicFramePr>
            <a:graphicFrameLocks noChangeAspect="1"/>
          </p:cNvGraphicFramePr>
          <p:nvPr/>
        </p:nvGraphicFramePr>
        <p:xfrm>
          <a:off x="612621" y="5229200"/>
          <a:ext cx="1678763" cy="504056"/>
        </p:xfrm>
        <a:graphic>
          <a:graphicData uri="http://schemas.openxmlformats.org/presentationml/2006/ole">
            <p:oleObj spid="_x0000_s28719" name="Rovnice" r:id="rId9" imgW="634725" imgH="190417" progId="Equation.3">
              <p:embed/>
            </p:oleObj>
          </a:graphicData>
        </a:graphic>
      </p:graphicFrame>
      <p:graphicFrame>
        <p:nvGraphicFramePr>
          <p:cNvPr id="15" name="Object 4"/>
          <p:cNvGraphicFramePr>
            <a:graphicFrameLocks noChangeAspect="1"/>
          </p:cNvGraphicFramePr>
          <p:nvPr/>
        </p:nvGraphicFramePr>
        <p:xfrm>
          <a:off x="2411759" y="5229200"/>
          <a:ext cx="1372311" cy="504056"/>
        </p:xfrm>
        <a:graphic>
          <a:graphicData uri="http://schemas.openxmlformats.org/presentationml/2006/ole">
            <p:oleObj spid="_x0000_s28720" name="Rovnice" r:id="rId10" imgW="380835" imgH="139639" progId="Equation.3">
              <p:embed/>
            </p:oleObj>
          </a:graphicData>
        </a:graphic>
      </p:graphicFrame>
      <p:sp>
        <p:nvSpPr>
          <p:cNvPr id="16" name="Oválný popisek 15"/>
          <p:cNvSpPr/>
          <p:nvPr/>
        </p:nvSpPr>
        <p:spPr>
          <a:xfrm>
            <a:off x="3923928" y="1412776"/>
            <a:ext cx="3600400" cy="864096"/>
          </a:xfrm>
          <a:prstGeom prst="wedgeEllipseCallout">
            <a:avLst>
              <a:gd name="adj1" fmla="val 34012"/>
              <a:gd name="adj2" fmla="val 10976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Číslo 1+i převedeme na </a:t>
            </a:r>
            <a:r>
              <a:rPr lang="cs-CZ" sz="1600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gon</a:t>
            </a:r>
            <a:r>
              <a:rPr lang="cs-CZ" sz="1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. tvar a umocníme</a:t>
            </a:r>
            <a:endParaRPr lang="cs-CZ" sz="16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7" name="Object 4"/>
          <p:cNvGraphicFramePr>
            <a:graphicFrameLocks noChangeAspect="1"/>
          </p:cNvGraphicFramePr>
          <p:nvPr/>
        </p:nvGraphicFramePr>
        <p:xfrm>
          <a:off x="1043608" y="1916832"/>
          <a:ext cx="1384018" cy="432048"/>
        </p:xfrm>
        <a:graphic>
          <a:graphicData uri="http://schemas.openxmlformats.org/presentationml/2006/ole">
            <p:oleObj spid="_x0000_s28721" name="Rovnice" r:id="rId11" imgW="609336" imgH="190417" progId="Equation.3">
              <p:embed/>
            </p:oleObj>
          </a:graphicData>
        </a:graphic>
      </p:graphicFrame>
      <p:graphicFrame>
        <p:nvGraphicFramePr>
          <p:cNvPr id="3086" name="Object 14"/>
          <p:cNvGraphicFramePr>
            <a:graphicFrameLocks noChangeAspect="1"/>
          </p:cNvGraphicFramePr>
          <p:nvPr/>
        </p:nvGraphicFramePr>
        <p:xfrm>
          <a:off x="4427984" y="356659"/>
          <a:ext cx="720080" cy="624069"/>
        </p:xfrm>
        <a:graphic>
          <a:graphicData uri="http://schemas.openxmlformats.org/presentationml/2006/ole">
            <p:oleObj spid="_x0000_s28722" name="Rovnice" r:id="rId12" imgW="190335" imgH="164957" progId="Equation.3">
              <p:embed/>
            </p:oleObj>
          </a:graphicData>
        </a:graphic>
      </p:graphicFrame>
      <p:graphicFrame>
        <p:nvGraphicFramePr>
          <p:cNvPr id="19" name="Object 4"/>
          <p:cNvGraphicFramePr>
            <a:graphicFrameLocks noChangeAspect="1"/>
          </p:cNvGraphicFramePr>
          <p:nvPr/>
        </p:nvGraphicFramePr>
        <p:xfrm>
          <a:off x="467544" y="2852936"/>
          <a:ext cx="1720652" cy="743967"/>
        </p:xfrm>
        <a:graphic>
          <a:graphicData uri="http://schemas.openxmlformats.org/presentationml/2006/ole">
            <p:oleObj spid="_x0000_s28723" name="Rovnice" r:id="rId13" imgW="787058" imgH="342751" progId="Equation.3">
              <p:embed/>
            </p:oleObj>
          </a:graphicData>
        </a:graphic>
      </p:graphicFrame>
      <p:graphicFrame>
        <p:nvGraphicFramePr>
          <p:cNvPr id="20" name="Object 4"/>
          <p:cNvGraphicFramePr>
            <a:graphicFrameLocks noChangeAspect="1"/>
          </p:cNvGraphicFramePr>
          <p:nvPr/>
        </p:nvGraphicFramePr>
        <p:xfrm>
          <a:off x="2411760" y="2852936"/>
          <a:ext cx="1654407" cy="728726"/>
        </p:xfrm>
        <a:graphic>
          <a:graphicData uri="http://schemas.openxmlformats.org/presentationml/2006/ole">
            <p:oleObj spid="_x0000_s28724" name="Rovnice" r:id="rId14" imgW="774364" imgH="342751" progId="Equation.3">
              <p:embed/>
            </p:oleObj>
          </a:graphicData>
        </a:graphic>
      </p:graphicFrame>
      <p:graphicFrame>
        <p:nvGraphicFramePr>
          <p:cNvPr id="21" name="Object 4"/>
          <p:cNvGraphicFramePr>
            <a:graphicFrameLocks noChangeAspect="1"/>
          </p:cNvGraphicFramePr>
          <p:nvPr/>
        </p:nvGraphicFramePr>
        <p:xfrm>
          <a:off x="4211960" y="2924944"/>
          <a:ext cx="1220712" cy="636017"/>
        </p:xfrm>
        <a:graphic>
          <a:graphicData uri="http://schemas.openxmlformats.org/presentationml/2006/ole">
            <p:oleObj spid="_x0000_s28725" name="Rovnice" r:id="rId15" imgW="558558" imgH="291973" progId="Equation.3">
              <p:embed/>
            </p:oleObj>
          </a:graphicData>
        </a:graphic>
      </p:graphicFrame>
      <p:sp>
        <p:nvSpPr>
          <p:cNvPr id="18" name="Oválný popisek 17"/>
          <p:cNvSpPr/>
          <p:nvPr/>
        </p:nvSpPr>
        <p:spPr>
          <a:xfrm>
            <a:off x="4716016" y="5085184"/>
            <a:ext cx="3600400" cy="648072"/>
          </a:xfrm>
          <a:prstGeom prst="wedgeEllipseCallout">
            <a:avLst>
              <a:gd name="adj1" fmla="val -15056"/>
              <a:gd name="adj2" fmla="val -1478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el-GR" sz="1600" dirty="0" smtClean="0">
                <a:solidFill>
                  <a:srgbClr val="990033"/>
                </a:solidFill>
                <a:latin typeface="Times New Roman"/>
                <a:cs typeface="Times New Roman"/>
              </a:rPr>
              <a:t> </a:t>
            </a:r>
            <a:r>
              <a:rPr lang="el-GR" sz="2000" dirty="0" smtClean="0">
                <a:solidFill>
                  <a:srgbClr val="990033"/>
                </a:solidFill>
                <a:latin typeface="Times New Roman"/>
                <a:cs typeface="Times New Roman"/>
              </a:rPr>
              <a:t>π</a:t>
            </a:r>
            <a:r>
              <a:rPr lang="cs-CZ" sz="1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převedeme na základní velikost, tedy </a:t>
            </a:r>
            <a:r>
              <a:rPr lang="el-GR" sz="2000" dirty="0" smtClean="0">
                <a:solidFill>
                  <a:srgbClr val="990033"/>
                </a:solidFill>
                <a:latin typeface="Times New Roman"/>
                <a:cs typeface="Times New Roman"/>
              </a:rPr>
              <a:t>π</a:t>
            </a:r>
            <a:r>
              <a:rPr lang="cs-CZ" sz="1600" dirty="0" smtClean="0">
                <a:solidFill>
                  <a:srgbClr val="990033"/>
                </a:solidFill>
                <a:latin typeface="Times New Roman"/>
                <a:cs typeface="Times New Roman"/>
              </a:rPr>
              <a:t> </a:t>
            </a:r>
            <a:endParaRPr lang="cs-CZ" sz="16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Užitím </a:t>
            </a:r>
            <a:r>
              <a:rPr lang="cs-CZ" sz="2400" dirty="0" err="1" smtClean="0">
                <a:solidFill>
                  <a:srgbClr val="A81F14"/>
                </a:solidFill>
              </a:rPr>
              <a:t>Mv</a:t>
            </a:r>
            <a:r>
              <a:rPr lang="cs-CZ" sz="2400" dirty="0" smtClean="0"/>
              <a:t> vypočítejte a výsledek zapište </a:t>
            </a:r>
          </a:p>
          <a:p>
            <a:r>
              <a:rPr lang="cs-CZ" sz="2400" dirty="0" smtClean="0"/>
              <a:t>v algebraickém tvaru a zakreslete do </a:t>
            </a:r>
            <a:r>
              <a:rPr lang="cs-CZ" sz="2400" dirty="0" err="1" smtClean="0"/>
              <a:t>Gaussovy</a:t>
            </a:r>
            <a:r>
              <a:rPr lang="cs-CZ" sz="2400" dirty="0" smtClean="0"/>
              <a:t> roviny: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 </a:t>
            </a:r>
          </a:p>
          <a:p>
            <a:endParaRPr lang="cs-CZ" sz="2800" dirty="0"/>
          </a:p>
        </p:txBody>
      </p: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251519" y="1412776"/>
          <a:ext cx="2660296" cy="1008112"/>
        </p:xfrm>
        <a:graphic>
          <a:graphicData uri="http://schemas.openxmlformats.org/presentationml/2006/ole">
            <p:oleObj spid="_x0000_s29710" name="Rovnice" r:id="rId3" imgW="1206500" imgH="45720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3059832" y="1484784"/>
          <a:ext cx="3131740" cy="936104"/>
        </p:xfrm>
        <a:graphic>
          <a:graphicData uri="http://schemas.openxmlformats.org/presentationml/2006/ole">
            <p:oleObj spid="_x0000_s29711" name="Rovnice" r:id="rId4" imgW="977476" imgH="291973" progId="Equation.3">
              <p:embed/>
            </p:oleObj>
          </a:graphicData>
        </a:graphic>
      </p:graphicFrame>
      <p:graphicFrame>
        <p:nvGraphicFramePr>
          <p:cNvPr id="9" name="Object 5"/>
          <p:cNvGraphicFramePr>
            <a:graphicFrameLocks noChangeAspect="1"/>
          </p:cNvGraphicFramePr>
          <p:nvPr/>
        </p:nvGraphicFramePr>
        <p:xfrm>
          <a:off x="6300192" y="1484784"/>
          <a:ext cx="2316597" cy="936105"/>
        </p:xfrm>
        <a:graphic>
          <a:graphicData uri="http://schemas.openxmlformats.org/presentationml/2006/ole">
            <p:oleObj spid="_x0000_s29712" name="Rovnice" r:id="rId5" imgW="723586" imgH="291973" progId="Equation.3">
              <p:embed/>
            </p:oleObj>
          </a:graphicData>
        </a:graphic>
      </p:graphicFrame>
      <p:graphicFrame>
        <p:nvGraphicFramePr>
          <p:cNvPr id="10" name="Object 5"/>
          <p:cNvGraphicFramePr>
            <a:graphicFrameLocks noChangeAspect="1"/>
          </p:cNvGraphicFramePr>
          <p:nvPr/>
        </p:nvGraphicFramePr>
        <p:xfrm>
          <a:off x="7164288" y="2564904"/>
          <a:ext cx="1224136" cy="887942"/>
        </p:xfrm>
        <a:graphic>
          <a:graphicData uri="http://schemas.openxmlformats.org/presentationml/2006/ole">
            <p:oleObj spid="_x0000_s29713" name="Rovnice" r:id="rId6" imgW="508000" imgH="368300" progId="Equation.3">
              <p:embed/>
            </p:oleObj>
          </a:graphicData>
        </a:graphic>
      </p:graphicFrame>
      <p:sp>
        <p:nvSpPr>
          <p:cNvPr id="11" name="Oválný popisek 10"/>
          <p:cNvSpPr/>
          <p:nvPr/>
        </p:nvSpPr>
        <p:spPr>
          <a:xfrm>
            <a:off x="4139952" y="2420888"/>
            <a:ext cx="2808312" cy="576064"/>
          </a:xfrm>
          <a:prstGeom prst="wedgeEllipseCallout">
            <a:avLst>
              <a:gd name="adj1" fmla="val 53356"/>
              <a:gd name="adj2" fmla="val -97523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60° leží v I.kvadrantu</a:t>
            </a:r>
            <a:endParaRPr lang="cs-CZ" sz="1400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5868144" y="4365104"/>
            <a:ext cx="1728192" cy="648072"/>
          </a:xfrm>
          <a:prstGeom prst="wedgeEllipseCallout">
            <a:avLst>
              <a:gd name="adj1" fmla="val 54815"/>
              <a:gd name="adj2" fmla="val -214483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990033"/>
                </a:solidFill>
              </a:rPr>
              <a:t>cos je +</a:t>
            </a:r>
          </a:p>
          <a:p>
            <a:pPr algn="ctr"/>
            <a:r>
              <a:rPr lang="cs-CZ" dirty="0" smtClean="0">
                <a:solidFill>
                  <a:srgbClr val="990033"/>
                </a:solidFill>
              </a:rPr>
              <a:t>sin je +</a:t>
            </a:r>
            <a:endParaRPr lang="cs-CZ" dirty="0">
              <a:solidFill>
                <a:srgbClr val="990033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5661248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Re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2780928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Im</a:t>
            </a:r>
            <a:endParaRPr lang="cs-CZ" sz="1400" dirty="0"/>
          </a:p>
        </p:txBody>
      </p:sp>
      <p:pic>
        <p:nvPicPr>
          <p:cNvPr id="13" name="Obrázek 12" descr="obraz C.png"/>
          <p:cNvPicPr>
            <a:picLocks noChangeAspect="1"/>
          </p:cNvPicPr>
          <p:nvPr/>
        </p:nvPicPr>
        <p:blipFill>
          <a:blip r:embed="rId7" cstate="print"/>
          <a:srcRect l="43008" r="18984"/>
          <a:stretch>
            <a:fillRect/>
          </a:stretch>
        </p:blipFill>
        <p:spPr>
          <a:xfrm>
            <a:off x="1547664" y="2420888"/>
            <a:ext cx="2736304" cy="42291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50" name="Object 6"/>
          <p:cNvGraphicFramePr>
            <a:graphicFrameLocks noChangeAspect="1"/>
          </p:cNvGraphicFramePr>
          <p:nvPr/>
        </p:nvGraphicFramePr>
        <p:xfrm>
          <a:off x="3286116" y="1571612"/>
          <a:ext cx="3180000" cy="1440000"/>
        </p:xfrm>
        <a:graphic>
          <a:graphicData uri="http://schemas.openxmlformats.org/presentationml/2006/ole">
            <p:oleObj spid="_x0000_s30737" name="Rovnice" r:id="rId3" imgW="1346200" imgH="609600" progId="Equation.3">
              <p:embed/>
            </p:oleObj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4114800" y="3327400"/>
          <a:ext cx="914400" cy="203200"/>
        </p:xfrm>
        <a:graphic>
          <a:graphicData uri="http://schemas.openxmlformats.org/presentationml/2006/ole">
            <p:oleObj spid="_x0000_s30738" name="Rovnice" r:id="rId4" imgW="402057" imgH="714768" progId="Equation.3">
              <p:embed/>
            </p:oleObj>
          </a:graphicData>
        </a:graphic>
      </p:graphicFrame>
      <p:grpSp>
        <p:nvGrpSpPr>
          <p:cNvPr id="4" name="Skupina 9"/>
          <p:cNvGrpSpPr/>
          <p:nvPr/>
        </p:nvGrpSpPr>
        <p:grpSpPr>
          <a:xfrm>
            <a:off x="428596" y="500042"/>
            <a:ext cx="6072230" cy="4080396"/>
            <a:chOff x="428596" y="500042"/>
            <a:chExt cx="6072230" cy="4080396"/>
          </a:xfrm>
        </p:grpSpPr>
        <p:sp>
          <p:nvSpPr>
            <p:cNvPr id="2" name="TextovéPole 1"/>
            <p:cNvSpPr txBox="1"/>
            <p:nvPr/>
          </p:nvSpPr>
          <p:spPr>
            <a:xfrm>
              <a:off x="428596" y="500042"/>
              <a:ext cx="607223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Umocněte užitím </a:t>
              </a:r>
              <a:r>
                <a:rPr lang="cs-CZ" sz="2800" dirty="0" err="1" smtClean="0"/>
                <a:t>Moivreovy</a:t>
              </a:r>
              <a:r>
                <a:rPr lang="cs-CZ" sz="2800" dirty="0" smtClean="0"/>
                <a:t> věty: </a:t>
              </a:r>
              <a:endParaRPr lang="cs-CZ" sz="2800" dirty="0"/>
            </a:p>
          </p:txBody>
        </p:sp>
        <p:graphicFrame>
          <p:nvGraphicFramePr>
            <p:cNvPr id="6147" name="Object 3"/>
            <p:cNvGraphicFramePr>
              <a:graphicFrameLocks noChangeAspect="1"/>
            </p:cNvGraphicFramePr>
            <p:nvPr/>
          </p:nvGraphicFramePr>
          <p:xfrm>
            <a:off x="642910" y="1428736"/>
            <a:ext cx="2610000" cy="1080000"/>
          </p:xfrm>
          <a:graphic>
            <a:graphicData uri="http://schemas.openxmlformats.org/presentationml/2006/ole">
              <p:oleObj spid="_x0000_s30739" name="Rovnice" r:id="rId5" imgW="1104900" imgH="457200" progId="Equation.3">
                <p:embed/>
              </p:oleObj>
            </a:graphicData>
          </a:graphic>
        </p:graphicFrame>
        <p:graphicFrame>
          <p:nvGraphicFramePr>
            <p:cNvPr id="6148" name="Object 4"/>
            <p:cNvGraphicFramePr>
              <a:graphicFrameLocks noChangeAspect="1"/>
            </p:cNvGraphicFramePr>
            <p:nvPr/>
          </p:nvGraphicFramePr>
          <p:xfrm>
            <a:off x="642910" y="3500438"/>
            <a:ext cx="2940000" cy="1080000"/>
          </p:xfrm>
          <a:graphic>
            <a:graphicData uri="http://schemas.openxmlformats.org/presentationml/2006/ole">
              <p:oleObj spid="_x0000_s30740" name="Rovnice" r:id="rId6" imgW="1244600" imgH="457200" progId="Equation.3">
                <p:embed/>
              </p:oleObj>
            </a:graphicData>
          </a:graphic>
        </p:graphicFrame>
      </p:grpSp>
      <p:graphicFrame>
        <p:nvGraphicFramePr>
          <p:cNvPr id="6152" name="Object 8"/>
          <p:cNvGraphicFramePr>
            <a:graphicFrameLocks noChangeAspect="1"/>
          </p:cNvGraphicFramePr>
          <p:nvPr/>
        </p:nvGraphicFramePr>
        <p:xfrm>
          <a:off x="3571868" y="3714752"/>
          <a:ext cx="4390909" cy="1800000"/>
        </p:xfrm>
        <a:graphic>
          <a:graphicData uri="http://schemas.openxmlformats.org/presentationml/2006/ole">
            <p:oleObj spid="_x0000_s30741" name="Rovnice" r:id="rId7" imgW="2044700" imgH="838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Příklady na procvičení 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958850" y="1544638"/>
          <a:ext cx="1257500" cy="588218"/>
        </p:xfrm>
        <a:graphic>
          <a:graphicData uri="http://schemas.openxmlformats.org/presentationml/2006/ole">
            <p:oleObj spid="_x0000_s31770" name="Rovnice" r:id="rId3" imgW="406224" imgH="190417" progId="Equation.3">
              <p:embed/>
            </p:oleObj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928662" y="2643182"/>
          <a:ext cx="1020000" cy="540000"/>
        </p:xfrm>
        <a:graphic>
          <a:graphicData uri="http://schemas.openxmlformats.org/presentationml/2006/ole">
            <p:oleObj spid="_x0000_s31771" name="Rovnice" r:id="rId4" imgW="431613" imgH="228501" progId="Equation.3">
              <p:embed/>
            </p:oleObj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928662" y="3643314"/>
          <a:ext cx="1364211" cy="540000"/>
        </p:xfrm>
        <a:graphic>
          <a:graphicData uri="http://schemas.openxmlformats.org/presentationml/2006/ole">
            <p:oleObj spid="_x0000_s31772" name="Rovnice" r:id="rId5" imgW="609336" imgH="241195" progId="Equation.3">
              <p:embed/>
            </p:oleObj>
          </a:graphicData>
        </a:graphic>
      </p:graphicFrame>
      <p:graphicFrame>
        <p:nvGraphicFramePr>
          <p:cNvPr id="7" name="Object 6"/>
          <p:cNvGraphicFramePr>
            <a:graphicFrameLocks noChangeAspect="1"/>
          </p:cNvGraphicFramePr>
          <p:nvPr/>
        </p:nvGraphicFramePr>
        <p:xfrm>
          <a:off x="928662" y="4786322"/>
          <a:ext cx="1440000" cy="540000"/>
        </p:xfrm>
        <a:graphic>
          <a:graphicData uri="http://schemas.openxmlformats.org/presentationml/2006/ole">
            <p:oleObj spid="_x0000_s31773" name="Rovnice" r:id="rId6" imgW="609600" imgH="228600" progId="Equation.3">
              <p:embed/>
            </p:oleObj>
          </a:graphicData>
        </a:graphic>
      </p:graphicFrame>
      <p:graphicFrame>
        <p:nvGraphicFramePr>
          <p:cNvPr id="12" name="Object 7"/>
          <p:cNvGraphicFramePr>
            <a:graphicFrameLocks noChangeAspect="1"/>
          </p:cNvGraphicFramePr>
          <p:nvPr/>
        </p:nvGraphicFramePr>
        <p:xfrm>
          <a:off x="3779912" y="1628800"/>
          <a:ext cx="1114063" cy="555898"/>
        </p:xfrm>
        <a:graphic>
          <a:graphicData uri="http://schemas.openxmlformats.org/presentationml/2006/ole">
            <p:oleObj spid="_x0000_s31774" name="Rovnice" r:id="rId7" imgW="330057" imgH="165028" progId="Equation.3">
              <p:embed/>
            </p:oleObj>
          </a:graphicData>
        </a:graphic>
      </p:graphicFrame>
      <p:graphicFrame>
        <p:nvGraphicFramePr>
          <p:cNvPr id="13" name="Object 8"/>
          <p:cNvGraphicFramePr>
            <a:graphicFrameLocks noChangeAspect="1"/>
          </p:cNvGraphicFramePr>
          <p:nvPr/>
        </p:nvGraphicFramePr>
        <p:xfrm>
          <a:off x="3857620" y="2714620"/>
          <a:ext cx="775385" cy="360000"/>
        </p:xfrm>
        <a:graphic>
          <a:graphicData uri="http://schemas.openxmlformats.org/presentationml/2006/ole">
            <p:oleObj spid="_x0000_s31775" name="Rovnice" r:id="rId8" imgW="355292" imgH="164957" progId="Equation.3">
              <p:embed/>
            </p:oleObj>
          </a:graphicData>
        </a:graphic>
      </p:graphicFrame>
      <p:graphicFrame>
        <p:nvGraphicFramePr>
          <p:cNvPr id="14" name="Object 9"/>
          <p:cNvGraphicFramePr>
            <a:graphicFrameLocks noChangeAspect="1"/>
          </p:cNvGraphicFramePr>
          <p:nvPr/>
        </p:nvGraphicFramePr>
        <p:xfrm>
          <a:off x="3779912" y="3717032"/>
          <a:ext cx="1628401" cy="546596"/>
        </p:xfrm>
        <a:graphic>
          <a:graphicData uri="http://schemas.openxmlformats.org/presentationml/2006/ole">
            <p:oleObj spid="_x0000_s31776" name="Rovnice" r:id="rId9" imgW="558800" imgH="190500" progId="Equation.3">
              <p:embed/>
            </p:oleObj>
          </a:graphicData>
        </a:graphic>
      </p:graphicFrame>
      <p:graphicFrame>
        <p:nvGraphicFramePr>
          <p:cNvPr id="15" name="Object 10"/>
          <p:cNvGraphicFramePr>
            <a:graphicFrameLocks noChangeAspect="1"/>
          </p:cNvGraphicFramePr>
          <p:nvPr/>
        </p:nvGraphicFramePr>
        <p:xfrm>
          <a:off x="3857620" y="4857760"/>
          <a:ext cx="1135385" cy="360000"/>
        </p:xfrm>
        <a:graphic>
          <a:graphicData uri="http://schemas.openxmlformats.org/presentationml/2006/ole">
            <p:oleObj spid="_x0000_s31777" name="Rovnice" r:id="rId10" imgW="520474" imgH="165028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eaLnBrk="1" hangingPunct="1"/>
            <a:r>
              <a:rPr lang="cs-CZ" sz="3200" b="1" dirty="0" smtClean="0">
                <a:latin typeface="Arial" charset="0"/>
                <a:cs typeface="Arial" charset="0"/>
              </a:rPr>
              <a:t>Zdroje, autorská práva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CALDA, Emil. Matematika pro gymnázia. 4.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Prometheus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2008, 134 s. Učebnice pro střední školy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Prometheus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ISBN 978-80-7196-364-6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Graf byl vytvořen autorkou prezentace v programu GEOGEBRA, freeware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ky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1263</TotalTime>
  <Words>344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Obchodní akademie, Střední odborná škola  a Jazyková škola s právem státní jazykové zkoušky,  Hradec Králové</vt:lpstr>
      <vt:lpstr>Moivreova věta (Mv)  francouzský matematik Moivre 18.st</vt:lpstr>
      <vt:lpstr>Moivreova věta n-tá mocnina a n-tá odmocnina komplexního čísla</vt:lpstr>
      <vt:lpstr>Moivreova věta- užití n-tá mocnina </vt:lpstr>
      <vt:lpstr>Snímek 5</vt:lpstr>
      <vt:lpstr>Snímek 6</vt:lpstr>
      <vt:lpstr>Snímek 7</vt:lpstr>
      <vt:lpstr>Příklady na procvičení </vt:lpstr>
      <vt:lpstr>Zdroje, autorská práva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169</cp:revision>
  <dcterms:created xsi:type="dcterms:W3CDTF">2012-11-30T22:17:21Z</dcterms:created>
  <dcterms:modified xsi:type="dcterms:W3CDTF">2013-09-10T19:21:05Z</dcterms:modified>
</cp:coreProperties>
</file>