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5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1F14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492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534FF-AC30-4D6E-B74C-0A2CB83DC567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E964E-6FFA-4D33-A94C-ED3D14C3E4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FB828-3023-4209-9657-4FBD1692462A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A1F1D-1205-47BF-B9E3-CC40ABAB16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53B49-22D9-4C21-ABA8-635DA0FA4C3F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68D66-C251-4FAF-9E76-9932175ADB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7E6DF-F651-410F-B9D3-6689C48EB647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FA615-3EA7-4C01-999B-F0F46085C5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FD9A1-85C3-4504-B84D-70A754D56D5F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411E3-791A-4D0B-9029-F94D9947EF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74B3A-459E-45BE-A03A-9CCF3D4D983D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3D6D3-374D-4488-9CFD-34708363DF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27AED-D0D4-49AA-95FA-D64A3874ED7F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36DE7-7D72-4CA8-98FE-A4C82E67A6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C9204-0FC5-48AB-8799-377C8CAE2714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682B7-0EC9-493D-A534-AC7C54EA3E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11002-C079-4109-A15A-9E28B46FDEC7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0C9E4-7C3C-4EF2-B5D2-CA37256683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D8C92-BB84-4CDF-9B89-30879B75FFFD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54435-12BE-43A0-811F-A2118D8DC8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0DC75-EED4-4D87-BD99-D702F755E273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0B466-9055-4E50-8A47-58F12819AE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A97D5F-E750-4364-9B72-3C0B7A17FD16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0D45FE-98B4-4C79-93F0-1FC2D787E7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0923210"/>
              </p:ext>
            </p:extLst>
          </p:nvPr>
        </p:nvGraphicFramePr>
        <p:xfrm>
          <a:off x="250825" y="2781300"/>
          <a:ext cx="8569325" cy="41485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Martina Krčková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VY_32_INOVACE_1_Komplexní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čísla_19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Binomická rovnice I.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Komplexní čísla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Obchodní akademie, 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leden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Řešení</a:t>
                      </a:r>
                      <a:r>
                        <a:rPr lang="cs-CZ" sz="1400" baseline="0" dirty="0" smtClean="0"/>
                        <a:t> binomické rovnice</a:t>
                      </a:r>
                      <a:r>
                        <a:rPr lang="cs-CZ" sz="1400" dirty="0" smtClean="0"/>
                        <a:t>. Výklad nového učiva a příklady na procvičení. 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Prezentace bude ověřena jako podklad pro výklad a procvičování učiva </a:t>
                      </a:r>
                      <a:r>
                        <a:rPr lang="cs-CZ" sz="1400" smtClean="0"/>
                        <a:t>a</a:t>
                      </a:r>
                      <a:r>
                        <a:rPr lang="cs-CZ" sz="1400" baseline="0" smtClean="0"/>
                        <a:t> samostudium </a:t>
                      </a:r>
                      <a:r>
                        <a:rPr lang="cs-CZ" sz="1400" baseline="0" dirty="0" smtClean="0"/>
                        <a:t>formou e-</a:t>
                      </a:r>
                      <a:r>
                        <a:rPr lang="cs-CZ" sz="1400" baseline="0" dirty="0" err="1" smtClean="0"/>
                        <a:t>learningu</a:t>
                      </a:r>
                      <a:r>
                        <a:rPr lang="cs-CZ" sz="1400" dirty="0" smtClean="0"/>
                        <a:t>.</a:t>
                      </a:r>
                      <a:endParaRPr lang="cs-CZ" sz="14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Binomická rovnice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12976"/>
          </a:xfrm>
        </p:spPr>
        <p:txBody>
          <a:bodyPr/>
          <a:lstStyle/>
          <a:p>
            <a:pPr>
              <a:buNone/>
            </a:pPr>
            <a:r>
              <a:rPr lang="cs-CZ" dirty="0" err="1" smtClean="0">
                <a:solidFill>
                  <a:srgbClr val="A81F14"/>
                </a:solidFill>
                <a:latin typeface="Arial" pitchFamily="34" charset="0"/>
                <a:cs typeface="Arial" pitchFamily="34" charset="0"/>
              </a:rPr>
              <a:t>x</a:t>
            </a:r>
            <a:r>
              <a:rPr lang="cs-CZ" baseline="30000" dirty="0" err="1" smtClean="0">
                <a:solidFill>
                  <a:srgbClr val="A81F14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dirty="0" smtClean="0">
                <a:solidFill>
                  <a:srgbClr val="A81F14"/>
                </a:solidFill>
                <a:latin typeface="Arial" pitchFamily="34" charset="0"/>
                <a:cs typeface="Arial" pitchFamily="34" charset="0"/>
              </a:rPr>
              <a:t> – a = 0    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Je-li: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 komplexní číslo, 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n&gt;1 a n je přirozené číslo,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pak má tato rovnice právě n různých kořenů</a:t>
            </a:r>
            <a:r>
              <a:rPr lang="cs-CZ" baseline="300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5373216"/>
            <a:ext cx="82089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Řešení: 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x</a:t>
            </a:r>
            <a:r>
              <a:rPr lang="cs-CZ" sz="2400" baseline="30000" dirty="0" err="1" smtClean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– a = 0 převedeme na tvar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x</a:t>
            </a:r>
            <a:r>
              <a:rPr lang="cs-CZ" sz="2400" baseline="30000" dirty="0" err="1" smtClean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= a 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odmocníme 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611560" y="1412776"/>
            <a:ext cx="7632848" cy="86409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Vztah pro </a:t>
            </a:r>
            <a:r>
              <a:rPr lang="cs-CZ" i="1" dirty="0" smtClean="0"/>
              <a:t>n</a:t>
            </a:r>
            <a:r>
              <a:rPr lang="cs-CZ" dirty="0" smtClean="0"/>
              <a:t> různých kořenů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12777"/>
                <a:ext cx="7715200" cy="936103"/>
              </a:xfrm>
            </p:spPr>
            <p:txBody>
              <a:bodyPr/>
              <a:lstStyle/>
              <a:p>
                <a:pPr>
                  <a:buNone/>
                </a:pPr>
                <a:r>
                  <a:rPr lang="cs-CZ" sz="1600" dirty="0" smtClean="0"/>
                  <a:t> </a:t>
                </a:r>
                <a:r>
                  <a:rPr lang="cs-CZ" sz="1600" dirty="0">
                    <a:solidFill>
                      <a:schemeClr val="bg1"/>
                    </a:solidFill>
                  </a:rPr>
                  <a:t> </a:t>
                </a:r>
                <a:r>
                  <a:rPr lang="cs-CZ" sz="1600" dirty="0" smtClean="0">
                    <a:solidFill>
                      <a:schemeClr val="bg1"/>
                    </a:solidFill>
                  </a:rPr>
                  <a:t>  </a:t>
                </a:r>
                <a:r>
                  <a:rPr lang="cs-CZ" sz="1600" dirty="0" smtClean="0"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3600" i="1"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3600" i="1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b>
                        <m:r>
                          <a:rPr lang="cs-CZ" sz="3600" i="1">
                            <a:latin typeface="Cambria Math"/>
                            <a:cs typeface="Arial" pitchFamily="34" charset="0"/>
                          </a:rPr>
                          <m:t>𝑘</m:t>
                        </m:r>
                      </m:sub>
                    </m:sSub>
                    <m:r>
                      <a:rPr lang="cs-CZ" sz="3600" i="1">
                        <a:latin typeface="Cambria Math"/>
                        <a:cs typeface="Arial" pitchFamily="34" charset="0"/>
                      </a:rPr>
                      <m:t>=</m:t>
                    </m:r>
                    <m:rad>
                      <m:radPr>
                        <m:ctrlPr>
                          <a:rPr lang="el-GR" sz="3600" i="1">
                            <a:latin typeface="Cambria Math"/>
                            <a:cs typeface="Arial" pitchFamily="34" charset="0"/>
                          </a:rPr>
                        </m:ctrlPr>
                      </m:radPr>
                      <m:deg>
                        <m:r>
                          <a:rPr lang="cs-CZ" sz="3600" i="1">
                            <a:latin typeface="Cambria Math"/>
                            <a:cs typeface="Arial" pitchFamily="34" charset="0"/>
                          </a:rPr>
                          <m:t> </m:t>
                        </m:r>
                        <m:r>
                          <m:rPr>
                            <m:brk m:alnAt="7"/>
                          </m:rPr>
                          <a:rPr lang="cs-CZ" sz="3600" i="1">
                            <a:latin typeface="Cambria Math"/>
                            <a:cs typeface="Arial" pitchFamily="34" charset="0"/>
                          </a:rPr>
                          <m:t>𝑛</m:t>
                        </m:r>
                      </m:deg>
                      <m:e>
                        <m:d>
                          <m:dPr>
                            <m:begChr m:val="|"/>
                            <m:endChr m:val="|"/>
                            <m:ctrlPr>
                              <a:rPr lang="el-GR" sz="3600" i="1">
                                <a:latin typeface="Cambria Math"/>
                                <a:cs typeface="Arial" pitchFamily="34" charset="0"/>
                              </a:rPr>
                            </m:ctrlPr>
                          </m:dPr>
                          <m:e>
                            <m:r>
                              <a:rPr lang="cs-CZ" sz="3600" i="1">
                                <a:latin typeface="Cambria Math"/>
                                <a:cs typeface="Arial" pitchFamily="34" charset="0"/>
                              </a:rPr>
                              <m:t>𝑎</m:t>
                            </m:r>
                          </m:e>
                        </m:d>
                      </m:e>
                    </m:rad>
                    <m:d>
                      <m:dPr>
                        <m:ctrlPr>
                          <a:rPr lang="cs-CZ" sz="3600" i="1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3600" i="1">
                            <a:latin typeface="Cambria Math"/>
                            <a:cs typeface="Arial" pitchFamily="34" charset="0"/>
                          </a:rPr>
                          <m:t>𝑐𝑜𝑠</m:t>
                        </m:r>
                        <m:f>
                          <m:fPr>
                            <m:ctrlPr>
                              <a:rPr lang="cs-CZ" sz="3600" i="1">
                                <a:latin typeface="Cambria Math"/>
                                <a:cs typeface="Arial" pitchFamily="34" charset="0"/>
                              </a:rPr>
                            </m:ctrlPr>
                          </m:fPr>
                          <m:num>
                            <m:r>
                              <a:rPr lang="cs-CZ" sz="3600" i="1">
                                <a:latin typeface="Cambria Math"/>
                                <a:ea typeface="Cambria Math"/>
                                <a:cs typeface="Arial" pitchFamily="34" charset="0"/>
                              </a:rPr>
                              <m:t>𝛼</m:t>
                            </m:r>
                            <m:r>
                              <a:rPr lang="cs-CZ" sz="3600" i="1">
                                <a:latin typeface="Cambria Math"/>
                                <a:ea typeface="Cambria Math"/>
                                <a:cs typeface="Arial" pitchFamily="34" charset="0"/>
                              </a:rPr>
                              <m:t>+2</m:t>
                            </m:r>
                            <m:r>
                              <a:rPr lang="cs-CZ" sz="3600" i="1">
                                <a:latin typeface="Cambria Math"/>
                                <a:ea typeface="Cambria Math"/>
                                <a:cs typeface="Arial" pitchFamily="34" charset="0"/>
                              </a:rPr>
                              <m:t>𝑘</m:t>
                            </m:r>
                            <m:r>
                              <a:rPr lang="cs-CZ" sz="3600" i="1">
                                <a:latin typeface="Cambria Math"/>
                                <a:ea typeface="Cambria Math"/>
                                <a:cs typeface="Arial" pitchFamily="34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cs-CZ" sz="3600" i="1">
                                <a:latin typeface="Cambria Math"/>
                                <a:cs typeface="Arial" pitchFamily="34" charset="0"/>
                              </a:rPr>
                              <m:t>𝑛</m:t>
                            </m:r>
                          </m:den>
                        </m:f>
                        <m:r>
                          <a:rPr lang="cs-CZ" sz="3600" i="1">
                            <a:latin typeface="Cambria Math"/>
                            <a:cs typeface="Arial" pitchFamily="34" charset="0"/>
                          </a:rPr>
                          <m:t>+</m:t>
                        </m:r>
                        <m:r>
                          <a:rPr lang="cs-CZ" sz="3600" i="1">
                            <a:latin typeface="Cambria Math"/>
                            <a:cs typeface="Arial" pitchFamily="34" charset="0"/>
                          </a:rPr>
                          <m:t>𝑖</m:t>
                        </m:r>
                        <m:r>
                          <a:rPr lang="cs-CZ" sz="3600" i="1">
                            <a:latin typeface="Cambria Math"/>
                            <a:ea typeface="Cambria Math"/>
                            <a:cs typeface="Arial" pitchFamily="34" charset="0"/>
                          </a:rPr>
                          <m:t>∙</m:t>
                        </m:r>
                        <m:r>
                          <a:rPr lang="cs-CZ" sz="3600" i="1">
                            <a:latin typeface="Cambria Math"/>
                            <a:cs typeface="Arial" pitchFamily="34" charset="0"/>
                          </a:rPr>
                          <m:t>𝑠𝑖𝑛</m:t>
                        </m:r>
                        <m:f>
                          <m:fPr>
                            <m:ctrlPr>
                              <a:rPr lang="cs-CZ" sz="3600" i="1">
                                <a:latin typeface="Cambria Math"/>
                                <a:cs typeface="Arial" pitchFamily="34" charset="0"/>
                              </a:rPr>
                            </m:ctrlPr>
                          </m:fPr>
                          <m:num>
                            <m:r>
                              <a:rPr lang="cs-CZ" sz="3600" i="1">
                                <a:latin typeface="Cambria Math"/>
                                <a:ea typeface="Cambria Math"/>
                                <a:cs typeface="Arial" pitchFamily="34" charset="0"/>
                              </a:rPr>
                              <m:t>𝛼</m:t>
                            </m:r>
                            <m:r>
                              <a:rPr lang="cs-CZ" sz="3600" i="1">
                                <a:latin typeface="Cambria Math"/>
                                <a:ea typeface="Cambria Math"/>
                                <a:cs typeface="Arial" pitchFamily="34" charset="0"/>
                              </a:rPr>
                              <m:t>+2</m:t>
                            </m:r>
                            <m:r>
                              <a:rPr lang="cs-CZ" sz="3600" i="1">
                                <a:latin typeface="Cambria Math"/>
                                <a:ea typeface="Cambria Math"/>
                                <a:cs typeface="Arial" pitchFamily="34" charset="0"/>
                              </a:rPr>
                              <m:t>𝑘</m:t>
                            </m:r>
                            <m:r>
                              <a:rPr lang="cs-CZ" sz="3600" i="1">
                                <a:latin typeface="Cambria Math"/>
                                <a:ea typeface="Cambria Math"/>
                                <a:cs typeface="Arial" pitchFamily="34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cs-CZ" sz="3600" i="1">
                                <a:latin typeface="Cambria Math"/>
                                <a:cs typeface="Arial" pitchFamily="34" charset="0"/>
                              </a:rPr>
                              <m:t>𝑛</m:t>
                            </m:r>
                          </m:den>
                        </m:f>
                      </m:e>
                    </m:d>
                  </m:oMath>
                </a14:m>
                <a:endParaRPr lang="cs-CZ" sz="3600" dirty="0" smtClean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12777"/>
                <a:ext cx="7715200" cy="936103"/>
              </a:xfr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95536" y="2636912"/>
                <a:ext cx="7848872" cy="34279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i="1" dirty="0">
                    <a:latin typeface="Arial" pitchFamily="34" charset="0"/>
                    <a:cs typeface="Arial" pitchFamily="34" charset="0"/>
                  </a:rPr>
                  <a:t>k = 0, 1, 2,…, n-1</a:t>
                </a:r>
              </a:p>
              <a:p>
                <a:r>
                  <a:rPr lang="cs-CZ" sz="3200" dirty="0">
                    <a:latin typeface="Arial" pitchFamily="34" charset="0"/>
                    <a:cs typeface="Arial" pitchFamily="34" charset="0"/>
                  </a:rPr>
                  <a:t>Pro n&gt;2 obrazy všech kořenů leží ve vrcholech pravidelného n-úhelníku vepsaného do kružnice se středem </a:t>
                </a:r>
                <a:r>
                  <a:rPr lang="cs-CZ" sz="3200" dirty="0" smtClean="0">
                    <a:latin typeface="Arial" pitchFamily="34" charset="0"/>
                    <a:cs typeface="Arial" pitchFamily="34" charset="0"/>
                  </a:rPr>
                  <a:t>          v </a:t>
                </a:r>
                <a:r>
                  <a:rPr lang="cs-CZ" sz="3200" dirty="0">
                    <a:latin typeface="Arial" pitchFamily="34" charset="0"/>
                    <a:cs typeface="Arial" pitchFamily="34" charset="0"/>
                  </a:rPr>
                  <a:t>počátku a s poloměrem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l-GR" sz="3200" i="1">
                            <a:latin typeface="Cambria Math"/>
                            <a:cs typeface="Arial" pitchFamily="34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cs-CZ" sz="3200" i="1">
                            <a:latin typeface="Cambria Math"/>
                            <a:cs typeface="Arial" pitchFamily="34" charset="0"/>
                          </a:rPr>
                          <m:t>𝑛</m:t>
                        </m:r>
                      </m:deg>
                      <m:e>
                        <m:d>
                          <m:dPr>
                            <m:begChr m:val="|"/>
                            <m:endChr m:val="|"/>
                            <m:ctrlPr>
                              <a:rPr lang="el-GR" sz="3200" i="1">
                                <a:latin typeface="Cambria Math"/>
                                <a:cs typeface="Arial" pitchFamily="34" charset="0"/>
                              </a:rPr>
                            </m:ctrlPr>
                          </m:dPr>
                          <m:e>
                            <m:r>
                              <a:rPr lang="cs-CZ" sz="3200" i="1">
                                <a:latin typeface="Cambria Math"/>
                                <a:cs typeface="Arial" pitchFamily="34" charset="0"/>
                              </a:rPr>
                              <m:t>𝑎</m:t>
                            </m:r>
                          </m:e>
                        </m:d>
                      </m:e>
                    </m:rad>
                  </m:oMath>
                </a14:m>
                <a:endParaRPr lang="cs-CZ" sz="3200" dirty="0">
                  <a:latin typeface="Arial" pitchFamily="34" charset="0"/>
                  <a:cs typeface="Arial" pitchFamily="34" charset="0"/>
                </a:endParaRPr>
              </a:p>
              <a:p>
                <a:pPr>
                  <a:buNone/>
                </a:pPr>
                <a:r>
                  <a:rPr lang="cs-CZ" sz="3200" dirty="0">
                    <a:latin typeface="Arial" pitchFamily="34" charset="0"/>
                    <a:cs typeface="Arial" pitchFamily="34" charset="0"/>
                  </a:rPr>
                  <a:t>	</a:t>
                </a:r>
                <a:r>
                  <a:rPr lang="cs-CZ" sz="3200" dirty="0">
                    <a:solidFill>
                      <a:srgbClr val="A81F14"/>
                    </a:solidFill>
                    <a:latin typeface="Arial" pitchFamily="34" charset="0"/>
                    <a:cs typeface="Arial" pitchFamily="34" charset="0"/>
                  </a:rPr>
                  <a:t>(Proč to platí jen pro n&gt;2?)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36912"/>
                <a:ext cx="7848872" cy="3427926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2020" t="-23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uiExpand="1" build="p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l"/>
            <a:r>
              <a:rPr lang="cs-CZ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Urči </a:t>
            </a:r>
            <a:r>
              <a:rPr lang="cs-CZ" sz="28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 C třetí odmocninu z čísla 1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980728"/>
                <a:ext cx="8435280" cy="547260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goniometrický tvar čísla 1: </a:t>
                </a:r>
              </a:p>
              <a:p>
                <a:pPr marL="0" indent="0">
                  <a:buNone/>
                </a:pPr>
                <a:endParaRPr lang="cs-CZ" sz="2400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i="1">
                            <a:latin typeface="Cambria Math"/>
                          </a:rPr>
                          <m:t>𝑧</m:t>
                        </m:r>
                      </m:e>
                      <m:sub>
                        <m:r>
                          <a:rPr lang="cs-CZ" sz="28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sz="2800" i="1">
                        <a:latin typeface="Cambria Math"/>
                      </a:rPr>
                      <m:t>=</m:t>
                    </m:r>
                    <m:rad>
                      <m:radPr>
                        <m:ctrlPr>
                          <a:rPr lang="cs-CZ" sz="2800" i="1">
                            <a:latin typeface="Cambria Math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cs-CZ" sz="2800" i="1">
                            <a:latin typeface="Cambria Math"/>
                          </a:rPr>
                          <m:t>3</m:t>
                        </m:r>
                      </m:deg>
                      <m:e>
                        <m:d>
                          <m:dPr>
                            <m:begChr m:val="|"/>
                            <m:endChr m:val="|"/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i="1">
                                <a:latin typeface="Cambria Math"/>
                              </a:rPr>
                              <m:t>1</m:t>
                            </m:r>
                          </m:e>
                        </m:d>
                      </m:e>
                    </m:rad>
                    <m:d>
                      <m:dPr>
                        <m:ctrlPr>
                          <a:rPr lang="cs-CZ" sz="2800" i="1">
                            <a:latin typeface="Cambria Math"/>
                          </a:rPr>
                        </m:ctrlPr>
                      </m:dPr>
                      <m:e>
                        <m:func>
                          <m:func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800">
                                <a:latin typeface="Cambria Math"/>
                              </a:rPr>
                              <m:t>cos</m:t>
                            </m:r>
                          </m:fName>
                          <m:e>
                            <m:f>
                              <m:fPr>
                                <m:ctrlPr>
                                  <a:rPr lang="cs-CZ" sz="28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800" i="1">
                                    <a:latin typeface="Cambria Math"/>
                                  </a:rPr>
                                  <m:t>0+2</m:t>
                                </m:r>
                                <m:r>
                                  <a:rPr lang="cs-CZ" sz="2800" i="1">
                                    <a:latin typeface="Cambria Math"/>
                                    <a:ea typeface="Cambria Math"/>
                                  </a:rPr>
                                  <m:t>∙0∙</m:t>
                                </m:r>
                                <m:r>
                                  <a:rPr lang="cs-CZ" sz="2800" i="1">
                                    <a:latin typeface="Cambria Math"/>
                                    <a:ea typeface="Cambria Math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cs-CZ" sz="2800" i="1">
                                    <a:latin typeface="Cambria Math"/>
                                  </a:rPr>
                                  <m:t>3</m:t>
                                </m:r>
                              </m:den>
                            </m:f>
                          </m:e>
                        </m:func>
                        <m:r>
                          <a:rPr lang="cs-CZ" sz="2800" i="1">
                            <a:latin typeface="Cambria Math"/>
                          </a:rPr>
                          <m:t>+</m:t>
                        </m:r>
                        <m:r>
                          <a:rPr lang="cs-CZ" sz="2800" i="1">
                            <a:latin typeface="Cambria Math"/>
                          </a:rPr>
                          <m:t>𝑖𝑠𝑖𝑛</m:t>
                        </m:r>
                        <m:f>
                          <m:f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i="1">
                                <a:latin typeface="Cambria Math"/>
                              </a:rPr>
                              <m:t>0+2</m:t>
                            </m:r>
                            <m:r>
                              <a:rPr lang="cs-CZ" sz="2800" i="1">
                                <a:latin typeface="Cambria Math"/>
                                <a:ea typeface="Cambria Math"/>
                              </a:rPr>
                              <m:t>∙0∙</m:t>
                            </m:r>
                            <m:r>
                              <a:rPr lang="cs-CZ" sz="2800" i="1">
                                <a:latin typeface="Cambria Math"/>
                                <a:ea typeface="Cambria Math"/>
                              </a:rPr>
                              <m:t>𝜋</m:t>
                            </m:r>
                          </m:num>
                          <m:den>
                            <m:r>
                              <a:rPr lang="cs-CZ" sz="2800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endParaRPr lang="cs-CZ" sz="2800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800" i="1">
                        <a:latin typeface="Cambria Math"/>
                      </a:rPr>
                      <m:t>=1</m:t>
                    </m:r>
                    <m:d>
                      <m:dPr>
                        <m:ctrlPr>
                          <a:rPr lang="cs-CZ" sz="2800" i="1">
                            <a:latin typeface="Cambria Math"/>
                          </a:rPr>
                        </m:ctrlPr>
                      </m:dPr>
                      <m:e>
                        <m:func>
                          <m:func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800">
                                <a:latin typeface="Cambria Math"/>
                              </a:rPr>
                              <m:t>cos</m:t>
                            </m:r>
                          </m:fName>
                          <m:e>
                            <m:r>
                              <a:rPr lang="cs-CZ" sz="2800" i="1">
                                <a:latin typeface="Cambria Math"/>
                              </a:rPr>
                              <m:t>0</m:t>
                            </m:r>
                          </m:e>
                        </m:func>
                        <m:r>
                          <a:rPr lang="cs-CZ" sz="2800" i="1">
                            <a:latin typeface="Cambria Math"/>
                          </a:rPr>
                          <m:t>+</m:t>
                        </m:r>
                        <m:r>
                          <a:rPr lang="cs-CZ" sz="2800" i="1">
                            <a:latin typeface="Cambria Math"/>
                          </a:rPr>
                          <m:t>𝑖𝑠𝑖𝑛</m:t>
                        </m:r>
                        <m:r>
                          <a:rPr lang="cs-CZ" sz="2800" i="1">
                            <a:latin typeface="Cambria Math"/>
                          </a:rPr>
                          <m:t>0</m:t>
                        </m:r>
                      </m:e>
                    </m:d>
                  </m:oMath>
                </a14:m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r>
                      <a:rPr lang="cs-CZ" sz="2800" i="1">
                        <a:latin typeface="Cambria Math"/>
                      </a:rPr>
                      <m:t>=</m:t>
                    </m:r>
                    <m:r>
                      <a:rPr lang="cs-CZ" sz="2800" b="0" i="1" smtClean="0">
                        <a:latin typeface="Cambria Math"/>
                      </a:rPr>
                      <m:t>1</m:t>
                    </m:r>
                  </m:oMath>
                </a14:m>
                <a:endParaRPr lang="cs-CZ" sz="28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i="1">
                            <a:latin typeface="Cambria Math"/>
                          </a:rPr>
                          <m:t>𝑧</m:t>
                        </m:r>
                      </m:e>
                      <m:sub>
                        <m:r>
                          <a:rPr lang="cs-CZ" sz="28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800" i="1">
                        <a:latin typeface="Cambria Math"/>
                      </a:rPr>
                      <m:t>=</m:t>
                    </m:r>
                    <m:rad>
                      <m:radPr>
                        <m:ctrlPr>
                          <a:rPr lang="cs-CZ" sz="2800" i="1">
                            <a:latin typeface="Cambria Math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cs-CZ" sz="2800" i="1">
                            <a:latin typeface="Cambria Math"/>
                          </a:rPr>
                          <m:t>3</m:t>
                        </m:r>
                      </m:deg>
                      <m:e>
                        <m:d>
                          <m:dPr>
                            <m:begChr m:val="|"/>
                            <m:endChr m:val="|"/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i="1">
                                <a:latin typeface="Cambria Math"/>
                              </a:rPr>
                              <m:t>1</m:t>
                            </m:r>
                          </m:e>
                        </m:d>
                      </m:e>
                    </m:rad>
                    <m:d>
                      <m:dPr>
                        <m:ctrlPr>
                          <a:rPr lang="cs-CZ" sz="2800" i="1">
                            <a:latin typeface="Cambria Math"/>
                          </a:rPr>
                        </m:ctrlPr>
                      </m:dPr>
                      <m:e>
                        <m:func>
                          <m:func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800">
                                <a:latin typeface="Cambria Math"/>
                              </a:rPr>
                              <m:t>cos</m:t>
                            </m:r>
                          </m:fName>
                          <m:e>
                            <m:f>
                              <m:fPr>
                                <m:ctrlPr>
                                  <a:rPr lang="cs-CZ" sz="28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800" b="0" i="1" smtClean="0">
                                    <a:latin typeface="Cambria Math"/>
                                  </a:rPr>
                                  <m:t>0</m:t>
                                </m:r>
                                <m:r>
                                  <a:rPr lang="cs-CZ" sz="2800" i="1">
                                    <a:latin typeface="Cambria Math"/>
                                  </a:rPr>
                                  <m:t>+2</m:t>
                                </m:r>
                                <m:r>
                                  <a:rPr lang="cs-CZ" sz="2800" i="1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r>
                                  <a:rPr lang="cs-CZ" sz="2800" b="0" i="1" smtClean="0">
                                    <a:latin typeface="Cambria Math"/>
                                    <a:ea typeface="Cambria Math"/>
                                  </a:rPr>
                                  <m:t>1</m:t>
                                </m:r>
                                <m:r>
                                  <a:rPr lang="cs-CZ" sz="2800" i="1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r>
                                  <a:rPr lang="cs-CZ" sz="2800" i="1">
                                    <a:latin typeface="Cambria Math"/>
                                    <a:ea typeface="Cambria Math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cs-CZ" sz="2800" i="1">
                                    <a:latin typeface="Cambria Math"/>
                                  </a:rPr>
                                  <m:t>3</m:t>
                                </m:r>
                              </m:den>
                            </m:f>
                          </m:e>
                        </m:func>
                        <m:r>
                          <a:rPr lang="cs-CZ" sz="2800" i="1">
                            <a:latin typeface="Cambria Math"/>
                          </a:rPr>
                          <m:t>+</m:t>
                        </m:r>
                        <m:r>
                          <a:rPr lang="cs-CZ" sz="2800" i="1">
                            <a:latin typeface="Cambria Math"/>
                          </a:rPr>
                          <m:t>𝑖𝑠𝑖𝑛</m:t>
                        </m:r>
                        <m:f>
                          <m:f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i="1">
                                <a:latin typeface="Cambria Math"/>
                              </a:rPr>
                              <m:t>0+2</m:t>
                            </m:r>
                            <m:r>
                              <a:rPr lang="cs-CZ" sz="28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r>
                              <a:rPr lang="cs-CZ" sz="2800" b="0" i="1" smtClean="0">
                                <a:latin typeface="Cambria Math"/>
                                <a:ea typeface="Cambria Math"/>
                              </a:rPr>
                              <m:t>1</m:t>
                            </m:r>
                            <m:r>
                              <a:rPr lang="cs-CZ" sz="28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r>
                              <a:rPr lang="cs-CZ" sz="2800" i="1">
                                <a:latin typeface="Cambria Math"/>
                                <a:ea typeface="Cambria Math"/>
                              </a:rPr>
                              <m:t>𝜋</m:t>
                            </m:r>
                          </m:num>
                          <m:den>
                            <m:r>
                              <a:rPr lang="cs-CZ" sz="2800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endParaRPr lang="cs-CZ" sz="2800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=</m:t>
                    </m:r>
                    <m:r>
                      <a:rPr lang="cs-CZ" sz="2800" i="1">
                        <a:latin typeface="Cambria Math"/>
                      </a:rPr>
                      <m:t>1</m:t>
                    </m:r>
                    <m:d>
                      <m:dPr>
                        <m:ctrlPr>
                          <a:rPr lang="cs-CZ" sz="2800" i="1">
                            <a:latin typeface="Cambria Math"/>
                          </a:rPr>
                        </m:ctrlPr>
                      </m:dPr>
                      <m:e>
                        <m:func>
                          <m:func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800">
                                <a:latin typeface="Cambria Math"/>
                              </a:rPr>
                              <m:t>cos</m:t>
                            </m:r>
                          </m:fName>
                          <m:e>
                            <m:f>
                              <m:fPr>
                                <m:ctrlPr>
                                  <a:rPr lang="cs-CZ" sz="28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800" i="1">
                                    <a:latin typeface="Cambria Math"/>
                                  </a:rPr>
                                  <m:t>2</m:t>
                                </m:r>
                                <m:r>
                                  <a:rPr lang="cs-CZ" sz="2800" i="1">
                                    <a:latin typeface="Cambria Math"/>
                                    <a:ea typeface="Cambria Math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cs-CZ" sz="2800" i="1">
                                    <a:latin typeface="Cambria Math"/>
                                  </a:rPr>
                                  <m:t>3</m:t>
                                </m:r>
                              </m:den>
                            </m:f>
                          </m:e>
                        </m:func>
                        <m:r>
                          <a:rPr lang="cs-CZ" sz="2800" i="1">
                            <a:latin typeface="Cambria Math"/>
                          </a:rPr>
                          <m:t>+</m:t>
                        </m:r>
                        <m:r>
                          <a:rPr lang="cs-CZ" sz="2800" i="1">
                            <a:latin typeface="Cambria Math"/>
                          </a:rPr>
                          <m:t>𝑖𝑠𝑖𝑛</m:t>
                        </m:r>
                        <m:f>
                          <m:f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i="1">
                                <a:latin typeface="Cambria Math"/>
                              </a:rPr>
                              <m:t>2</m:t>
                            </m:r>
                            <m:r>
                              <a:rPr lang="cs-CZ" sz="2800" i="1">
                                <a:latin typeface="Cambria Math"/>
                                <a:ea typeface="Cambria Math"/>
                              </a:rPr>
                              <m:t>𝜋</m:t>
                            </m:r>
                          </m:num>
                          <m:den>
                            <m:r>
                              <a:rPr lang="cs-CZ" sz="2800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800" dirty="0" smtClean="0"/>
                  <a:t> </a:t>
                </a:r>
                <a14:m>
                  <m:oMath xmlns:m="http://schemas.openxmlformats.org/officeDocument/2006/math">
                    <m:r>
                      <a:rPr lang="cs-CZ" sz="2800" i="1">
                        <a:latin typeface="Cambria Math"/>
                      </a:rPr>
                      <m:t>=</m:t>
                    </m:r>
                    <m:r>
                      <a:rPr lang="cs-CZ" sz="2800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800" dirty="0" smtClean="0"/>
                  <a:t>+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𝑖</m:t>
                    </m:r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8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>
                            <a:latin typeface="Cambria Math"/>
                          </a:rPr>
                          <m:t>𝑧</m:t>
                        </m:r>
                      </m:e>
                      <m:sub>
                        <m:r>
                          <a:rPr lang="cs-CZ" sz="280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800">
                        <a:latin typeface="Cambria Math"/>
                      </a:rPr>
                      <m:t>=</m:t>
                    </m:r>
                    <m:rad>
                      <m:radPr>
                        <m:ctrlPr>
                          <a:rPr lang="cs-CZ" sz="2800" i="1">
                            <a:latin typeface="Cambria Math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cs-CZ" sz="2800">
                            <a:latin typeface="Cambria Math"/>
                          </a:rPr>
                          <m:t>3</m:t>
                        </m:r>
                      </m:deg>
                      <m:e>
                        <m:d>
                          <m:dPr>
                            <m:begChr m:val="|"/>
                            <m:endChr m:val="|"/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>
                                <a:latin typeface="Cambria Math"/>
                              </a:rPr>
                              <m:t>1</m:t>
                            </m:r>
                          </m:e>
                        </m:d>
                      </m:e>
                    </m:rad>
                    <m:d>
                      <m:dPr>
                        <m:ctrlPr>
                          <a:rPr lang="cs-CZ" sz="2800" i="1">
                            <a:latin typeface="Cambria Math"/>
                          </a:rPr>
                        </m:ctrlPr>
                      </m:dPr>
                      <m:e>
                        <m:func>
                          <m:func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800">
                                <a:latin typeface="Cambria Math"/>
                              </a:rPr>
                              <m:t>cos</m:t>
                            </m:r>
                          </m:fName>
                          <m:e>
                            <m:f>
                              <m:fPr>
                                <m:ctrlPr>
                                  <a:rPr lang="cs-CZ" sz="28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800">
                                    <a:latin typeface="Cambria Math"/>
                                  </a:rPr>
                                  <m:t>0+2∙2∙</m:t>
                                </m:r>
                                <m:r>
                                  <a:rPr lang="cs-CZ" sz="2800">
                                    <a:latin typeface="Cambria Math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cs-CZ" sz="2800">
                                    <a:latin typeface="Cambria Math"/>
                                  </a:rPr>
                                  <m:t>3</m:t>
                                </m:r>
                              </m:den>
                            </m:f>
                          </m:e>
                        </m:func>
                        <m:r>
                          <a:rPr lang="cs-CZ" sz="2800">
                            <a:latin typeface="Cambria Math"/>
                          </a:rPr>
                          <m:t>+</m:t>
                        </m:r>
                        <m:r>
                          <a:rPr lang="cs-CZ" sz="2800">
                            <a:latin typeface="Cambria Math"/>
                          </a:rPr>
                          <m:t>𝑖𝑠𝑖𝑛</m:t>
                        </m:r>
                        <m:f>
                          <m:f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>
                                <a:latin typeface="Cambria Math"/>
                              </a:rPr>
                              <m:t>0+2∙2∙</m:t>
                            </m:r>
                            <m:r>
                              <a:rPr lang="cs-CZ" sz="2800">
                                <a:latin typeface="Cambria Math"/>
                              </a:rPr>
                              <m:t>𝜋</m:t>
                            </m:r>
                          </m:num>
                          <m:den>
                            <m:r>
                              <a:rPr lang="cs-CZ" sz="2800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endParaRPr lang="cs-CZ" sz="280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800" smtClean="0">
                        <a:latin typeface="Cambria Math"/>
                      </a:rPr>
                      <m:t>=</m:t>
                    </m:r>
                    <m:r>
                      <a:rPr lang="cs-CZ" sz="2800">
                        <a:latin typeface="Cambria Math"/>
                      </a:rPr>
                      <m:t>1</m:t>
                    </m:r>
                    <m:d>
                      <m:dPr>
                        <m:ctrlPr>
                          <a:rPr lang="cs-CZ" sz="2800" i="1">
                            <a:latin typeface="Cambria Math"/>
                          </a:rPr>
                        </m:ctrlPr>
                      </m:dPr>
                      <m:e>
                        <m:func>
                          <m:func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sz="2800">
                                <a:latin typeface="Cambria Math"/>
                              </a:rPr>
                              <m:t>cos</m:t>
                            </m:r>
                          </m:fName>
                          <m:e>
                            <m:f>
                              <m:fPr>
                                <m:ctrlPr>
                                  <a:rPr lang="cs-CZ" sz="28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800">
                                    <a:latin typeface="Cambria Math"/>
                                  </a:rPr>
                                  <m:t>4</m:t>
                                </m:r>
                                <m:r>
                                  <a:rPr lang="cs-CZ" sz="2800">
                                    <a:latin typeface="Cambria Math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cs-CZ" sz="2800">
                                    <a:latin typeface="Cambria Math"/>
                                  </a:rPr>
                                  <m:t>3</m:t>
                                </m:r>
                              </m:den>
                            </m:f>
                          </m:e>
                        </m:func>
                        <m:r>
                          <a:rPr lang="cs-CZ" sz="2800">
                            <a:latin typeface="Cambria Math"/>
                          </a:rPr>
                          <m:t>+</m:t>
                        </m:r>
                        <m:r>
                          <a:rPr lang="cs-CZ" sz="2800">
                            <a:latin typeface="Cambria Math"/>
                          </a:rPr>
                          <m:t>𝑖𝑠𝑖𝑛</m:t>
                        </m:r>
                        <m:f>
                          <m:f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>
                                <a:latin typeface="Cambria Math"/>
                              </a:rPr>
                              <m:t>4</m:t>
                            </m:r>
                            <m:r>
                              <a:rPr lang="cs-CZ" sz="2800">
                                <a:latin typeface="Cambria Math"/>
                              </a:rPr>
                              <m:t>𝜋</m:t>
                            </m:r>
                          </m:num>
                          <m:den>
                            <m:r>
                              <a:rPr lang="cs-CZ" sz="2800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800" dirty="0"/>
                  <a:t> </a:t>
                </a:r>
                <a14:m>
                  <m:oMath xmlns:m="http://schemas.openxmlformats.org/officeDocument/2006/math">
                    <m:r>
                      <a:rPr lang="cs-CZ" sz="2800" i="1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800" i="1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𝑖</m:t>
                    </m:r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800" i="1">
                                <a:latin typeface="Cambria Math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cs-CZ" sz="2800" i="1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800" dirty="0"/>
              </a:p>
              <a:p>
                <a:pPr marL="0" indent="0">
                  <a:buNone/>
                </a:pPr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980728"/>
                <a:ext cx="8435280" cy="5472608"/>
              </a:xfrm>
              <a:blipFill rotWithShape="1">
                <a:blip r:embed="rId3" cstate="print"/>
                <a:stretch>
                  <a:fillRect l="-1084" t="-7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230706" y="980727"/>
                <a:ext cx="31683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𝑧</m:t>
                    </m:r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e>
                    </m:d>
                  </m:oMath>
                </a14:m>
                <a:r>
                  <a:rPr lang="cs-CZ" sz="2400" i="1" dirty="0" smtClean="0">
                    <a:latin typeface="Arial" pitchFamily="34" charset="0"/>
                    <a:cs typeface="Arial" pitchFamily="34" charset="0"/>
                  </a:rPr>
                  <a:t>(cos0°+isin0°)</a:t>
                </a:r>
                <a:endParaRPr lang="cs-CZ" sz="2400" i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0706" y="980727"/>
                <a:ext cx="3168352" cy="46166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t="-9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6037802" y="188640"/>
                <a:ext cx="3096344" cy="5052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  </m:t>
                    </m:r>
                    <m:r>
                      <a:rPr lang="cs-CZ" sz="2400" b="0" i="1" smtClean="0">
                        <a:latin typeface="Cambria Math"/>
                      </a:rPr>
                      <m:t>𝑧</m:t>
                    </m:r>
                    <m:r>
                      <a:rPr lang="cs-CZ" sz="2400" i="1">
                        <a:latin typeface="Cambria Math"/>
                      </a:rPr>
                      <m:t>=</m:t>
                    </m:r>
                    <m:rad>
                      <m:radPr>
                        <m:ctrlPr>
                          <a:rPr lang="cs-CZ" sz="2400" i="1">
                            <a:latin typeface="Cambria Math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cs-CZ" sz="2400" i="1">
                            <a:latin typeface="Cambria Math"/>
                          </a:rPr>
                          <m:t>3</m:t>
                        </m:r>
                      </m:deg>
                      <m:e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e>
                    </m:rad>
                  </m:oMath>
                </a14:m>
                <a:r>
                  <a:rPr lang="cs-CZ" sz="2400" dirty="0" smtClean="0"/>
                  <a:t> 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sz="2400" i="1">
                            <a:latin typeface="Cambria Math"/>
                          </a:rPr>
                        </m:ctrlPr>
                      </m:sSubSupPr>
                      <m:e>
                        <m:r>
                          <a:rPr lang="cs-CZ" sz="2400" i="1">
                            <a:latin typeface="Cambria Math"/>
                          </a:rPr>
                          <m:t>𝑧</m:t>
                        </m:r>
                      </m:e>
                      <m:sub/>
                      <m:sup>
                        <m:r>
                          <a:rPr lang="cs-CZ" sz="2400" i="1">
                            <a:latin typeface="Cambria Math"/>
                          </a:rPr>
                          <m:t>3</m:t>
                        </m:r>
                      </m:sup>
                    </m:sSubSup>
                    <m:r>
                      <a:rPr lang="cs-CZ" sz="2400" i="1">
                        <a:latin typeface="Cambria Math"/>
                      </a:rPr>
                      <m:t>=1</m:t>
                    </m:r>
                    <m:r>
                      <a:rPr lang="cs-CZ" sz="2400" b="0" i="1" smtClean="0">
                        <a:latin typeface="Cambria Math"/>
                      </a:rPr>
                      <m:t>)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7802" y="188640"/>
                <a:ext cx="3096344" cy="505203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t="-1205" b="-265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4521200" y="3346450"/>
          <a:ext cx="1016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8" name="Rovnice" r:id="rId6" imgW="101468" imgH="164885" progId="Equation.3">
                  <p:embed/>
                </p:oleObj>
              </mc:Choice>
              <mc:Fallback>
                <p:oleObj name="Rovnice" r:id="rId6" imgW="101468" imgH="164885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1200" y="3346450"/>
                        <a:ext cx="101600" cy="165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Skupina 6"/>
          <p:cNvGrpSpPr/>
          <p:nvPr/>
        </p:nvGrpSpPr>
        <p:grpSpPr>
          <a:xfrm>
            <a:off x="7030975" y="836712"/>
            <a:ext cx="1872208" cy="1800200"/>
            <a:chOff x="6555960" y="1628800"/>
            <a:chExt cx="2048488" cy="1800200"/>
          </a:xfrm>
        </p:grpSpPr>
        <p:cxnSp>
          <p:nvCxnSpPr>
            <p:cNvPr id="8" name="Přímá spojnice 4"/>
            <p:cNvCxnSpPr/>
            <p:nvPr/>
          </p:nvCxnSpPr>
          <p:spPr>
            <a:xfrm>
              <a:off x="7364179" y="1916832"/>
              <a:ext cx="0" cy="151216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6"/>
            <p:cNvCxnSpPr/>
            <p:nvPr/>
          </p:nvCxnSpPr>
          <p:spPr>
            <a:xfrm>
              <a:off x="6555960" y="2780928"/>
              <a:ext cx="161644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ovéPole 11"/>
            <p:cNvSpPr txBox="1"/>
            <p:nvPr/>
          </p:nvSpPr>
          <p:spPr>
            <a:xfrm>
              <a:off x="8028384" y="2806821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Re</a:t>
              </a:r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6912260" y="1628800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err="1" smtClean="0"/>
                <a:t>Im</a:t>
              </a:r>
              <a:endParaRPr lang="cs-CZ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7747482" y="2303584"/>
              <a:ext cx="6973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0°</a:t>
              </a:r>
              <a:endParaRPr lang="cs-CZ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7619033" y="2806821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1</a:t>
              </a:r>
            </a:p>
          </p:txBody>
        </p:sp>
        <p:cxnSp>
          <p:nvCxnSpPr>
            <p:cNvPr id="17" name="Přímá spojnice 4"/>
            <p:cNvCxnSpPr/>
            <p:nvPr/>
          </p:nvCxnSpPr>
          <p:spPr>
            <a:xfrm>
              <a:off x="7747482" y="2780928"/>
              <a:ext cx="0" cy="25893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álný popisek 14"/>
          <p:cNvSpPr/>
          <p:nvPr/>
        </p:nvSpPr>
        <p:spPr>
          <a:xfrm>
            <a:off x="6397842" y="5805264"/>
            <a:ext cx="2422630" cy="720080"/>
          </a:xfrm>
          <a:prstGeom prst="wedgeEllipseCallout">
            <a:avLst>
              <a:gd name="adj1" fmla="val -76502"/>
              <a:gd name="adj2" fmla="val -1308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990033"/>
                </a:solidFill>
              </a:rPr>
              <a:t>III. kvadrant</a:t>
            </a:r>
          </a:p>
          <a:p>
            <a:pPr algn="ctr"/>
            <a:r>
              <a:rPr lang="cs-CZ" dirty="0" smtClean="0">
                <a:solidFill>
                  <a:srgbClr val="990033"/>
                </a:solidFill>
              </a:rPr>
              <a:t>cos–   sin–</a:t>
            </a:r>
            <a:endParaRPr lang="cs-CZ" dirty="0">
              <a:solidFill>
                <a:srgbClr val="990033"/>
              </a:solidFill>
            </a:endParaRPr>
          </a:p>
        </p:txBody>
      </p:sp>
      <p:sp>
        <p:nvSpPr>
          <p:cNvPr id="18" name="Oválný popisek 17"/>
          <p:cNvSpPr/>
          <p:nvPr/>
        </p:nvSpPr>
        <p:spPr>
          <a:xfrm>
            <a:off x="6300192" y="4293096"/>
            <a:ext cx="2304257" cy="720080"/>
          </a:xfrm>
          <a:prstGeom prst="wedgeEllipseCallout">
            <a:avLst>
              <a:gd name="adj1" fmla="val -78334"/>
              <a:gd name="adj2" fmla="val -22949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990033"/>
                </a:solidFill>
              </a:rPr>
              <a:t>II. kvadrant</a:t>
            </a:r>
          </a:p>
          <a:p>
            <a:pPr algn="ctr"/>
            <a:r>
              <a:rPr lang="cs-CZ" dirty="0" smtClean="0">
                <a:solidFill>
                  <a:srgbClr val="990033"/>
                </a:solidFill>
              </a:rPr>
              <a:t>cos–   sin+</a:t>
            </a:r>
            <a:endParaRPr lang="cs-CZ" dirty="0">
              <a:solidFill>
                <a:srgbClr val="99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Graf</a:t>
            </a:r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1043608" y="1196752"/>
            <a:ext cx="5512419" cy="4536504"/>
            <a:chOff x="6254711" y="1628800"/>
            <a:chExt cx="2190152" cy="2135121"/>
          </a:xfrm>
        </p:grpSpPr>
        <p:cxnSp>
          <p:nvCxnSpPr>
            <p:cNvPr id="4" name="Přímá spojnice 4"/>
            <p:cNvCxnSpPr/>
            <p:nvPr/>
          </p:nvCxnSpPr>
          <p:spPr>
            <a:xfrm>
              <a:off x="7364179" y="1628800"/>
              <a:ext cx="1" cy="213512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nice 6"/>
            <p:cNvCxnSpPr/>
            <p:nvPr/>
          </p:nvCxnSpPr>
          <p:spPr>
            <a:xfrm>
              <a:off x="6254711" y="2780928"/>
              <a:ext cx="1917689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ovéPole 5"/>
            <p:cNvSpPr txBox="1"/>
            <p:nvPr/>
          </p:nvSpPr>
          <p:spPr>
            <a:xfrm>
              <a:off x="8028384" y="2806821"/>
              <a:ext cx="288032" cy="214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Re</a:t>
              </a:r>
              <a:endParaRPr lang="cs-CZ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7098207" y="1628923"/>
              <a:ext cx="185947" cy="214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err="1" smtClean="0"/>
                <a:t>Im</a:t>
              </a:r>
              <a:endParaRPr lang="cs-CZ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7747482" y="2303584"/>
              <a:ext cx="697381" cy="214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</p:grpSp>
      <p:grpSp>
        <p:nvGrpSpPr>
          <p:cNvPr id="61" name="Skupina 60"/>
          <p:cNvGrpSpPr/>
          <p:nvPr/>
        </p:nvGrpSpPr>
        <p:grpSpPr>
          <a:xfrm>
            <a:off x="2685828" y="2148089"/>
            <a:ext cx="2478803" cy="2863818"/>
            <a:chOff x="2898330" y="2077350"/>
            <a:chExt cx="2280265" cy="2616834"/>
          </a:xfrm>
        </p:grpSpPr>
        <p:cxnSp>
          <p:nvCxnSpPr>
            <p:cNvPr id="33" name="Přímá spojnice 4"/>
            <p:cNvCxnSpPr/>
            <p:nvPr/>
          </p:nvCxnSpPr>
          <p:spPr>
            <a:xfrm flipH="1">
              <a:off x="3473796" y="2564904"/>
              <a:ext cx="480967" cy="0"/>
            </a:xfrm>
            <a:prstGeom prst="line">
              <a:avLst/>
            </a:prstGeom>
            <a:ln w="31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"/>
            <p:cNvCxnSpPr/>
            <p:nvPr/>
          </p:nvCxnSpPr>
          <p:spPr>
            <a:xfrm flipH="1">
              <a:off x="3512920" y="4335906"/>
              <a:ext cx="480967" cy="0"/>
            </a:xfrm>
            <a:prstGeom prst="line">
              <a:avLst/>
            </a:prstGeom>
            <a:ln w="31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0" name="Skupina 59"/>
            <p:cNvGrpSpPr/>
            <p:nvPr/>
          </p:nvGrpSpPr>
          <p:grpSpPr>
            <a:xfrm>
              <a:off x="2898330" y="2077350"/>
              <a:ext cx="2280265" cy="2616834"/>
              <a:chOff x="2898330" y="2077350"/>
              <a:chExt cx="2280265" cy="2616834"/>
            </a:xfrm>
          </p:grpSpPr>
          <p:cxnSp>
            <p:nvCxnSpPr>
              <p:cNvPr id="41" name="Přímá spojnice 4"/>
              <p:cNvCxnSpPr/>
              <p:nvPr/>
            </p:nvCxnSpPr>
            <p:spPr>
              <a:xfrm>
                <a:off x="3473796" y="2564904"/>
                <a:ext cx="21040" cy="1771002"/>
              </a:xfrm>
              <a:prstGeom prst="line">
                <a:avLst/>
              </a:prstGeom>
              <a:ln w="28575">
                <a:solidFill>
                  <a:srgbClr val="990033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Přímá spojnice 47"/>
              <p:cNvCxnSpPr/>
              <p:nvPr/>
            </p:nvCxnSpPr>
            <p:spPr>
              <a:xfrm flipH="1">
                <a:off x="3473796" y="3450405"/>
                <a:ext cx="1415266" cy="885501"/>
              </a:xfrm>
              <a:prstGeom prst="line">
                <a:avLst/>
              </a:prstGeom>
              <a:ln w="28575">
                <a:solidFill>
                  <a:srgbClr val="99003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Přímá spojnice 50"/>
              <p:cNvCxnSpPr/>
              <p:nvPr/>
            </p:nvCxnSpPr>
            <p:spPr>
              <a:xfrm flipH="1" flipV="1">
                <a:off x="3484316" y="2564905"/>
                <a:ext cx="1404746" cy="885500"/>
              </a:xfrm>
              <a:prstGeom prst="line">
                <a:avLst/>
              </a:prstGeom>
              <a:ln w="28575">
                <a:solidFill>
                  <a:srgbClr val="99003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3" name="TextovéPole 52"/>
                  <p:cNvSpPr txBox="1"/>
                  <p:nvPr/>
                </p:nvSpPr>
                <p:spPr>
                  <a:xfrm>
                    <a:off x="4067943" y="2077350"/>
                    <a:ext cx="390571" cy="67326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cs-CZ" i="1"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3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den>
                          </m:f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53" name="TextovéPole 5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67943" y="2077350"/>
                    <a:ext cx="390571" cy="673261"/>
                  </a:xfrm>
                  <a:prstGeom prst="rect">
                    <a:avLst/>
                  </a:prstGeom>
                  <a:blipFill rotWithShape="1">
                    <a:blip r:embed="rId2" cstate="print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4" name="TextovéPole 53"/>
                  <p:cNvSpPr txBox="1"/>
                  <p:nvPr/>
                </p:nvSpPr>
                <p:spPr>
                  <a:xfrm>
                    <a:off x="4151836" y="4020923"/>
                    <a:ext cx="390571" cy="67326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cs-CZ" i="1"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3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den>
                          </m:f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54" name="TextovéPole 5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151836" y="4020923"/>
                    <a:ext cx="390571" cy="673261"/>
                  </a:xfrm>
                  <a:prstGeom prst="rect">
                    <a:avLst/>
                  </a:prstGeom>
                  <a:blipFill rotWithShape="1">
                    <a:blip r:embed="rId3" cstate="print"/>
                    <a:stretch>
                      <a:fillRect r="-37143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57" name="TextovéPole 56"/>
                  <p:cNvSpPr txBox="1"/>
                  <p:nvPr/>
                </p:nvSpPr>
                <p:spPr>
                  <a:xfrm>
                    <a:off x="2898330" y="3506750"/>
                    <a:ext cx="390571" cy="55824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den>
                          </m:f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>
              <p:sp>
                <p:nvSpPr>
                  <p:cNvPr id="57" name="TextovéPole 5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898330" y="3506750"/>
                    <a:ext cx="390571" cy="558247"/>
                  </a:xfrm>
                  <a:prstGeom prst="rect">
                    <a:avLst/>
                  </a:prstGeom>
                  <a:blipFill rotWithShape="1">
                    <a:blip r:embed="rId4"/>
                    <a:stretch>
                      <a:fillRect r="-1449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59" name="TextovéPole 58"/>
              <p:cNvSpPr txBox="1"/>
              <p:nvPr/>
            </p:nvSpPr>
            <p:spPr>
              <a:xfrm>
                <a:off x="4788024" y="3520401"/>
                <a:ext cx="39057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00580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cs-CZ" dirty="0" smtClean="0"/>
                  <a:t>V množině C řešte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 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+27</m:t>
                    </m:r>
                    <m:r>
                      <a:rPr lang="cs-CZ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cs-CZ" dirty="0" smtClean="0"/>
                  <a:t>0</a:t>
                </a:r>
                <a:endParaRPr lang="cs-CZ" dirty="0"/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 cstate="print"/>
                <a:stretch>
                  <a:fillRect b="-90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435280" cy="4525963"/>
              </a:xfrm>
            </p:spPr>
            <p:txBody>
              <a:bodyPr/>
              <a:lstStyle/>
              <a:p>
                <a:r>
                  <a:rPr lang="cs-CZ" dirty="0" smtClean="0"/>
                  <a:t>Převedeme na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 </m:t>
                        </m:r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b="0" i="1" smtClean="0">
                        <a:latin typeface="Cambria Math"/>
                      </a:rPr>
                      <m:t>−27</m:t>
                    </m:r>
                  </m:oMath>
                </a14:m>
                <a:endParaRPr lang="cs-CZ" dirty="0" smtClean="0"/>
              </a:p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𝑧</m:t>
                        </m:r>
                      </m:e>
                    </m:d>
                    <m:r>
                      <a:rPr lang="cs-CZ" i="1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 smtClean="0"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i="1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cs-CZ" b="0" i="1" smtClean="0">
                                    <a:latin typeface="Cambria Math"/>
                                  </a:rPr>
                                  <m:t>−27</m:t>
                                </m:r>
                              </m:e>
                            </m:d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2+</m:t>
                            </m:r>
                          </m:sup>
                        </m:sSup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cs-CZ" dirty="0" smtClean="0"/>
                  <a:t>=27</a:t>
                </a:r>
              </a:p>
              <a:p>
                <a:r>
                  <a:rPr lang="cs-CZ" dirty="0"/>
                  <a:t>goniometrický </a:t>
                </a:r>
                <a:r>
                  <a:rPr lang="cs-CZ" dirty="0" smtClean="0"/>
                  <a:t>tvar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𝑧</m:t>
                    </m:r>
                    <m:r>
                      <a:rPr lang="cs-CZ" i="1">
                        <a:latin typeface="Cambria Math"/>
                      </a:rPr>
                      <m:t>=27</m:t>
                    </m:r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𝑐𝑜𝑠</m:t>
                        </m:r>
                        <m:r>
                          <a:rPr lang="cs-CZ" b="0" i="1" smtClean="0">
                            <a:latin typeface="Cambria Math"/>
                          </a:rPr>
                          <m:t>180°+</m:t>
                        </m:r>
                        <m:r>
                          <a:rPr lang="cs-CZ" b="0" i="1" smtClean="0">
                            <a:latin typeface="Cambria Math"/>
                          </a:rPr>
                          <m:t>𝑖𝑠𝑖𝑛</m:t>
                        </m:r>
                        <m:r>
                          <a:rPr lang="cs-CZ" b="0" i="1" smtClean="0">
                            <a:latin typeface="Cambria Math"/>
                          </a:rPr>
                          <m:t>180°</m:t>
                        </m:r>
                      </m:e>
                    </m:d>
                  </m:oMath>
                </a14:m>
                <a:endParaRPr lang="cs-CZ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</m:t>
                    </m:r>
                    <m:rad>
                      <m:radPr>
                        <m:ctrlPr>
                          <a:rPr lang="cs-CZ" b="0" i="1" smtClean="0">
                            <a:latin typeface="Cambria Math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cs-CZ" b="0" i="1" smtClean="0">
                            <a:latin typeface="Cambria Math"/>
                          </a:rPr>
                          <m:t>3</m:t>
                        </m:r>
                      </m:deg>
                      <m:e>
                        <m:r>
                          <a:rPr lang="cs-CZ" b="0" i="1" smtClean="0">
                            <a:latin typeface="Cambria Math"/>
                          </a:rPr>
                          <m:t>27</m:t>
                        </m:r>
                      </m:e>
                    </m:rad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𝑐𝑜𝑠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180°+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𝑘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∙360°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den>
                        </m:f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𝑖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i="1">
                            <a:latin typeface="Cambria Math"/>
                          </a:rPr>
                          <m:t>𝑠</m:t>
                        </m:r>
                        <m:r>
                          <a:rPr lang="cs-CZ" b="0" i="1" smtClean="0">
                            <a:latin typeface="Cambria Math"/>
                          </a:rPr>
                          <m:t>𝑖𝑛</m:t>
                        </m:r>
                        <m:f>
                          <m:fPr>
                            <m:ctrlPr>
                              <a:rPr lang="cs-CZ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180°+</m:t>
                            </m:r>
                            <m:r>
                              <a:rPr lang="cs-CZ" i="1">
                                <a:latin typeface="Cambria Math"/>
                              </a:rPr>
                              <m:t>𝑘</m:t>
                            </m:r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∙360°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endParaRPr lang="cs-CZ" b="0" dirty="0" smtClean="0"/>
              </a:p>
              <a:p>
                <a:pPr marL="0" indent="0">
                  <a:buNone/>
                </a:pPr>
                <a:r>
                  <a:rPr lang="cs-CZ" sz="2800" i="1" dirty="0" smtClean="0"/>
                  <a:t>    k= 0,1,2</a:t>
                </a:r>
              </a:p>
              <a:p>
                <a:pPr marL="0" indent="0">
                  <a:buNone/>
                </a:pPr>
                <a:endParaRPr lang="cs-CZ" sz="2800" i="1" dirty="0"/>
              </a:p>
              <a:p>
                <a:pPr marL="0" indent="0">
                  <a:buNone/>
                </a:pPr>
                <a:endParaRPr lang="cs-CZ" sz="2800" i="1" dirty="0" smtClean="0"/>
              </a:p>
              <a:p>
                <a:pPr marL="0" indent="0">
                  <a:buNone/>
                </a:pPr>
                <a:endParaRPr lang="cs-CZ" sz="2800" i="1" dirty="0"/>
              </a:p>
              <a:p>
                <a:pPr marL="0" indent="0">
                  <a:buNone/>
                </a:pPr>
                <a:endParaRPr lang="cs-CZ" sz="2800" i="1" dirty="0" smtClean="0"/>
              </a:p>
              <a:p>
                <a:pPr marL="0" indent="0">
                  <a:buNone/>
                </a:pPr>
                <a:endParaRPr lang="cs-CZ" sz="2800" i="1" dirty="0"/>
              </a:p>
              <a:p>
                <a:pPr marL="0" indent="0">
                  <a:buNone/>
                </a:pPr>
                <a:endParaRPr lang="cs-CZ" sz="2800" i="1" dirty="0" smtClean="0"/>
              </a:p>
              <a:p>
                <a:pPr marL="0" indent="0">
                  <a:buNone/>
                </a:pPr>
                <a:endParaRPr lang="cs-CZ" sz="2800" i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435280" cy="4525963"/>
              </a:xfrm>
              <a:blipFill rotWithShape="1">
                <a:blip r:embed="rId3" cstate="print"/>
                <a:stretch>
                  <a:fillRect l="-1590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Skupina 13"/>
          <p:cNvGrpSpPr/>
          <p:nvPr/>
        </p:nvGrpSpPr>
        <p:grpSpPr>
          <a:xfrm>
            <a:off x="5796136" y="1628800"/>
            <a:ext cx="2808312" cy="1800200"/>
            <a:chOff x="5796136" y="1628800"/>
            <a:chExt cx="2808312" cy="1800200"/>
          </a:xfrm>
        </p:grpSpPr>
        <p:cxnSp>
          <p:nvCxnSpPr>
            <p:cNvPr id="5" name="Přímá spojnice 4"/>
            <p:cNvCxnSpPr/>
            <p:nvPr/>
          </p:nvCxnSpPr>
          <p:spPr>
            <a:xfrm>
              <a:off x="7524328" y="1916832"/>
              <a:ext cx="0" cy="151216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5796136" y="2780928"/>
              <a:ext cx="2376264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Zahnutá šipka dolů 8"/>
            <p:cNvSpPr/>
            <p:nvPr/>
          </p:nvSpPr>
          <p:spPr>
            <a:xfrm flipH="1">
              <a:off x="7092280" y="2204864"/>
              <a:ext cx="792088" cy="576064"/>
            </a:xfrm>
            <a:prstGeom prst="curved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6156176" y="2812286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-27</a:t>
              </a:r>
              <a:endParaRPr lang="cs-CZ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8028384" y="2806821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Re</a:t>
              </a:r>
              <a:endParaRPr lang="cs-CZ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6912260" y="1628800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err="1" smtClean="0"/>
                <a:t>Im</a:t>
              </a:r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7907066" y="2204864"/>
              <a:ext cx="6973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180°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946232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6632"/>
                <a:ext cx="8229600" cy="6741368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=3</m:t>
                    </m:r>
                    <m:d>
                      <m:dPr>
                        <m:ctrlPr>
                          <a:rPr lang="cs-CZ" i="1">
                            <a:latin typeface="Cambria Math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</a:rPr>
                          <m:t>𝑐𝑜𝑠</m:t>
                        </m:r>
                        <m:f>
                          <m:fPr>
                            <m:ctrlPr>
                              <a:rPr lang="cs-CZ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180°+0</m:t>
                            </m:r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∙360°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  <m:r>
                          <a:rPr lang="cs-CZ" i="1">
                            <a:latin typeface="Cambria Math"/>
                          </a:rPr>
                          <m:t>+</m:t>
                        </m:r>
                        <m:r>
                          <a:rPr lang="cs-CZ" i="1">
                            <a:latin typeface="Cambria Math"/>
                          </a:rPr>
                          <m:t>𝑖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i="1">
                            <a:latin typeface="Cambria Math"/>
                          </a:rPr>
                          <m:t>𝑠𝑖𝑛</m:t>
                        </m:r>
                        <m:f>
                          <m:fPr>
                            <m:ctrlPr>
                              <a:rPr lang="cs-CZ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180°+0</m:t>
                            </m:r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∙360°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endParaRPr lang="cs-CZ" i="1" dirty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=3</m:t>
                    </m:r>
                    <m:d>
                      <m:dPr>
                        <m:ctrlPr>
                          <a:rPr lang="cs-CZ" i="1">
                            <a:latin typeface="Cambria Math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</a:rPr>
                          <m:t>𝑐𝑜𝑠</m:t>
                        </m:r>
                        <m:r>
                          <a:rPr lang="cs-CZ" i="1">
                            <a:latin typeface="Cambria Math"/>
                          </a:rPr>
                          <m:t>60°+</m:t>
                        </m:r>
                        <m:r>
                          <a:rPr lang="cs-CZ" i="1">
                            <a:latin typeface="Cambria Math"/>
                          </a:rPr>
                          <m:t>𝑖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i="1">
                            <a:latin typeface="Cambria Math"/>
                          </a:rPr>
                          <m:t>𝑠𝑖𝑛</m:t>
                        </m:r>
                        <m:r>
                          <a:rPr lang="cs-CZ" i="1">
                            <a:latin typeface="Cambria Math"/>
                          </a:rPr>
                          <m:t>60°</m:t>
                        </m:r>
                      </m:e>
                    </m:d>
                  </m:oMath>
                </a14:m>
                <a:r>
                  <a:rPr lang="cs-CZ" dirty="0"/>
                  <a:t> 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</a:rPr>
                        <m:t>=3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2400" i="1">
                              <a:latin typeface="Cambria Math"/>
                            </a:rPr>
                            <m:t>+</m:t>
                          </m:r>
                          <m:r>
                            <a:rPr lang="cs-CZ" sz="2400" i="1">
                              <a:latin typeface="Cambria Math"/>
                            </a:rPr>
                            <m:t>𝑖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4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=3</m:t>
                    </m:r>
                    <m:d>
                      <m:dPr>
                        <m:ctrlPr>
                          <a:rPr lang="cs-CZ" i="1">
                            <a:latin typeface="Cambria Math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</a:rPr>
                          <m:t>𝑐𝑜𝑠</m:t>
                        </m:r>
                        <m:f>
                          <m:fPr>
                            <m:ctrlPr>
                              <a:rPr lang="cs-CZ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180°+1</m:t>
                            </m:r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∙360°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  <m:r>
                          <a:rPr lang="cs-CZ" i="1">
                            <a:latin typeface="Cambria Math"/>
                          </a:rPr>
                          <m:t>+</m:t>
                        </m:r>
                        <m:r>
                          <a:rPr lang="cs-CZ" i="1">
                            <a:latin typeface="Cambria Math"/>
                          </a:rPr>
                          <m:t>𝑖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i="1">
                            <a:latin typeface="Cambria Math"/>
                          </a:rPr>
                          <m:t>𝑠𝑖𝑛</m:t>
                        </m:r>
                        <m:f>
                          <m:fPr>
                            <m:ctrlPr>
                              <a:rPr lang="cs-CZ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180°+1</m:t>
                            </m:r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∙360°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endParaRPr lang="cs-CZ" i="1" dirty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=3</m:t>
                    </m:r>
                    <m:d>
                      <m:dPr>
                        <m:ctrlPr>
                          <a:rPr lang="cs-CZ" i="1">
                            <a:latin typeface="Cambria Math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</a:rPr>
                          <m:t>𝑐𝑜𝑠</m:t>
                        </m:r>
                        <m:r>
                          <a:rPr lang="cs-CZ" i="1">
                            <a:latin typeface="Cambria Math"/>
                          </a:rPr>
                          <m:t>180°+</m:t>
                        </m:r>
                        <m:r>
                          <a:rPr lang="cs-CZ" i="1">
                            <a:latin typeface="Cambria Math"/>
                          </a:rPr>
                          <m:t>𝑖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i="1">
                            <a:latin typeface="Cambria Math"/>
                          </a:rPr>
                          <m:t>𝑠𝑖𝑛</m:t>
                        </m:r>
                        <m:r>
                          <a:rPr lang="cs-CZ" i="1">
                            <a:latin typeface="Cambria Math"/>
                          </a:rPr>
                          <m:t>180°</m:t>
                        </m:r>
                      </m:e>
                    </m:d>
                  </m:oMath>
                </a14:m>
                <a:r>
                  <a:rPr lang="cs-CZ" dirty="0"/>
                  <a:t> </a:t>
                </a:r>
                <a:endParaRPr lang="cs-CZ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=3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−1+0</m:t>
                          </m:r>
                          <m:r>
                            <a:rPr lang="cs-CZ" i="1">
                              <a:latin typeface="Cambria Math"/>
                            </a:rPr>
                            <m:t>𝑖</m:t>
                          </m:r>
                        </m:e>
                      </m:d>
                      <m:r>
                        <a:rPr lang="cs-CZ" i="1">
                          <a:latin typeface="Cambria Math"/>
                        </a:rPr>
                        <m:t> =−3</m:t>
                      </m:r>
                    </m:oMath>
                  </m:oMathPara>
                </a14:m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=3</m:t>
                    </m:r>
                    <m:d>
                      <m:dPr>
                        <m:ctrlPr>
                          <a:rPr lang="cs-CZ" i="1">
                            <a:latin typeface="Cambria Math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</a:rPr>
                          <m:t>𝑐𝑜𝑠</m:t>
                        </m:r>
                        <m:f>
                          <m:fPr>
                            <m:ctrlPr>
                              <a:rPr lang="cs-CZ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180°+2</m:t>
                            </m:r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∙360°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  <m:r>
                          <a:rPr lang="cs-CZ" i="1">
                            <a:latin typeface="Cambria Math"/>
                          </a:rPr>
                          <m:t>+</m:t>
                        </m:r>
                        <m:r>
                          <a:rPr lang="cs-CZ" i="1">
                            <a:latin typeface="Cambria Math"/>
                          </a:rPr>
                          <m:t>𝑖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i="1">
                            <a:latin typeface="Cambria Math"/>
                          </a:rPr>
                          <m:t>𝑠𝑖𝑛</m:t>
                        </m:r>
                        <m:f>
                          <m:fPr>
                            <m:ctrlPr>
                              <a:rPr lang="cs-CZ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180°+2</m:t>
                            </m:r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∙360°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endParaRPr lang="cs-CZ" i="1" dirty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=3</m:t>
                    </m:r>
                    <m:d>
                      <m:dPr>
                        <m:ctrlPr>
                          <a:rPr lang="cs-CZ" i="1">
                            <a:latin typeface="Cambria Math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</a:rPr>
                          <m:t>𝑐𝑜𝑠</m:t>
                        </m:r>
                        <m:r>
                          <a:rPr lang="cs-CZ" i="1">
                            <a:latin typeface="Cambria Math"/>
                          </a:rPr>
                          <m:t>300°+</m:t>
                        </m:r>
                        <m:r>
                          <a:rPr lang="cs-CZ" i="1">
                            <a:latin typeface="Cambria Math"/>
                          </a:rPr>
                          <m:t>𝑖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i="1">
                            <a:latin typeface="Cambria Math"/>
                          </a:rPr>
                          <m:t>𝑠𝑖𝑛</m:t>
                        </m:r>
                        <m:r>
                          <a:rPr lang="cs-CZ" i="1">
                            <a:latin typeface="Cambria Math"/>
                          </a:rPr>
                          <m:t>300°</m:t>
                        </m:r>
                      </m:e>
                    </m:d>
                  </m:oMath>
                </a14:m>
                <a:r>
                  <a:rPr lang="cs-CZ" dirty="0"/>
                  <a:t> </a:t>
                </a:r>
                <a:endParaRPr lang="cs-CZ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</a:rPr>
                        <m:t>=3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2400" i="1">
                              <a:latin typeface="Cambria Math"/>
                            </a:rPr>
                            <m:t>−</m:t>
                          </m:r>
                          <m:r>
                            <a:rPr lang="cs-CZ" sz="2400" i="1">
                              <a:latin typeface="Cambria Math"/>
                            </a:rPr>
                            <m:t>𝑖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400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6632"/>
                <a:ext cx="8229600" cy="6741368"/>
              </a:xfr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álný popisek 3"/>
          <p:cNvSpPr/>
          <p:nvPr/>
        </p:nvSpPr>
        <p:spPr>
          <a:xfrm>
            <a:off x="3563888" y="5921896"/>
            <a:ext cx="2088232" cy="819472"/>
          </a:xfrm>
          <a:prstGeom prst="wedgeEllipseCallout">
            <a:avLst>
              <a:gd name="adj1" fmla="val -83201"/>
              <a:gd name="adj2" fmla="val -4760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mtClean="0">
                <a:solidFill>
                  <a:srgbClr val="990033"/>
                </a:solidFill>
              </a:rPr>
              <a:t>IV</a:t>
            </a:r>
            <a:r>
              <a:rPr lang="cs-CZ" dirty="0" smtClean="0">
                <a:solidFill>
                  <a:srgbClr val="990033"/>
                </a:solidFill>
              </a:rPr>
              <a:t>. kvadrant</a:t>
            </a:r>
          </a:p>
          <a:p>
            <a:pPr algn="ctr"/>
            <a:r>
              <a:rPr lang="cs-CZ" dirty="0" smtClean="0">
                <a:solidFill>
                  <a:srgbClr val="990033"/>
                </a:solidFill>
              </a:rPr>
              <a:t>cos+   sin-</a:t>
            </a:r>
            <a:endParaRPr lang="cs-CZ" dirty="0">
              <a:solidFill>
                <a:srgbClr val="990033"/>
              </a:solidFill>
            </a:endParaRPr>
          </a:p>
        </p:txBody>
      </p:sp>
      <p:sp>
        <p:nvSpPr>
          <p:cNvPr id="5" name="Oválný popisek 4"/>
          <p:cNvSpPr/>
          <p:nvPr/>
        </p:nvSpPr>
        <p:spPr>
          <a:xfrm>
            <a:off x="3563888" y="1700808"/>
            <a:ext cx="2736304" cy="720080"/>
          </a:xfrm>
          <a:prstGeom prst="wedgeEllipseCallout">
            <a:avLst>
              <a:gd name="adj1" fmla="val -77361"/>
              <a:gd name="adj2" fmla="val -68565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990033"/>
                </a:solidFill>
              </a:rPr>
              <a:t>I. kvadrant</a:t>
            </a:r>
          </a:p>
          <a:p>
            <a:pPr algn="ctr"/>
            <a:r>
              <a:rPr lang="cs-CZ" dirty="0" smtClean="0">
                <a:solidFill>
                  <a:srgbClr val="990033"/>
                </a:solidFill>
              </a:rPr>
              <a:t>cos+   sin+</a:t>
            </a:r>
            <a:endParaRPr lang="cs-CZ" dirty="0">
              <a:solidFill>
                <a:srgbClr val="99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189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cs-CZ" dirty="0" smtClean="0"/>
                  <a:t>Grafické řešení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 </m:t>
                        </m:r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i="1">
                        <a:latin typeface="Cambria Math"/>
                      </a:rPr>
                      <m:t>+27=</m:t>
                    </m:r>
                  </m:oMath>
                </a14:m>
                <a:r>
                  <a:rPr lang="cs-CZ" dirty="0"/>
                  <a:t>0</a:t>
                </a:r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 cstate="print"/>
                <a:stretch>
                  <a:fillRect b="-90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0" name="Skupina 29"/>
          <p:cNvGrpSpPr/>
          <p:nvPr/>
        </p:nvGrpSpPr>
        <p:grpSpPr>
          <a:xfrm>
            <a:off x="2002740" y="1844824"/>
            <a:ext cx="4873516" cy="4248472"/>
            <a:chOff x="3512601" y="2420888"/>
            <a:chExt cx="3507671" cy="3168352"/>
          </a:xfrm>
        </p:grpSpPr>
        <p:sp>
          <p:nvSpPr>
            <p:cNvPr id="4" name="Ovál 3"/>
            <p:cNvSpPr/>
            <p:nvPr/>
          </p:nvSpPr>
          <p:spPr>
            <a:xfrm>
              <a:off x="4067944" y="2996952"/>
              <a:ext cx="2160240" cy="208823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/>
              </a:solidFill>
              <a:prstDash val="dash"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9" name="Skupina 28"/>
            <p:cNvGrpSpPr/>
            <p:nvPr/>
          </p:nvGrpSpPr>
          <p:grpSpPr>
            <a:xfrm>
              <a:off x="3512601" y="2420888"/>
              <a:ext cx="3507671" cy="3168352"/>
              <a:chOff x="3512601" y="2420888"/>
              <a:chExt cx="3507671" cy="3168352"/>
            </a:xfrm>
          </p:grpSpPr>
          <p:cxnSp>
            <p:nvCxnSpPr>
              <p:cNvPr id="6" name="Přímá spojnice se šipkou 5"/>
              <p:cNvCxnSpPr/>
              <p:nvPr/>
            </p:nvCxnSpPr>
            <p:spPr>
              <a:xfrm flipV="1">
                <a:off x="5148064" y="2420888"/>
                <a:ext cx="0" cy="3168352"/>
              </a:xfrm>
              <a:prstGeom prst="straightConnector1">
                <a:avLst/>
              </a:prstGeom>
              <a:ln w="28575">
                <a:solidFill>
                  <a:schemeClr val="tx2">
                    <a:lumMod val="60000"/>
                    <a:lumOff val="4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nice se šipkou 7"/>
              <p:cNvCxnSpPr/>
              <p:nvPr/>
            </p:nvCxnSpPr>
            <p:spPr>
              <a:xfrm>
                <a:off x="3851920" y="4041068"/>
                <a:ext cx="3168352" cy="0"/>
              </a:xfrm>
              <a:prstGeom prst="straightConnector1">
                <a:avLst/>
              </a:prstGeom>
              <a:ln w="28575">
                <a:solidFill>
                  <a:schemeClr val="tx2">
                    <a:lumMod val="60000"/>
                    <a:lumOff val="4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nice 10"/>
              <p:cNvCxnSpPr>
                <a:stCxn id="4" idx="2"/>
              </p:cNvCxnSpPr>
              <p:nvPr/>
            </p:nvCxnSpPr>
            <p:spPr>
              <a:xfrm flipV="1">
                <a:off x="4067944" y="3140968"/>
                <a:ext cx="1656184" cy="900100"/>
              </a:xfrm>
              <a:prstGeom prst="line">
                <a:avLst/>
              </a:prstGeom>
              <a:ln w="28575">
                <a:solidFill>
                  <a:srgbClr val="A81F1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nice 14"/>
              <p:cNvCxnSpPr/>
              <p:nvPr/>
            </p:nvCxnSpPr>
            <p:spPr>
              <a:xfrm>
                <a:off x="5724128" y="3140968"/>
                <a:ext cx="0" cy="1800200"/>
              </a:xfrm>
              <a:prstGeom prst="line">
                <a:avLst/>
              </a:prstGeom>
              <a:ln w="28575">
                <a:solidFill>
                  <a:srgbClr val="A81F1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16"/>
              <p:cNvCxnSpPr>
                <a:endCxn id="4" idx="2"/>
              </p:cNvCxnSpPr>
              <p:nvPr/>
            </p:nvCxnSpPr>
            <p:spPr>
              <a:xfrm flipH="1" flipV="1">
                <a:off x="4067944" y="4041068"/>
                <a:ext cx="1656184" cy="900100"/>
              </a:xfrm>
              <a:prstGeom prst="line">
                <a:avLst/>
              </a:prstGeom>
              <a:ln w="28575">
                <a:solidFill>
                  <a:srgbClr val="A81F1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TextovéPole 17"/>
              <p:cNvSpPr txBox="1"/>
              <p:nvPr/>
            </p:nvSpPr>
            <p:spPr>
              <a:xfrm>
                <a:off x="6516216" y="4125404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Re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4636123" y="2564904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err="1" smtClean="0"/>
                  <a:t>Im</a:t>
                </a:r>
                <a:endParaRPr lang="cs-CZ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3512601" y="3640011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X</a:t>
                </a:r>
                <a:r>
                  <a:rPr lang="cs-CZ" baseline="-25000" dirty="0" smtClean="0"/>
                  <a:t>1</a:t>
                </a:r>
                <a:endParaRPr lang="cs-CZ" baseline="-25000" dirty="0"/>
              </a:p>
            </p:txBody>
          </p:sp>
          <p:sp>
            <p:nvSpPr>
              <p:cNvPr id="22" name="TextovéPole 21"/>
              <p:cNvSpPr txBox="1"/>
              <p:nvPr/>
            </p:nvSpPr>
            <p:spPr>
              <a:xfrm>
                <a:off x="5724128" y="4995669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X</a:t>
                </a:r>
                <a:r>
                  <a:rPr lang="cs-CZ" baseline="-25000" dirty="0" smtClean="0"/>
                  <a:t>2</a:t>
                </a:r>
                <a:endParaRPr lang="cs-CZ" baseline="-25000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5782331" y="2749570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X</a:t>
                </a:r>
                <a:r>
                  <a:rPr lang="cs-CZ" baseline="-25000" dirty="0" smtClean="0"/>
                  <a:t>0</a:t>
                </a:r>
                <a:endParaRPr lang="cs-CZ" baseline="-25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6884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eaLnBrk="1" hangingPunct="1"/>
            <a:r>
              <a:rPr lang="cs-CZ" sz="3200" b="1" dirty="0" smtClean="0">
                <a:latin typeface="Arial" charset="0"/>
                <a:cs typeface="Arial" charset="0"/>
              </a:rPr>
              <a:t>Zdroje, autorská práva   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CALDA, Emil. Matematika pro gymnázia. 4.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vyd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Praha: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Prometheus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2008, 134 s. Učebnice pro střední školy (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Prometheus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). ISBN 978-80-7196-364-6 </a:t>
            </a: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Dílo smí být dále šířeno pod licencí CC BY-SA.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cs typeface="Arial" pitchFamily="34" charset="0"/>
              </a:rPr>
              <a:t>a školských zařízení. Jakékoliv další využití podléhá autorskému zákonu.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Všechna neocitovaná autorská díla jsou dílem autor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ky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Všechny neocitované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grafické objekty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jsou součástí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MS Office.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1325</TotalTime>
  <Words>744</Words>
  <Application>Microsoft Office PowerPoint</Application>
  <PresentationFormat>Předvádění na obrazovce (4:3)</PresentationFormat>
  <Paragraphs>94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Rovnice</vt:lpstr>
      <vt:lpstr>Obchodní akademie, Střední odborná škola  a Jazyková škola s právem státní jazykové zkoušky,  Hradec Králové</vt:lpstr>
      <vt:lpstr>Binomická rovnice </vt:lpstr>
      <vt:lpstr>Vztah pro n různých kořenů</vt:lpstr>
      <vt:lpstr> Urči v C třetí odmocninu z čísla 1   </vt:lpstr>
      <vt:lpstr>Graf</vt:lpstr>
      <vt:lpstr>V množině C řešte〖 x〗^3+27=0</vt:lpstr>
      <vt:lpstr>Prezentace aplikace PowerPoint</vt:lpstr>
      <vt:lpstr>Grafické řešení 〖 x〗^3+27=0 </vt:lpstr>
      <vt:lpstr>Zdroje, autorská práva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MK</cp:lastModifiedBy>
  <cp:revision>180</cp:revision>
  <dcterms:created xsi:type="dcterms:W3CDTF">2012-11-30T22:17:21Z</dcterms:created>
  <dcterms:modified xsi:type="dcterms:W3CDTF">2013-11-17T19:47:25Z</dcterms:modified>
</cp:coreProperties>
</file>