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70" r:id="rId3"/>
    <p:sldId id="277" r:id="rId4"/>
    <p:sldId id="271" r:id="rId5"/>
    <p:sldId id="272" r:id="rId6"/>
    <p:sldId id="273" r:id="rId7"/>
    <p:sldId id="258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90033"/>
    <a:srgbClr val="A81F1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2833802-FEF1-4C79-8D5D-14CF1EAF98D9}" styleName="Světlý styl 2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7" d="100"/>
          <a:sy n="107" d="100"/>
        </p:scale>
        <p:origin x="-492" y="13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B534FF-AC30-4D6E-B74C-0A2CB83DC567}" type="datetimeFigureOut">
              <a:rPr lang="cs-CZ"/>
              <a:pPr>
                <a:defRPr/>
              </a:pPr>
              <a:t>10.11.2013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8E964E-6FFA-4D33-A94C-ED3D14C3E40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8FB828-3023-4209-9657-4FBD1692462A}" type="datetimeFigureOut">
              <a:rPr lang="cs-CZ"/>
              <a:pPr>
                <a:defRPr/>
              </a:pPr>
              <a:t>10.11.2013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8A1F1D-1205-47BF-B9E3-CC40ABAB16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853B49-22D9-4C21-ABA8-635DA0FA4C3F}" type="datetimeFigureOut">
              <a:rPr lang="cs-CZ"/>
              <a:pPr>
                <a:defRPr/>
              </a:pPr>
              <a:t>10.11.2013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668D66-C251-4FAF-9E76-9932175ADBB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C7E6DF-F651-410F-B9D3-6689C48EB647}" type="datetimeFigureOut">
              <a:rPr lang="cs-CZ"/>
              <a:pPr>
                <a:defRPr/>
              </a:pPr>
              <a:t>10.11.2013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9FA615-3EA7-4C01-999B-F0F46085C52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8FD9A1-85C3-4504-B84D-70A754D56D5F}" type="datetimeFigureOut">
              <a:rPr lang="cs-CZ"/>
              <a:pPr>
                <a:defRPr/>
              </a:pPr>
              <a:t>10.11.2013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E411E3-791A-4D0B-9029-F94D9947EF7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674B3A-459E-45BE-A03A-9CCF3D4D983D}" type="datetimeFigureOut">
              <a:rPr lang="cs-CZ"/>
              <a:pPr>
                <a:defRPr/>
              </a:pPr>
              <a:t>10.11.2013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83D6D3-374D-4488-9CFD-34708363DF5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327AED-D0D4-49AA-95FA-D64A3874ED7F}" type="datetimeFigureOut">
              <a:rPr lang="cs-CZ"/>
              <a:pPr>
                <a:defRPr/>
              </a:pPr>
              <a:t>10.11.2013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036DE7-7D72-4CA8-98FE-A4C82E67A6F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6C9204-0FC5-48AB-8799-377C8CAE2714}" type="datetimeFigureOut">
              <a:rPr lang="cs-CZ"/>
              <a:pPr>
                <a:defRPr/>
              </a:pPr>
              <a:t>10.11.2013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2682B7-0EC9-493D-A534-AC7C54EA3E8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211002-C079-4109-A15A-9E28B46FDEC7}" type="datetimeFigureOut">
              <a:rPr lang="cs-CZ"/>
              <a:pPr>
                <a:defRPr/>
              </a:pPr>
              <a:t>10.11.2013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B0C9E4-7C3C-4EF2-B5D2-CA372566833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AD8C92-BB84-4CDF-9B89-30879B75FFFD}" type="datetimeFigureOut">
              <a:rPr lang="cs-CZ"/>
              <a:pPr>
                <a:defRPr/>
              </a:pPr>
              <a:t>10.11.2013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254435-12BE-43A0-811F-A2118D8DC8A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C0DC75-EED4-4D87-BD99-D702F755E273}" type="datetimeFigureOut">
              <a:rPr lang="cs-CZ"/>
              <a:pPr>
                <a:defRPr/>
              </a:pPr>
              <a:t>10.11.2013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E0B466-9055-4E50-8A47-58F12819AEF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8A97D5F-E750-4364-9B72-3C0B7A17FD16}" type="datetimeFigureOut">
              <a:rPr lang="cs-CZ"/>
              <a:pPr>
                <a:defRPr/>
              </a:pPr>
              <a:t>10.11.2013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90D45FE-98B4-4C79-93F0-1FC2D787E7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13" Type="http://schemas.openxmlformats.org/officeDocument/2006/relationships/image" Target="../media/image18.png"/><Relationship Id="rId18" Type="http://schemas.openxmlformats.org/officeDocument/2006/relationships/image" Target="../media/image23.png"/><Relationship Id="rId3" Type="http://schemas.openxmlformats.org/officeDocument/2006/relationships/image" Target="../media/image8.png"/><Relationship Id="rId21" Type="http://schemas.openxmlformats.org/officeDocument/2006/relationships/image" Target="../media/image26.png"/><Relationship Id="rId7" Type="http://schemas.openxmlformats.org/officeDocument/2006/relationships/image" Target="../media/image12.png"/><Relationship Id="rId12" Type="http://schemas.openxmlformats.org/officeDocument/2006/relationships/image" Target="../media/image17.png"/><Relationship Id="rId17" Type="http://schemas.openxmlformats.org/officeDocument/2006/relationships/image" Target="../media/image22.png"/><Relationship Id="rId25" Type="http://schemas.openxmlformats.org/officeDocument/2006/relationships/image" Target="../media/image30.png"/><Relationship Id="rId2" Type="http://schemas.openxmlformats.org/officeDocument/2006/relationships/image" Target="../media/image7.png"/><Relationship Id="rId16" Type="http://schemas.openxmlformats.org/officeDocument/2006/relationships/image" Target="../media/image21.png"/><Relationship Id="rId20" Type="http://schemas.openxmlformats.org/officeDocument/2006/relationships/image" Target="../media/image2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png"/><Relationship Id="rId11" Type="http://schemas.openxmlformats.org/officeDocument/2006/relationships/image" Target="../media/image16.png"/><Relationship Id="rId24" Type="http://schemas.openxmlformats.org/officeDocument/2006/relationships/image" Target="../media/image29.png"/><Relationship Id="rId5" Type="http://schemas.openxmlformats.org/officeDocument/2006/relationships/image" Target="../media/image10.png"/><Relationship Id="rId15" Type="http://schemas.openxmlformats.org/officeDocument/2006/relationships/image" Target="../media/image20.png"/><Relationship Id="rId23" Type="http://schemas.openxmlformats.org/officeDocument/2006/relationships/image" Target="../media/image28.png"/><Relationship Id="rId10" Type="http://schemas.openxmlformats.org/officeDocument/2006/relationships/image" Target="../media/image15.png"/><Relationship Id="rId19" Type="http://schemas.openxmlformats.org/officeDocument/2006/relationships/image" Target="../media/image24.png"/><Relationship Id="rId4" Type="http://schemas.openxmlformats.org/officeDocument/2006/relationships/image" Target="../media/image9.png"/><Relationship Id="rId9" Type="http://schemas.openxmlformats.org/officeDocument/2006/relationships/image" Target="../media/image14.png"/><Relationship Id="rId14" Type="http://schemas.openxmlformats.org/officeDocument/2006/relationships/image" Target="../media/image19.png"/><Relationship Id="rId22" Type="http://schemas.openxmlformats.org/officeDocument/2006/relationships/image" Target="../media/image27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png"/><Relationship Id="rId3" Type="http://schemas.openxmlformats.org/officeDocument/2006/relationships/image" Target="../media/image33.png"/><Relationship Id="rId7" Type="http://schemas.openxmlformats.org/officeDocument/2006/relationships/image" Target="../media/image37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6.png"/><Relationship Id="rId11" Type="http://schemas.openxmlformats.org/officeDocument/2006/relationships/image" Target="../media/image41.png"/><Relationship Id="rId5" Type="http://schemas.openxmlformats.org/officeDocument/2006/relationships/image" Target="../media/image35.png"/><Relationship Id="rId10" Type="http://schemas.openxmlformats.org/officeDocument/2006/relationships/image" Target="../media/image40.png"/><Relationship Id="rId4" Type="http://schemas.openxmlformats.org/officeDocument/2006/relationships/image" Target="../media/image34.png"/><Relationship Id="rId9" Type="http://schemas.openxmlformats.org/officeDocument/2006/relationships/image" Target="../media/image3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4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503238" y="1125538"/>
            <a:ext cx="8640762" cy="1295400"/>
          </a:xfrm>
        </p:spPr>
        <p:txBody>
          <a:bodyPr/>
          <a:lstStyle/>
          <a:p>
            <a:pPr algn="r" eaLnBrk="1" hangingPunct="1"/>
            <a:r>
              <a:rPr lang="cs-CZ" sz="2000" b="1" dirty="0" smtClean="0">
                <a:latin typeface="Arial" charset="0"/>
                <a:cs typeface="Arial" charset="0"/>
              </a:rPr>
              <a:t>Obchodní akademie, Střední odborná škola </a:t>
            </a:r>
            <a:br>
              <a:rPr lang="cs-CZ" sz="2000" b="1" dirty="0" smtClean="0">
                <a:latin typeface="Arial" charset="0"/>
                <a:cs typeface="Arial" charset="0"/>
              </a:rPr>
            </a:br>
            <a:r>
              <a:rPr lang="cs-CZ" sz="2000" b="1" dirty="0" smtClean="0">
                <a:latin typeface="Arial" charset="0"/>
                <a:cs typeface="Arial" charset="0"/>
              </a:rPr>
              <a:t>a Jazyková škola s právem státní jazykové zkoušky, </a:t>
            </a:r>
            <a:br>
              <a:rPr lang="cs-CZ" sz="2000" b="1" dirty="0" smtClean="0">
                <a:latin typeface="Arial" charset="0"/>
                <a:cs typeface="Arial" charset="0"/>
              </a:rPr>
            </a:br>
            <a:r>
              <a:rPr lang="cs-CZ" sz="2000" b="1" dirty="0" smtClean="0">
                <a:latin typeface="Arial" charset="0"/>
                <a:cs typeface="Arial" charset="0"/>
              </a:rPr>
              <a:t>Hradec Králové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36918161"/>
              </p:ext>
            </p:extLst>
          </p:nvPr>
        </p:nvGraphicFramePr>
        <p:xfrm>
          <a:off x="250825" y="2781300"/>
          <a:ext cx="8569325" cy="414855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8323"/>
                <a:gridCol w="6481002"/>
              </a:tblGrid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Autor: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Mgr. Martina Krčková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Název materiálu: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VY_32_INOVACE_1_Komplexní</a:t>
                      </a:r>
                      <a:r>
                        <a:rPr lang="cs-CZ" sz="1800" b="1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čísla_20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Binomická rovnice II.</a:t>
                      </a: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Téma sady:</a:t>
                      </a: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Komplexní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čísla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Obor, ročník: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Obchodní akademie, 3. ročník, Ekonomické lyceum, 4. </a:t>
                      </a:r>
                      <a:r>
                        <a:rPr lang="cs-CZ" sz="180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ročník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Datum</a:t>
                      </a:r>
                      <a:r>
                        <a:rPr lang="cs-CZ" sz="18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vytvoření: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leden 2013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Anotace: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Řešení</a:t>
                      </a:r>
                      <a:r>
                        <a:rPr lang="cs-CZ" sz="1400" baseline="0" dirty="0" smtClean="0"/>
                        <a:t> binomické rovnice</a:t>
                      </a:r>
                      <a:r>
                        <a:rPr lang="cs-CZ" sz="1400" dirty="0" smtClean="0"/>
                        <a:t>. Příklady na procvičení. 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400" b="1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Metodický</a:t>
                      </a:r>
                      <a:r>
                        <a:rPr lang="cs-CZ" sz="1400" b="1" baseline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obsah: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Prezentace bude ověřena jako podklad pro výklad a procvičování učiva </a:t>
                      </a:r>
                      <a:r>
                        <a:rPr lang="cs-CZ" sz="1400" smtClean="0"/>
                        <a:t>a</a:t>
                      </a:r>
                      <a:r>
                        <a:rPr lang="cs-CZ" sz="1400" baseline="0" smtClean="0"/>
                        <a:t> samostudium </a:t>
                      </a:r>
                      <a:r>
                        <a:rPr lang="cs-CZ" sz="1400" baseline="0" dirty="0" smtClean="0"/>
                        <a:t>formou e-</a:t>
                      </a:r>
                      <a:r>
                        <a:rPr lang="cs-CZ" sz="1400" baseline="0" dirty="0" err="1" smtClean="0"/>
                        <a:t>learningu</a:t>
                      </a:r>
                      <a:r>
                        <a:rPr lang="cs-CZ" sz="1400" dirty="0" smtClean="0"/>
                        <a:t>.</a:t>
                      </a:r>
                      <a:endParaRPr lang="cs-CZ" sz="1400" dirty="0" smtClean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6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920998"/>
          </a:xfrm>
        </p:spPr>
        <p:txBody>
          <a:bodyPr/>
          <a:lstStyle/>
          <a:p>
            <a:r>
              <a:rPr lang="cs-CZ" sz="2800" b="1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Příklad 1 – početní řešení</a:t>
            </a:r>
            <a:endParaRPr lang="cs-CZ" sz="2800" b="1" dirty="0">
              <a:solidFill>
                <a:srgbClr val="00B0F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692696"/>
            <a:ext cx="8784976" cy="5433467"/>
          </a:xfrm>
        </p:spPr>
        <p:txBody>
          <a:bodyPr/>
          <a:lstStyle/>
          <a:p>
            <a:pPr>
              <a:buNone/>
            </a:pPr>
            <a:endParaRPr lang="cs-CZ" sz="1600" b="1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1600" b="1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V množině C řešte rovnici x</a:t>
            </a:r>
            <a:r>
              <a:rPr lang="cs-CZ" sz="2000" b="1" baseline="30000" dirty="0" smtClean="0">
                <a:latin typeface="Arial" pitchFamily="34" charset="0"/>
                <a:cs typeface="Arial" pitchFamily="34" charset="0"/>
              </a:rPr>
              <a:t>6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 = – 64</a:t>
            </a:r>
          </a:p>
          <a:p>
            <a:pPr>
              <a:buNone/>
            </a:pPr>
            <a:endParaRPr lang="cs-CZ" sz="1600" b="1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Vypočítáme 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abs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. hodnotu</a:t>
            </a:r>
          </a:p>
          <a:p>
            <a:pPr>
              <a:buNone/>
            </a:pP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Určíme šestou odmocninu                                                                    </a:t>
            </a:r>
            <a:endParaRPr lang="cs-CZ" sz="1200" b="1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1200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pPr>
              <a:buNone/>
            </a:pP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1200" b="1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/>
          </a:p>
        </p:txBody>
      </p:sp>
      <p:sp>
        <p:nvSpPr>
          <p:cNvPr id="30722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072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0726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0728" name="Rectangle 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0730" name="Rectangle 10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0732" name="Rectangle 1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0734" name="Rectangle 1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0736" name="Rectangle 1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0738" name="Rectangle 1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0740" name="Rectangle 20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0742" name="Rectangle 2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0744" name="Rectangle 2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0746" name="Rectangle 2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pSp>
        <p:nvGrpSpPr>
          <p:cNvPr id="49" name="Skupina 48"/>
          <p:cNvGrpSpPr/>
          <p:nvPr/>
        </p:nvGrpSpPr>
        <p:grpSpPr>
          <a:xfrm>
            <a:off x="5616116" y="917684"/>
            <a:ext cx="2808312" cy="1800200"/>
            <a:chOff x="5796136" y="1628800"/>
            <a:chExt cx="2808312" cy="1800200"/>
          </a:xfrm>
        </p:grpSpPr>
        <p:cxnSp>
          <p:nvCxnSpPr>
            <p:cNvPr id="50" name="Přímá spojnice 4"/>
            <p:cNvCxnSpPr/>
            <p:nvPr/>
          </p:nvCxnSpPr>
          <p:spPr>
            <a:xfrm>
              <a:off x="7524328" y="1916832"/>
              <a:ext cx="0" cy="1512168"/>
            </a:xfrm>
            <a:prstGeom prst="line">
              <a:avLst/>
            </a:prstGeom>
            <a:ln w="285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Přímá spojnice 6"/>
            <p:cNvCxnSpPr/>
            <p:nvPr/>
          </p:nvCxnSpPr>
          <p:spPr>
            <a:xfrm>
              <a:off x="5796136" y="2780928"/>
              <a:ext cx="2376264" cy="0"/>
            </a:xfrm>
            <a:prstGeom prst="line">
              <a:avLst/>
            </a:prstGeom>
            <a:ln w="285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2" name="Zahnutá šipka dolů 51"/>
            <p:cNvSpPr/>
            <p:nvPr/>
          </p:nvSpPr>
          <p:spPr>
            <a:xfrm flipH="1">
              <a:off x="7092280" y="2204864"/>
              <a:ext cx="792088" cy="576064"/>
            </a:xfrm>
            <a:prstGeom prst="curvedDown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53" name="TextovéPole 52"/>
            <p:cNvSpPr txBox="1"/>
            <p:nvPr/>
          </p:nvSpPr>
          <p:spPr>
            <a:xfrm>
              <a:off x="6156176" y="2812286"/>
              <a:ext cx="57606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-64</a:t>
              </a:r>
              <a:endParaRPr lang="cs-CZ" dirty="0"/>
            </a:p>
          </p:txBody>
        </p:sp>
        <p:sp>
          <p:nvSpPr>
            <p:cNvPr id="54" name="TextovéPole 53"/>
            <p:cNvSpPr txBox="1"/>
            <p:nvPr/>
          </p:nvSpPr>
          <p:spPr>
            <a:xfrm>
              <a:off x="8028384" y="2806821"/>
              <a:ext cx="57606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Re</a:t>
              </a:r>
              <a:endParaRPr lang="cs-CZ" dirty="0"/>
            </a:p>
          </p:txBody>
        </p:sp>
        <p:sp>
          <p:nvSpPr>
            <p:cNvPr id="55" name="TextovéPole 54"/>
            <p:cNvSpPr txBox="1"/>
            <p:nvPr/>
          </p:nvSpPr>
          <p:spPr>
            <a:xfrm>
              <a:off x="6912260" y="1628800"/>
              <a:ext cx="57606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err="1" smtClean="0"/>
                <a:t>Im</a:t>
              </a:r>
              <a:endParaRPr lang="cs-CZ" dirty="0"/>
            </a:p>
          </p:txBody>
        </p:sp>
        <p:sp>
          <p:nvSpPr>
            <p:cNvPr id="56" name="TextovéPole 55"/>
            <p:cNvSpPr txBox="1"/>
            <p:nvPr/>
          </p:nvSpPr>
          <p:spPr>
            <a:xfrm>
              <a:off x="7907066" y="2204864"/>
              <a:ext cx="697381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180°</a:t>
              </a:r>
              <a:endParaRPr lang="cs-CZ" dirty="0"/>
            </a:p>
          </p:txBody>
        </p:sp>
      </p:grpSp>
      <mc:AlternateContent xmlns:mc="http://schemas.openxmlformats.org/markup-compatibility/2006">
        <mc:Choice xmlns:a14="http://schemas.microsoft.com/office/drawing/2010/main" Requires="a14">
          <p:sp>
            <p:nvSpPr>
              <p:cNvPr id="4" name="TextovéPole 3"/>
              <p:cNvSpPr txBox="1"/>
              <p:nvPr/>
            </p:nvSpPr>
            <p:spPr>
              <a:xfrm>
                <a:off x="683568" y="4509120"/>
                <a:ext cx="4940455" cy="50687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𝑘</m:t>
                        </m:r>
                      </m:sub>
                    </m:sSub>
                    <m:r>
                      <a:rPr lang="cs-CZ" b="0" i="1" smtClean="0">
                        <a:latin typeface="Cambria Math"/>
                      </a:rPr>
                      <m:t>=2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𝑐𝑜𝑠</m:t>
                        </m:r>
                        <m:f>
                          <m:fPr>
                            <m:ctrlPr>
                              <a:rPr lang="cs-CZ" b="0" i="1" smtClean="0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b="0" i="1" smtClean="0">
                                <a:latin typeface="Cambria Math"/>
                                <a:ea typeface="Cambria Math"/>
                              </a:rPr>
                              <m:t>𝜋</m:t>
                            </m:r>
                            <m:r>
                              <a:rPr lang="cs-CZ" b="0" i="1" smtClean="0">
                                <a:latin typeface="Cambria Math"/>
                                <a:ea typeface="Cambria Math"/>
                              </a:rPr>
                              <m:t>+2</m:t>
                            </m:r>
                            <m:r>
                              <a:rPr lang="cs-CZ" b="0" i="1" smtClean="0">
                                <a:latin typeface="Cambria Math"/>
                                <a:ea typeface="Cambria Math"/>
                              </a:rPr>
                              <m:t>𝑘</m:t>
                            </m:r>
                            <m:r>
                              <a:rPr lang="cs-CZ" b="0" i="1" smtClean="0">
                                <a:latin typeface="Cambria Math"/>
                                <a:ea typeface="Cambria Math"/>
                              </a:rPr>
                              <m:t>𝜋</m:t>
                            </m:r>
                          </m:num>
                          <m:den>
                            <m:r>
                              <a:rPr lang="cs-CZ" b="0" i="1" smtClean="0">
                                <a:latin typeface="Cambria Math"/>
                              </a:rPr>
                              <m:t>6</m:t>
                            </m:r>
                          </m:den>
                        </m:f>
                        <m:r>
                          <a:rPr lang="cs-CZ" b="0" i="1" smtClean="0">
                            <a:latin typeface="Cambria Math"/>
                          </a:rPr>
                          <m:t>+</m:t>
                        </m:r>
                        <m:r>
                          <a:rPr lang="cs-CZ" b="0" i="1" smtClean="0">
                            <a:latin typeface="Cambria Math"/>
                          </a:rPr>
                          <m:t>𝑖</m:t>
                        </m:r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∙</m:t>
                        </m:r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𝑠𝑖𝑛</m:t>
                        </m:r>
                        <m:f>
                          <m:fPr>
                            <m:ctrlPr>
                              <a:rPr lang="cs-CZ" i="1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i="1">
                                <a:latin typeface="Cambria Math"/>
                                <a:ea typeface="Cambria Math"/>
                              </a:rPr>
                              <m:t>𝜋</m:t>
                            </m:r>
                            <m:r>
                              <a:rPr lang="cs-CZ" i="1">
                                <a:latin typeface="Cambria Math"/>
                                <a:ea typeface="Cambria Math"/>
                              </a:rPr>
                              <m:t>+2</m:t>
                            </m:r>
                            <m:r>
                              <a:rPr lang="cs-CZ" i="1">
                                <a:latin typeface="Cambria Math"/>
                                <a:ea typeface="Cambria Math"/>
                              </a:rPr>
                              <m:t>𝑘</m:t>
                            </m:r>
                            <m:r>
                              <a:rPr lang="cs-CZ" i="1">
                                <a:latin typeface="Cambria Math"/>
                                <a:ea typeface="Cambria Math"/>
                              </a:rPr>
                              <m:t>𝜋</m:t>
                            </m:r>
                          </m:num>
                          <m:den>
                            <m:r>
                              <a:rPr lang="cs-CZ" i="1">
                                <a:latin typeface="Cambria Math"/>
                              </a:rPr>
                              <m:t>6</m:t>
                            </m:r>
                          </m:den>
                        </m:f>
                      </m:e>
                    </m:d>
                  </m:oMath>
                </a14:m>
                <a:r>
                  <a:rPr lang="cs-CZ" dirty="0" smtClean="0"/>
                  <a:t>, </a:t>
                </a:r>
                <a:r>
                  <a:rPr lang="cs-CZ" sz="1600" i="1" dirty="0" smtClean="0"/>
                  <a:t>k=0,1,2,3,4,5</a:t>
                </a:r>
                <a:endParaRPr lang="cs-CZ" sz="1600" i="1" dirty="0"/>
              </a:p>
            </p:txBody>
          </p:sp>
        </mc:Choice>
        <mc:Fallback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3568" y="4509120"/>
                <a:ext cx="4940455" cy="506870"/>
              </a:xfrm>
              <a:prstGeom prst="rect">
                <a:avLst/>
              </a:prstGeom>
              <a:blipFill rotWithShape="1">
                <a:blip r:embed="rId2"/>
                <a:stretch>
                  <a:fillRect b="-481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0" name="TextovéPole 29"/>
              <p:cNvSpPr txBox="1"/>
              <p:nvPr/>
            </p:nvSpPr>
            <p:spPr>
              <a:xfrm>
                <a:off x="613264" y="3222758"/>
                <a:ext cx="4495459" cy="71468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𝑘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ad>
                        <m:ra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radPr>
                        <m:deg>
                          <m:r>
                            <m:rPr>
                              <m:brk m:alnAt="7"/>
                            </m:rPr>
                            <a:rPr lang="cs-CZ" b="0" i="1" smtClean="0">
                              <a:latin typeface="Cambria Math"/>
                            </a:rPr>
                            <m:t>6</m:t>
                          </m:r>
                        </m:deg>
                        <m:e>
                          <m:r>
                            <a:rPr lang="cs-CZ" b="0" i="1" smtClean="0">
                              <a:latin typeface="Cambria Math"/>
                            </a:rPr>
                            <m:t>64</m:t>
                          </m:r>
                        </m:e>
                      </m:rad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𝑐𝑜𝑠</m:t>
                          </m:r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𝜋</m:t>
                              </m:r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+2</m:t>
                              </m:r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𝑘</m:t>
                              </m:r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𝜋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6</m:t>
                              </m:r>
                            </m:den>
                          </m:f>
                          <m:r>
                            <a:rPr lang="cs-CZ" b="0" i="1" smtClean="0">
                              <a:latin typeface="Cambria Math"/>
                            </a:rPr>
                            <m:t>+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𝑖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𝑠𝑖𝑛</m:t>
                          </m:r>
                          <m:f>
                            <m:f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i="1">
                                  <a:latin typeface="Cambria Math"/>
                                  <a:ea typeface="Cambria Math"/>
                                </a:rPr>
                                <m:t>𝜋</m:t>
                              </m:r>
                              <m:r>
                                <a:rPr lang="cs-CZ" i="1">
                                  <a:latin typeface="Cambria Math"/>
                                  <a:ea typeface="Cambria Math"/>
                                </a:rPr>
                                <m:t>+2</m:t>
                              </m:r>
                              <m:r>
                                <a:rPr lang="cs-CZ" i="1">
                                  <a:latin typeface="Cambria Math"/>
                                  <a:ea typeface="Cambria Math"/>
                                </a:rPr>
                                <m:t>𝑘</m:t>
                              </m:r>
                              <m:r>
                                <a:rPr lang="cs-CZ" i="1">
                                  <a:latin typeface="Cambria Math"/>
                                  <a:ea typeface="Cambria Math"/>
                                </a:rPr>
                                <m:t>𝜋</m:t>
                              </m:r>
                            </m:num>
                            <m:den>
                              <m:r>
                                <a:rPr lang="cs-CZ" i="1">
                                  <a:latin typeface="Cambria Math"/>
                                </a:rPr>
                                <m:t>6</m:t>
                              </m:r>
                            </m:den>
                          </m:f>
                        </m:e>
                      </m: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0" name="TextovéPole 2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3264" y="3222758"/>
                <a:ext cx="4495459" cy="714683"/>
              </a:xfrm>
              <a:prstGeom prst="rect">
                <a:avLst/>
              </a:prstGeom>
              <a:blipFill rotWithShape="1">
                <a:blip r:embed="rId3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1" name="TextovéPole 30"/>
              <p:cNvSpPr txBox="1"/>
              <p:nvPr/>
            </p:nvSpPr>
            <p:spPr>
              <a:xfrm>
                <a:off x="4110249" y="2680751"/>
                <a:ext cx="524398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𝑔𝑜𝑛</m:t>
                      </m:r>
                      <m:r>
                        <a:rPr lang="cs-CZ" b="0" i="1" smtClean="0">
                          <a:latin typeface="Cambria Math"/>
                        </a:rPr>
                        <m:t>.</m:t>
                      </m:r>
                      <m:r>
                        <a:rPr lang="cs-CZ" b="0" i="1" smtClean="0">
                          <a:latin typeface="Cambria Math"/>
                        </a:rPr>
                        <m:t>𝑡𝑣𝑎𝑟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=64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𝑐𝑜𝑠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180°+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𝑖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𝑠𝑖𝑛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180°</m:t>
                          </m:r>
                        </m:e>
                      </m: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1" name="TextovéPole 3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10249" y="2680751"/>
                <a:ext cx="5243982" cy="369332"/>
              </a:xfrm>
              <a:prstGeom prst="rect">
                <a:avLst/>
              </a:prstGeom>
              <a:blipFill rotWithShape="1">
                <a:blip r:embed="rId4" cstate="print"/>
                <a:stretch>
                  <a:fillRect b="-8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32" name="TextovéPole 31"/>
              <p:cNvSpPr txBox="1"/>
              <p:nvPr/>
            </p:nvSpPr>
            <p:spPr>
              <a:xfrm>
                <a:off x="1259632" y="2090054"/>
                <a:ext cx="5243982" cy="42774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−64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−64</m:t>
                                  </m:r>
                                </m:e>
                              </m:d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+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0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e>
                      </m:rad>
                      <m:r>
                        <a:rPr lang="cs-CZ" b="0" i="1" smtClean="0">
                          <a:latin typeface="Cambria Math"/>
                        </a:rPr>
                        <m:t>=64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32" name="TextovéPole 3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59632" y="2090054"/>
                <a:ext cx="5243982" cy="427746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7540810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30" grpId="0" animBg="1"/>
      <p:bldP spid="31" grpId="0" animBg="1"/>
      <p:bldP spid="32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3204" y="332656"/>
            <a:ext cx="8229600" cy="864096"/>
          </a:xfrm>
        </p:spPr>
        <p:txBody>
          <a:bodyPr/>
          <a:lstStyle/>
          <a:p>
            <a:r>
              <a:rPr lang="cs-CZ" sz="2800" b="1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Příklad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1 – početní řešení</a:t>
            </a:r>
            <a:endParaRPr lang="cs-CZ" sz="2800" b="1" dirty="0">
              <a:solidFill>
                <a:srgbClr val="00B0F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692696"/>
            <a:ext cx="8784976" cy="5433467"/>
          </a:xfrm>
        </p:spPr>
        <p:txBody>
          <a:bodyPr/>
          <a:lstStyle/>
          <a:p>
            <a:pPr>
              <a:buNone/>
            </a:pP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1200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pPr>
              <a:buNone/>
            </a:pP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1200" b="1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/>
          </a:p>
        </p:txBody>
      </p:sp>
      <p:sp>
        <p:nvSpPr>
          <p:cNvPr id="30722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072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0726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0728" name="Rectangle 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0730" name="Rectangle 10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0732" name="Rectangle 1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0734" name="Rectangle 1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0736" name="Rectangle 1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0738" name="Rectangle 1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23" name="Zástupný symbol pro obsah 3"/>
          <p:cNvGraphicFramePr>
            <a:graphicFrameLocks/>
          </p:cNvGraphicFramePr>
          <p:nvPr/>
        </p:nvGraphicFramePr>
        <p:xfrm>
          <a:off x="0" y="1916830"/>
          <a:ext cx="9143999" cy="4536506"/>
        </p:xfrm>
        <a:graphic>
          <a:graphicData uri="http://schemas.openxmlformats.org/drawingml/2006/table">
            <a:tbl>
              <a:tblPr firstRow="1" bandRow="1" bandCol="1">
                <a:tableStyleId>{72833802-FEF1-4C79-8D5D-14CF1EAF98D9}</a:tableStyleId>
              </a:tblPr>
              <a:tblGrid>
                <a:gridCol w="3440382"/>
                <a:gridCol w="2251741"/>
                <a:gridCol w="2308765"/>
                <a:gridCol w="1143111"/>
              </a:tblGrid>
              <a:tr h="530024">
                <a:tc>
                  <a:txBody>
                    <a:bodyPr/>
                    <a:lstStyle/>
                    <a:p>
                      <a:r>
                        <a:rPr lang="cs-CZ" sz="1300" dirty="0" smtClean="0">
                          <a:latin typeface="Arial" pitchFamily="34" charset="0"/>
                          <a:cs typeface="Arial" pitchFamily="34" charset="0"/>
                        </a:rPr>
                        <a:t>Výpočet kořenů pro </a:t>
                      </a:r>
                      <a:r>
                        <a:rPr lang="cs-CZ" sz="1300" i="1" dirty="0" smtClean="0">
                          <a:latin typeface="Arial" pitchFamily="34" charset="0"/>
                          <a:cs typeface="Arial" pitchFamily="34" charset="0"/>
                        </a:rPr>
                        <a:t>k =</a:t>
                      </a:r>
                      <a:r>
                        <a:rPr lang="cs-CZ" sz="1300" i="1" baseline="0" dirty="0" smtClean="0">
                          <a:latin typeface="Arial" pitchFamily="34" charset="0"/>
                          <a:cs typeface="Arial" pitchFamily="34" charset="0"/>
                        </a:rPr>
                        <a:t> 0,1,2,3,4,5</a:t>
                      </a:r>
                      <a:r>
                        <a:rPr lang="cs-CZ" sz="1300" dirty="0" smtClean="0">
                          <a:latin typeface="Arial" pitchFamily="34" charset="0"/>
                          <a:cs typeface="Arial" pitchFamily="34" charset="0"/>
                        </a:rPr>
                        <a:t>  </a:t>
                      </a:r>
                      <a:endParaRPr lang="cs-CZ" sz="1300" b="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990033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300" dirty="0" smtClean="0">
                          <a:latin typeface="Arial" pitchFamily="34" charset="0"/>
                          <a:cs typeface="Arial" pitchFamily="34" charset="0"/>
                        </a:rPr>
                        <a:t>Goniometrický tvar </a:t>
                      </a:r>
                    </a:p>
                    <a:p>
                      <a:r>
                        <a:rPr lang="cs-CZ" sz="1300" dirty="0" smtClean="0">
                          <a:latin typeface="Arial" pitchFamily="34" charset="0"/>
                          <a:cs typeface="Arial" pitchFamily="34" charset="0"/>
                        </a:rPr>
                        <a:t>oblouková míra</a:t>
                      </a:r>
                      <a:endParaRPr lang="cs-CZ" sz="1300" b="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990033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300" dirty="0" smtClean="0">
                          <a:latin typeface="Arial" pitchFamily="34" charset="0"/>
                          <a:cs typeface="Arial" pitchFamily="34" charset="0"/>
                        </a:rPr>
                        <a:t>Goniometrický tvar </a:t>
                      </a:r>
                    </a:p>
                    <a:p>
                      <a:r>
                        <a:rPr lang="cs-CZ" sz="1300" dirty="0" smtClean="0">
                          <a:latin typeface="Arial" pitchFamily="34" charset="0"/>
                          <a:cs typeface="Arial" pitchFamily="34" charset="0"/>
                        </a:rPr>
                        <a:t>stupňová míra</a:t>
                      </a:r>
                      <a:endParaRPr lang="cs-CZ" sz="1300" b="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990033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300" dirty="0" smtClean="0">
                          <a:latin typeface="Arial" pitchFamily="34" charset="0"/>
                          <a:cs typeface="Arial" pitchFamily="34" charset="0"/>
                        </a:rPr>
                        <a:t>Algebraický tvar</a:t>
                      </a:r>
                      <a:endParaRPr lang="cs-CZ" sz="1300" b="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rgbClr val="990033"/>
                    </a:solidFill>
                  </a:tcPr>
                </a:tc>
              </a:tr>
              <a:tr h="66774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6774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6774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6774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6774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6774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4" name="Picture 3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07504" y="2564904"/>
            <a:ext cx="3312368" cy="504056"/>
          </a:xfrm>
          <a:prstGeom prst="rect">
            <a:avLst/>
          </a:prstGeom>
          <a:noFill/>
        </p:spPr>
      </p:pic>
      <p:pic>
        <p:nvPicPr>
          <p:cNvPr id="25" name="Picture 5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563888" y="2636912"/>
            <a:ext cx="2040227" cy="432048"/>
          </a:xfrm>
          <a:prstGeom prst="rect">
            <a:avLst/>
          </a:prstGeom>
          <a:noFill/>
        </p:spPr>
      </p:pic>
      <p:pic>
        <p:nvPicPr>
          <p:cNvPr id="26" name="Picture 15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796136" y="2708920"/>
            <a:ext cx="2088232" cy="288033"/>
          </a:xfrm>
          <a:prstGeom prst="rect">
            <a:avLst/>
          </a:prstGeom>
          <a:noFill/>
        </p:spPr>
      </p:pic>
      <p:pic>
        <p:nvPicPr>
          <p:cNvPr id="27" name="Picture 7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8028384" y="2708920"/>
            <a:ext cx="960107" cy="288032"/>
          </a:xfrm>
          <a:prstGeom prst="rect">
            <a:avLst/>
          </a:prstGeom>
          <a:noFill/>
        </p:spPr>
      </p:pic>
      <p:pic>
        <p:nvPicPr>
          <p:cNvPr id="28" name="Picture 9"/>
          <p:cNvPicPr>
            <a:picLocks noChangeAspect="1" noChangeArrowheads="1"/>
          </p:cNvPicPr>
          <p:nvPr/>
        </p:nvPicPr>
        <p:blipFill>
          <a:blip r:embed="rId6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79512" y="3212976"/>
            <a:ext cx="3168352" cy="504056"/>
          </a:xfrm>
          <a:prstGeom prst="rect">
            <a:avLst/>
          </a:prstGeom>
          <a:noFill/>
        </p:spPr>
      </p:pic>
      <p:pic>
        <p:nvPicPr>
          <p:cNvPr id="29" name="Picture 11"/>
          <p:cNvPicPr>
            <a:picLocks noChangeAspect="1" noChangeArrowheads="1"/>
          </p:cNvPicPr>
          <p:nvPr/>
        </p:nvPicPr>
        <p:blipFill>
          <a:blip r:embed="rId7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563888" y="3284984"/>
            <a:ext cx="2086175" cy="432048"/>
          </a:xfrm>
          <a:prstGeom prst="rect">
            <a:avLst/>
          </a:prstGeom>
          <a:noFill/>
        </p:spPr>
      </p:pic>
      <p:pic>
        <p:nvPicPr>
          <p:cNvPr id="30" name="Picture 17"/>
          <p:cNvPicPr>
            <a:picLocks noChangeAspect="1" noChangeArrowheads="1"/>
          </p:cNvPicPr>
          <p:nvPr/>
        </p:nvPicPr>
        <p:blipFill>
          <a:blip r:embed="rId8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796136" y="3356992"/>
            <a:ext cx="2088232" cy="281558"/>
          </a:xfrm>
          <a:prstGeom prst="rect">
            <a:avLst/>
          </a:prstGeom>
          <a:noFill/>
        </p:spPr>
      </p:pic>
      <p:pic>
        <p:nvPicPr>
          <p:cNvPr id="31" name="Picture 13"/>
          <p:cNvPicPr>
            <a:picLocks noChangeAspect="1" noChangeArrowheads="1"/>
          </p:cNvPicPr>
          <p:nvPr/>
        </p:nvPicPr>
        <p:blipFill>
          <a:blip r:embed="rId9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8028384" y="3284984"/>
            <a:ext cx="720080" cy="310623"/>
          </a:xfrm>
          <a:prstGeom prst="rect">
            <a:avLst/>
          </a:prstGeom>
          <a:noFill/>
        </p:spPr>
      </p:pic>
      <p:pic>
        <p:nvPicPr>
          <p:cNvPr id="32" name="Picture 1"/>
          <p:cNvPicPr>
            <a:picLocks noChangeAspect="1" noChangeArrowheads="1"/>
          </p:cNvPicPr>
          <p:nvPr/>
        </p:nvPicPr>
        <p:blipFill>
          <a:blip r:embed="rId10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79512" y="3861048"/>
            <a:ext cx="3140199" cy="504056"/>
          </a:xfrm>
          <a:prstGeom prst="rect">
            <a:avLst/>
          </a:prstGeom>
          <a:noFill/>
        </p:spPr>
      </p:pic>
      <p:pic>
        <p:nvPicPr>
          <p:cNvPr id="33" name="Picture 3"/>
          <p:cNvPicPr>
            <a:picLocks noChangeAspect="1" noChangeArrowheads="1"/>
          </p:cNvPicPr>
          <p:nvPr/>
        </p:nvPicPr>
        <p:blipFill>
          <a:blip r:embed="rId11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563888" y="3933031"/>
            <a:ext cx="2030626" cy="432048"/>
          </a:xfrm>
          <a:prstGeom prst="rect">
            <a:avLst/>
          </a:prstGeom>
          <a:noFill/>
        </p:spPr>
      </p:pic>
      <p:pic>
        <p:nvPicPr>
          <p:cNvPr id="34" name="Picture 5"/>
          <p:cNvPicPr>
            <a:picLocks noChangeAspect="1" noChangeArrowheads="1"/>
          </p:cNvPicPr>
          <p:nvPr/>
        </p:nvPicPr>
        <p:blipFill>
          <a:blip r:embed="rId1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8028383" y="3953058"/>
            <a:ext cx="960107" cy="320036"/>
          </a:xfrm>
          <a:prstGeom prst="rect">
            <a:avLst/>
          </a:prstGeom>
          <a:noFill/>
        </p:spPr>
      </p:pic>
      <p:pic>
        <p:nvPicPr>
          <p:cNvPr id="35" name="Picture 7"/>
          <p:cNvPicPr>
            <a:picLocks noChangeAspect="1" noChangeArrowheads="1"/>
          </p:cNvPicPr>
          <p:nvPr/>
        </p:nvPicPr>
        <p:blipFill>
          <a:blip r:embed="rId1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796136" y="4005039"/>
            <a:ext cx="2088232" cy="288032"/>
          </a:xfrm>
          <a:prstGeom prst="rect">
            <a:avLst/>
          </a:prstGeom>
          <a:noFill/>
        </p:spPr>
      </p:pic>
      <p:pic>
        <p:nvPicPr>
          <p:cNvPr id="36" name="Picture 9"/>
          <p:cNvPicPr>
            <a:picLocks noChangeAspect="1" noChangeArrowheads="1"/>
          </p:cNvPicPr>
          <p:nvPr/>
        </p:nvPicPr>
        <p:blipFill>
          <a:blip r:embed="rId1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796136" y="4653136"/>
            <a:ext cx="2042409" cy="288032"/>
          </a:xfrm>
          <a:prstGeom prst="rect">
            <a:avLst/>
          </a:prstGeom>
          <a:noFill/>
        </p:spPr>
      </p:pic>
      <p:pic>
        <p:nvPicPr>
          <p:cNvPr id="37" name="Picture 11"/>
          <p:cNvPicPr>
            <a:picLocks noChangeAspect="1" noChangeArrowheads="1"/>
          </p:cNvPicPr>
          <p:nvPr/>
        </p:nvPicPr>
        <p:blipFill>
          <a:blip r:embed="rId1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79512" y="4509120"/>
            <a:ext cx="3212207" cy="504056"/>
          </a:xfrm>
          <a:prstGeom prst="rect">
            <a:avLst/>
          </a:prstGeom>
          <a:noFill/>
        </p:spPr>
      </p:pic>
      <p:pic>
        <p:nvPicPr>
          <p:cNvPr id="38" name="Picture 13"/>
          <p:cNvPicPr>
            <a:picLocks noChangeAspect="1" noChangeArrowheads="1"/>
          </p:cNvPicPr>
          <p:nvPr/>
        </p:nvPicPr>
        <p:blipFill>
          <a:blip r:embed="rId16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563888" y="4509120"/>
            <a:ext cx="2082693" cy="432048"/>
          </a:xfrm>
          <a:prstGeom prst="rect">
            <a:avLst/>
          </a:prstGeom>
          <a:noFill/>
        </p:spPr>
      </p:pic>
      <p:pic>
        <p:nvPicPr>
          <p:cNvPr id="39" name="Picture 17"/>
          <p:cNvPicPr>
            <a:picLocks noChangeAspect="1" noChangeArrowheads="1"/>
          </p:cNvPicPr>
          <p:nvPr/>
        </p:nvPicPr>
        <p:blipFill>
          <a:blip r:embed="rId17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8028384" y="4581128"/>
            <a:ext cx="936104" cy="360040"/>
          </a:xfrm>
          <a:prstGeom prst="rect">
            <a:avLst/>
          </a:prstGeom>
          <a:noFill/>
        </p:spPr>
      </p:pic>
      <p:pic>
        <p:nvPicPr>
          <p:cNvPr id="40" name="Picture 19"/>
          <p:cNvPicPr>
            <a:picLocks noChangeAspect="1" noChangeArrowheads="1"/>
          </p:cNvPicPr>
          <p:nvPr/>
        </p:nvPicPr>
        <p:blipFill>
          <a:blip r:embed="rId18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8028384" y="5301208"/>
            <a:ext cx="936104" cy="326893"/>
          </a:xfrm>
          <a:prstGeom prst="rect">
            <a:avLst/>
          </a:prstGeom>
          <a:noFill/>
        </p:spPr>
      </p:pic>
      <p:pic>
        <p:nvPicPr>
          <p:cNvPr id="41" name="Picture 21"/>
          <p:cNvPicPr>
            <a:picLocks noChangeAspect="1" noChangeArrowheads="1"/>
          </p:cNvPicPr>
          <p:nvPr/>
        </p:nvPicPr>
        <p:blipFill>
          <a:blip r:embed="rId19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563888" y="5229200"/>
            <a:ext cx="2082693" cy="432048"/>
          </a:xfrm>
          <a:prstGeom prst="rect">
            <a:avLst/>
          </a:prstGeom>
          <a:noFill/>
        </p:spPr>
      </p:pic>
      <p:pic>
        <p:nvPicPr>
          <p:cNvPr id="42" name="Picture 23"/>
          <p:cNvPicPr>
            <a:picLocks noChangeAspect="1" noChangeArrowheads="1"/>
          </p:cNvPicPr>
          <p:nvPr/>
        </p:nvPicPr>
        <p:blipFill>
          <a:blip r:embed="rId20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79512" y="5229200"/>
            <a:ext cx="3140199" cy="504056"/>
          </a:xfrm>
          <a:prstGeom prst="rect">
            <a:avLst/>
          </a:prstGeom>
          <a:noFill/>
        </p:spPr>
      </p:pic>
      <p:pic>
        <p:nvPicPr>
          <p:cNvPr id="43" name="Picture 25"/>
          <p:cNvPicPr>
            <a:picLocks noChangeAspect="1" noChangeArrowheads="1"/>
          </p:cNvPicPr>
          <p:nvPr/>
        </p:nvPicPr>
        <p:blipFill>
          <a:blip r:embed="rId21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796136" y="5301208"/>
            <a:ext cx="2088232" cy="288032"/>
          </a:xfrm>
          <a:prstGeom prst="rect">
            <a:avLst/>
          </a:prstGeom>
          <a:noFill/>
        </p:spPr>
      </p:pic>
      <p:pic>
        <p:nvPicPr>
          <p:cNvPr id="44" name="Picture 27"/>
          <p:cNvPicPr>
            <a:picLocks noChangeAspect="1" noChangeArrowheads="1"/>
          </p:cNvPicPr>
          <p:nvPr/>
        </p:nvPicPr>
        <p:blipFill>
          <a:blip r:embed="rId2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07504" y="5877272"/>
            <a:ext cx="3240360" cy="504056"/>
          </a:xfrm>
          <a:prstGeom prst="rect">
            <a:avLst/>
          </a:prstGeom>
          <a:noFill/>
        </p:spPr>
      </p:pic>
      <p:pic>
        <p:nvPicPr>
          <p:cNvPr id="45" name="Picture 29"/>
          <p:cNvPicPr>
            <a:picLocks noChangeAspect="1" noChangeArrowheads="1"/>
          </p:cNvPicPr>
          <p:nvPr/>
        </p:nvPicPr>
        <p:blipFill>
          <a:blip r:embed="rId2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563888" y="5949280"/>
            <a:ext cx="2088232" cy="410972"/>
          </a:xfrm>
          <a:prstGeom prst="rect">
            <a:avLst/>
          </a:prstGeom>
          <a:noFill/>
        </p:spPr>
      </p:pic>
      <p:pic>
        <p:nvPicPr>
          <p:cNvPr id="46" name="Picture 31"/>
          <p:cNvPicPr>
            <a:picLocks noChangeAspect="1" noChangeArrowheads="1"/>
          </p:cNvPicPr>
          <p:nvPr/>
        </p:nvPicPr>
        <p:blipFill>
          <a:blip r:embed="rId2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796136" y="6021288"/>
            <a:ext cx="2114416" cy="288032"/>
          </a:xfrm>
          <a:prstGeom prst="rect">
            <a:avLst/>
          </a:prstGeom>
          <a:noFill/>
        </p:spPr>
      </p:pic>
      <p:pic>
        <p:nvPicPr>
          <p:cNvPr id="47" name="Picture 33"/>
          <p:cNvPicPr>
            <a:picLocks noChangeAspect="1" noChangeArrowheads="1"/>
          </p:cNvPicPr>
          <p:nvPr/>
        </p:nvPicPr>
        <p:blipFill>
          <a:blip r:embed="rId2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8028384" y="5949280"/>
            <a:ext cx="1002027" cy="300608"/>
          </a:xfrm>
          <a:prstGeom prst="rect">
            <a:avLst/>
          </a:prstGeom>
          <a:noFill/>
        </p:spPr>
      </p:pic>
      <p:sp>
        <p:nvSpPr>
          <p:cNvPr id="30740" name="Rectangle 20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0742" name="Rectangle 2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0744" name="Rectangle 2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0746" name="Rectangle 2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5747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3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4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9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0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5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6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Grafické řešení př.1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660232" y="3573016"/>
            <a:ext cx="504056" cy="2880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Re</a:t>
            </a:r>
            <a:endParaRPr lang="cs-CZ" sz="12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11560" y="5733256"/>
            <a:ext cx="828092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dirty="0" smtClean="0">
                <a:latin typeface="Arial" pitchFamily="34" charset="0"/>
                <a:cs typeface="Arial" pitchFamily="34" charset="0"/>
              </a:rPr>
              <a:t>Kořeny x</a:t>
            </a:r>
            <a:r>
              <a:rPr lang="pl-PL" baseline="-25000" dirty="0" smtClean="0">
                <a:latin typeface="Arial" pitchFamily="34" charset="0"/>
                <a:cs typeface="Arial" pitchFamily="34" charset="0"/>
              </a:rPr>
              <a:t>0</a:t>
            </a:r>
            <a:r>
              <a:rPr lang="pl-PL" dirty="0" smtClean="0">
                <a:latin typeface="Arial" pitchFamily="34" charset="0"/>
                <a:cs typeface="Arial" pitchFamily="34" charset="0"/>
              </a:rPr>
              <a:t>,</a:t>
            </a:r>
            <a:r>
              <a:rPr lang="pl-PL" baseline="-25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pl-PL" dirty="0" smtClean="0">
                <a:latin typeface="Arial" pitchFamily="34" charset="0"/>
                <a:cs typeface="Arial" pitchFamily="34" charset="0"/>
              </a:rPr>
              <a:t>x</a:t>
            </a:r>
            <a:r>
              <a:rPr lang="pl-PL" baseline="-25000" dirty="0" smtClean="0">
                <a:latin typeface="Arial" pitchFamily="34" charset="0"/>
                <a:cs typeface="Arial" pitchFamily="34" charset="0"/>
              </a:rPr>
              <a:t>1</a:t>
            </a:r>
            <a:r>
              <a:rPr lang="pl-PL" dirty="0" smtClean="0">
                <a:latin typeface="Arial" pitchFamily="34" charset="0"/>
                <a:cs typeface="Arial" pitchFamily="34" charset="0"/>
              </a:rPr>
              <a:t>, x</a:t>
            </a:r>
            <a:r>
              <a:rPr lang="pl-PL" baseline="-250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pl-PL" dirty="0" smtClean="0">
                <a:latin typeface="Arial" pitchFamily="34" charset="0"/>
                <a:cs typeface="Arial" pitchFamily="34" charset="0"/>
              </a:rPr>
              <a:t>, x</a:t>
            </a:r>
            <a:r>
              <a:rPr lang="pl-PL" baseline="-25000" dirty="0" smtClean="0">
                <a:latin typeface="Arial" pitchFamily="34" charset="0"/>
                <a:cs typeface="Arial" pitchFamily="34" charset="0"/>
              </a:rPr>
              <a:t>3</a:t>
            </a:r>
            <a:r>
              <a:rPr lang="pl-PL" dirty="0" smtClean="0">
                <a:latin typeface="Arial" pitchFamily="34" charset="0"/>
                <a:cs typeface="Arial" pitchFamily="34" charset="0"/>
              </a:rPr>
              <a:t>, x</a:t>
            </a:r>
            <a:r>
              <a:rPr lang="pl-PL" baseline="-25000" dirty="0" smtClean="0">
                <a:latin typeface="Arial" pitchFamily="34" charset="0"/>
                <a:cs typeface="Arial" pitchFamily="34" charset="0"/>
              </a:rPr>
              <a:t>4</a:t>
            </a:r>
            <a:r>
              <a:rPr lang="pl-PL" dirty="0" smtClean="0">
                <a:latin typeface="Arial" pitchFamily="34" charset="0"/>
                <a:cs typeface="Arial" pitchFamily="34" charset="0"/>
              </a:rPr>
              <a:t>, x</a:t>
            </a:r>
            <a:r>
              <a:rPr lang="pl-PL" baseline="-25000" dirty="0" smtClean="0">
                <a:latin typeface="Arial" pitchFamily="34" charset="0"/>
                <a:cs typeface="Arial" pitchFamily="34" charset="0"/>
              </a:rPr>
              <a:t>5</a:t>
            </a:r>
            <a:r>
              <a:rPr lang="pl-PL" dirty="0" smtClean="0">
                <a:latin typeface="Arial" pitchFamily="34" charset="0"/>
                <a:cs typeface="Arial" pitchFamily="34" charset="0"/>
              </a:rPr>
              <a:t> rovnice x</a:t>
            </a:r>
            <a:r>
              <a:rPr lang="pl-PL" baseline="30000" dirty="0" smtClean="0">
                <a:latin typeface="Arial" pitchFamily="34" charset="0"/>
                <a:cs typeface="Arial" pitchFamily="34" charset="0"/>
              </a:rPr>
              <a:t>6</a:t>
            </a:r>
            <a:r>
              <a:rPr lang="pl-PL" dirty="0" smtClean="0">
                <a:latin typeface="Arial" pitchFamily="34" charset="0"/>
                <a:cs typeface="Arial" pitchFamily="34" charset="0"/>
              </a:rPr>
              <a:t> = – 64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tvoří vrcholy pravidelného šestiúhelníka vepsaného do kružnice se středem v počátku a </a:t>
            </a:r>
            <a:r>
              <a:rPr lang="pl-PL" dirty="0" smtClean="0">
                <a:latin typeface="Arial" pitchFamily="34" charset="0"/>
                <a:cs typeface="Arial" pitchFamily="34" charset="0"/>
              </a:rPr>
              <a:t>poloměrem 2.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  <p:pic>
        <p:nvPicPr>
          <p:cNvPr id="18" name="Zástupný symbol pro obsah 17" descr="komplexní čísla.png"/>
          <p:cNvPicPr>
            <a:picLocks noGrp="1" noChangeAspect="1"/>
          </p:cNvPicPr>
          <p:nvPr>
            <p:ph idx="1"/>
          </p:nvPr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4634" t="21315" r="68517" b="34137"/>
          <a:stretch>
            <a:fillRect/>
          </a:stretch>
        </p:blipFill>
        <p:spPr>
          <a:xfrm>
            <a:off x="2555776" y="1412776"/>
            <a:ext cx="4104456" cy="3962923"/>
          </a:xfrm>
        </p:spPr>
      </p:pic>
      <p:sp>
        <p:nvSpPr>
          <p:cNvPr id="5" name="TextovéPole 4"/>
          <p:cNvSpPr txBox="1"/>
          <p:nvPr/>
        </p:nvSpPr>
        <p:spPr>
          <a:xfrm>
            <a:off x="4139952" y="1700808"/>
            <a:ext cx="36004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err="1" smtClean="0"/>
              <a:t>Im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3833863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778098"/>
          </a:xfrm>
        </p:spPr>
        <p:txBody>
          <a:bodyPr/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Příklad 2 – početní řešení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764704"/>
            <a:ext cx="8640960" cy="5832648"/>
          </a:xfrm>
        </p:spPr>
        <p:txBody>
          <a:bodyPr/>
          <a:lstStyle/>
          <a:p>
            <a:pPr>
              <a:buNone/>
            </a:pPr>
            <a:r>
              <a:rPr lang="cs-CZ" sz="1800" b="1" dirty="0" smtClean="0">
                <a:latin typeface="Arial" pitchFamily="34" charset="0"/>
                <a:cs typeface="Arial" pitchFamily="34" charset="0"/>
              </a:rPr>
              <a:t>V množině C řešte rovnici x</a:t>
            </a:r>
            <a:r>
              <a:rPr lang="cs-CZ" sz="1800" b="1" baseline="30000" dirty="0" smtClean="0">
                <a:latin typeface="Arial" pitchFamily="34" charset="0"/>
                <a:cs typeface="Arial" pitchFamily="34" charset="0"/>
              </a:rPr>
              <a:t>4</a:t>
            </a:r>
            <a:r>
              <a:rPr lang="cs-CZ" sz="1800" b="1" dirty="0" smtClean="0">
                <a:latin typeface="Arial" pitchFamily="34" charset="0"/>
                <a:cs typeface="Arial" pitchFamily="34" charset="0"/>
              </a:rPr>
              <a:t> + 1 + i = 0</a:t>
            </a:r>
          </a:p>
          <a:p>
            <a:pPr>
              <a:buNone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Postup: </a:t>
            </a:r>
            <a:r>
              <a:rPr lang="cs-CZ" sz="1400" b="1" dirty="0" smtClean="0">
                <a:latin typeface="Arial" pitchFamily="34" charset="0"/>
                <a:cs typeface="Arial" pitchFamily="34" charset="0"/>
              </a:rPr>
              <a:t>x</a:t>
            </a:r>
            <a:r>
              <a:rPr lang="cs-CZ" sz="1400" b="1" baseline="30000" dirty="0" smtClean="0">
                <a:latin typeface="Arial" pitchFamily="34" charset="0"/>
                <a:cs typeface="Arial" pitchFamily="34" charset="0"/>
              </a:rPr>
              <a:t>4</a:t>
            </a:r>
            <a:r>
              <a:rPr lang="cs-CZ" sz="1400" b="1" dirty="0" smtClean="0">
                <a:latin typeface="Arial" pitchFamily="34" charset="0"/>
                <a:cs typeface="Arial" pitchFamily="34" charset="0"/>
              </a:rPr>
              <a:t> = –1 – i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,  číslo  </a:t>
            </a:r>
            <a:r>
              <a:rPr lang="cs-CZ" sz="1400" b="1" dirty="0" smtClean="0">
                <a:latin typeface="Arial" pitchFamily="34" charset="0"/>
                <a:cs typeface="Arial" pitchFamily="34" charset="0"/>
              </a:rPr>
              <a:t>–1 – i 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převedeme do goniometrického tvaru:</a:t>
            </a:r>
            <a:br>
              <a:rPr lang="cs-CZ" sz="1400" dirty="0" smtClean="0">
                <a:latin typeface="Arial" pitchFamily="34" charset="0"/>
                <a:cs typeface="Arial" pitchFamily="34" charset="0"/>
              </a:rPr>
            </a:br>
            <a:r>
              <a:rPr lang="cs-CZ" sz="1400" dirty="0" smtClean="0">
                <a:latin typeface="Arial" pitchFamily="34" charset="0"/>
                <a:cs typeface="Arial" pitchFamily="34" charset="0"/>
              </a:rPr>
              <a:t> </a:t>
            </a:r>
            <a:br>
              <a:rPr lang="cs-CZ" sz="1400" dirty="0" smtClean="0">
                <a:latin typeface="Arial" pitchFamily="34" charset="0"/>
                <a:cs typeface="Arial" pitchFamily="34" charset="0"/>
              </a:rPr>
            </a:br>
            <a:r>
              <a:rPr lang="cs-CZ" sz="1400" dirty="0" smtClean="0">
                <a:latin typeface="Arial" pitchFamily="34" charset="0"/>
                <a:cs typeface="Arial" pitchFamily="34" charset="0"/>
              </a:rPr>
              <a:t>Určíme čtvrtou odmocninu z tohoto čísla.</a:t>
            </a:r>
          </a:p>
          <a:p>
            <a:pPr>
              <a:buNone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         </a:t>
            </a:r>
          </a:p>
          <a:p>
            <a:pPr>
              <a:buNone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       Vyřešíme postupně pro </a:t>
            </a:r>
            <a:r>
              <a:rPr lang="cs-CZ" sz="1400" i="1" dirty="0" smtClean="0">
                <a:latin typeface="Arial" pitchFamily="34" charset="0"/>
                <a:cs typeface="Arial" pitchFamily="34" charset="0"/>
              </a:rPr>
              <a:t>k = 0,1,2,3 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čtyři kořeny:</a:t>
            </a:r>
          </a:p>
          <a:p>
            <a:pPr>
              <a:buNone/>
            </a:pPr>
            <a:r>
              <a:rPr lang="cs-CZ" sz="1800" b="1" i="1" dirty="0" smtClean="0">
                <a:latin typeface="Arial" pitchFamily="34" charset="0"/>
                <a:cs typeface="Arial" pitchFamily="34" charset="0"/>
              </a:rPr>
              <a:t>Pro k = 0</a:t>
            </a:r>
          </a:p>
          <a:p>
            <a:pPr>
              <a:buNone/>
            </a:pPr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1800" b="1" i="1" dirty="0" smtClean="0">
                <a:latin typeface="Arial" pitchFamily="34" charset="0"/>
                <a:cs typeface="Arial" pitchFamily="34" charset="0"/>
              </a:rPr>
              <a:t>Pro k = 1</a:t>
            </a:r>
          </a:p>
          <a:p>
            <a:pPr>
              <a:buNone/>
            </a:pPr>
            <a:endParaRPr lang="cs-CZ" sz="1800" b="1" i="1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1800" b="1" i="1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1800" b="1" i="1" dirty="0" smtClean="0">
                <a:latin typeface="Arial" pitchFamily="34" charset="0"/>
                <a:cs typeface="Arial" pitchFamily="34" charset="0"/>
              </a:rPr>
              <a:t>Pro k = 2</a:t>
            </a:r>
          </a:p>
          <a:p>
            <a:pPr>
              <a:buNone/>
            </a:pPr>
            <a:endParaRPr lang="cs-CZ" sz="1800" b="1" i="1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1800" b="1" i="1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1800" b="1" i="1" dirty="0" smtClean="0">
                <a:latin typeface="Arial" pitchFamily="34" charset="0"/>
                <a:cs typeface="Arial" pitchFamily="34" charset="0"/>
              </a:rPr>
              <a:t>Pro k = 3</a:t>
            </a:r>
          </a:p>
          <a:p>
            <a:pPr>
              <a:buNone/>
            </a:pPr>
            <a:endParaRPr lang="cs-CZ" sz="1200" b="1" i="1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12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1200" dirty="0" smtClean="0">
                <a:latin typeface="Arial" pitchFamily="34" charset="0"/>
                <a:cs typeface="Arial" pitchFamily="34" charset="0"/>
              </a:rPr>
            </a:br>
            <a:r>
              <a:rPr lang="cs-CZ" sz="12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1200" dirty="0" smtClean="0">
                <a:latin typeface="Arial" pitchFamily="34" charset="0"/>
                <a:cs typeface="Arial" pitchFamily="34" charset="0"/>
              </a:rPr>
            </a:b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12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1200" dirty="0" smtClean="0">
                <a:latin typeface="Arial" pitchFamily="34" charset="0"/>
                <a:cs typeface="Arial" pitchFamily="34" charset="0"/>
              </a:rPr>
            </a:br>
            <a:r>
              <a:rPr lang="cs-CZ" sz="12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1200" dirty="0" smtClean="0">
                <a:latin typeface="Arial" pitchFamily="34" charset="0"/>
                <a:cs typeface="Arial" pitchFamily="34" charset="0"/>
              </a:rPr>
            </a:br>
            <a:endParaRPr lang="cs-CZ" sz="12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6386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6388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6390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6392" name="Rectangle 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6396" name="Rectangle 1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6398" name="Rectangle 1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6400" name="Rectangle 1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6402" name="Rectangle 1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6404" name="Rectangle 20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6406" name="Rectangle 2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6408" name="Rectangle 2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6410" name="Rectangle 2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07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7" name="TextovéPole 26"/>
              <p:cNvSpPr txBox="1"/>
              <p:nvPr/>
            </p:nvSpPr>
            <p:spPr>
              <a:xfrm>
                <a:off x="5123356" y="836712"/>
                <a:ext cx="4495459" cy="64556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160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1600" b="0" i="1" smtClean="0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sz="1600" b="0" i="1" smtClean="0">
                              <a:latin typeface="Cambria Math"/>
                            </a:rPr>
                            <m:t>4</m:t>
                          </m:r>
                        </m:sup>
                      </m:sSup>
                      <m:r>
                        <a:rPr lang="cs-CZ" sz="1600" b="0" i="1" smtClean="0"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sz="1600" b="0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sz="1600" b="0" i="1" smtClean="0">
                              <a:latin typeface="Cambria Math"/>
                            </a:rPr>
                            <m:t>2</m:t>
                          </m:r>
                        </m:e>
                      </m:rad>
                      <m:d>
                        <m:dPr>
                          <m:ctrlPr>
                            <a:rPr lang="cs-CZ" sz="1600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1600" b="0" i="1" smtClean="0">
                              <a:latin typeface="Cambria Math"/>
                            </a:rPr>
                            <m:t>𝑐𝑜𝑠</m:t>
                          </m:r>
                          <m:f>
                            <m:fPr>
                              <m:ctrlPr>
                                <a:rPr lang="cs-CZ" sz="1600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1600" b="0" i="1" smtClean="0">
                                  <a:latin typeface="Cambria Math"/>
                                </a:rPr>
                                <m:t>5</m:t>
                              </m:r>
                              <m:r>
                                <a:rPr lang="cs-CZ" sz="1600" b="0" i="1" smtClean="0">
                                  <a:latin typeface="Cambria Math"/>
                                  <a:ea typeface="Cambria Math"/>
                                </a:rPr>
                                <m:t>𝜋</m:t>
                              </m:r>
                            </m:num>
                            <m:den>
                              <m:r>
                                <a:rPr lang="cs-CZ" sz="1600" b="0" i="1" smtClean="0">
                                  <a:latin typeface="Cambria Math"/>
                                </a:rPr>
                                <m:t>4</m:t>
                              </m:r>
                            </m:den>
                          </m:f>
                          <m:r>
                            <a:rPr lang="cs-CZ" sz="1600" b="0" i="1" smtClean="0">
                              <a:latin typeface="Cambria Math"/>
                            </a:rPr>
                            <m:t>+</m:t>
                          </m:r>
                          <m:r>
                            <a:rPr lang="cs-CZ" sz="1600" b="0" i="1" smtClean="0">
                              <a:latin typeface="Cambria Math"/>
                            </a:rPr>
                            <m:t>𝑖</m:t>
                          </m:r>
                          <m:r>
                            <a:rPr lang="cs-CZ" sz="1600" b="0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cs-CZ" sz="1600" b="0" i="1" smtClean="0">
                              <a:latin typeface="Cambria Math"/>
                              <a:ea typeface="Cambria Math"/>
                            </a:rPr>
                            <m:t>𝑠𝑖𝑛</m:t>
                          </m:r>
                          <m:f>
                            <m:fPr>
                              <m:ctrlPr>
                                <a:rPr lang="cs-CZ" sz="1600" i="1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1600" b="0" i="1" smtClean="0">
                                  <a:latin typeface="Cambria Math"/>
                                </a:rPr>
                                <m:t>5</m:t>
                              </m:r>
                              <m:r>
                                <a:rPr lang="cs-CZ" sz="1600" i="1">
                                  <a:latin typeface="Cambria Math"/>
                                  <a:ea typeface="Cambria Math"/>
                                </a:rPr>
                                <m:t>𝜋</m:t>
                              </m:r>
                            </m:num>
                            <m:den>
                              <m:r>
                                <a:rPr lang="cs-CZ" sz="1600" b="0" i="1" smtClean="0">
                                  <a:latin typeface="Cambria Math"/>
                                  <a:ea typeface="Cambria Math"/>
                                </a:rPr>
                                <m:t>4</m:t>
                              </m:r>
                            </m:den>
                          </m:f>
                        </m:e>
                      </m:d>
                    </m:oMath>
                  </m:oMathPara>
                </a14:m>
                <a:endParaRPr lang="cs-CZ" sz="1600" dirty="0"/>
              </a:p>
            </p:txBody>
          </p:sp>
        </mc:Choice>
        <mc:Fallback xmlns="">
          <p:sp>
            <p:nvSpPr>
              <p:cNvPr id="27" name="TextovéPole 2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23356" y="836712"/>
                <a:ext cx="4495459" cy="645561"/>
              </a:xfrm>
              <a:prstGeom prst="rect">
                <a:avLst/>
              </a:prstGeom>
              <a:blipFill rotWithShape="1">
                <a:blip r:embed="rId2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8" name="TextovéPole 27"/>
              <p:cNvSpPr txBox="1"/>
              <p:nvPr/>
            </p:nvSpPr>
            <p:spPr>
              <a:xfrm>
                <a:off x="4216493" y="1628800"/>
                <a:ext cx="4927507" cy="72872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16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1600" b="0" i="1" smtClean="0">
                              <a:latin typeface="Cambria Math"/>
                            </a:rPr>
                            <m:t>𝑥</m:t>
                          </m:r>
                        </m:e>
                        <m:sub>
                          <m:r>
                            <a:rPr lang="cs-CZ" sz="1600" b="0" i="1" smtClean="0">
                              <a:latin typeface="Cambria Math"/>
                            </a:rPr>
                            <m:t>𝑘</m:t>
                          </m:r>
                        </m:sub>
                      </m:sSub>
                      <m:r>
                        <a:rPr lang="cs-CZ" sz="1600" b="0" i="1" smtClean="0">
                          <a:latin typeface="Cambria Math"/>
                        </a:rPr>
                        <m:t>=</m:t>
                      </m:r>
                      <m:rad>
                        <m:radPr>
                          <m:ctrlPr>
                            <a:rPr lang="cs-CZ" sz="1600" b="0" i="1" smtClean="0">
                              <a:latin typeface="Cambria Math"/>
                            </a:rPr>
                          </m:ctrlPr>
                        </m:radPr>
                        <m:deg>
                          <m:r>
                            <a:rPr lang="cs-CZ" sz="1600" b="0" i="1" smtClean="0">
                              <a:latin typeface="Cambria Math"/>
                            </a:rPr>
                            <m:t>4</m:t>
                          </m:r>
                        </m:deg>
                        <m:e>
                          <m:rad>
                            <m:radPr>
                              <m:degHide m:val="on"/>
                              <m:ctrlPr>
                                <a:rPr lang="cs-CZ" sz="1600" b="0" i="1" smtClean="0">
                                  <a:latin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sz="1600" b="0" i="1" smtClean="0">
                                  <a:latin typeface="Cambria Math"/>
                                </a:rPr>
                                <m:t>2</m:t>
                              </m:r>
                            </m:e>
                          </m:rad>
                        </m:e>
                      </m:rad>
                      <m:d>
                        <m:dPr>
                          <m:ctrlPr>
                            <a:rPr lang="cs-CZ" sz="1600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1600" b="0" i="1" smtClean="0">
                              <a:latin typeface="Cambria Math"/>
                            </a:rPr>
                            <m:t>𝑐𝑜𝑠</m:t>
                          </m:r>
                          <m:f>
                            <m:fPr>
                              <m:ctrlPr>
                                <a:rPr lang="cs-CZ" sz="1600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f>
                                <m:fPr>
                                  <m:ctrlPr>
                                    <a:rPr lang="cs-CZ" sz="1600" b="0" i="1" smtClean="0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1600" b="0" i="1" smtClean="0">
                                      <a:latin typeface="Cambria Math"/>
                                    </a:rPr>
                                    <m:t>5</m:t>
                                  </m:r>
                                  <m:r>
                                    <a:rPr lang="cs-CZ" sz="1600" b="0" i="1" smtClean="0">
                                      <a:latin typeface="Cambria Math"/>
                                      <a:ea typeface="Cambria Math"/>
                                    </a:rPr>
                                    <m:t>𝜋</m:t>
                                  </m:r>
                                </m:num>
                                <m:den>
                                  <m:r>
                                    <a:rPr lang="cs-CZ" sz="1600" b="0" i="1" smtClean="0">
                                      <a:latin typeface="Cambria Math"/>
                                    </a:rPr>
                                    <m:t>4</m:t>
                                  </m:r>
                                </m:den>
                              </m:f>
                              <m:r>
                                <a:rPr lang="cs-CZ" sz="1600" b="0" i="1" smtClean="0">
                                  <a:latin typeface="Cambria Math"/>
                                  <a:ea typeface="Cambria Math"/>
                                </a:rPr>
                                <m:t>+2</m:t>
                              </m:r>
                              <m:r>
                                <a:rPr lang="cs-CZ" sz="1600" b="0" i="1" smtClean="0">
                                  <a:latin typeface="Cambria Math"/>
                                  <a:ea typeface="Cambria Math"/>
                                </a:rPr>
                                <m:t>𝑘</m:t>
                              </m:r>
                              <m:r>
                                <a:rPr lang="cs-CZ" sz="1600" b="0" i="1" smtClean="0">
                                  <a:latin typeface="Cambria Math"/>
                                  <a:ea typeface="Cambria Math"/>
                                </a:rPr>
                                <m:t>𝜋</m:t>
                              </m:r>
                            </m:num>
                            <m:den>
                              <m:r>
                                <a:rPr lang="cs-CZ" sz="1600" b="0" i="1" smtClean="0">
                                  <a:latin typeface="Cambria Math"/>
                                </a:rPr>
                                <m:t>4</m:t>
                              </m:r>
                            </m:den>
                          </m:f>
                          <m:r>
                            <a:rPr lang="cs-CZ" sz="1600" b="0" i="1" smtClean="0">
                              <a:latin typeface="Cambria Math"/>
                            </a:rPr>
                            <m:t>+</m:t>
                          </m:r>
                          <m:r>
                            <a:rPr lang="cs-CZ" sz="1600" b="0" i="1" smtClean="0">
                              <a:latin typeface="Cambria Math"/>
                            </a:rPr>
                            <m:t>𝑖</m:t>
                          </m:r>
                          <m:r>
                            <a:rPr lang="cs-CZ" sz="1600" b="0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cs-CZ" sz="1600" b="0" i="1" smtClean="0">
                              <a:latin typeface="Cambria Math"/>
                              <a:ea typeface="Cambria Math"/>
                            </a:rPr>
                            <m:t>𝑠𝑖𝑛</m:t>
                          </m:r>
                          <m:f>
                            <m:fPr>
                              <m:ctrlPr>
                                <a:rPr lang="cs-CZ" sz="1600" i="1">
                                  <a:latin typeface="Cambria Math"/>
                                </a:rPr>
                              </m:ctrlPr>
                            </m:fPr>
                            <m:num>
                              <m:f>
                                <m:fPr>
                                  <m:ctrlPr>
                                    <a:rPr lang="cs-CZ" sz="1600" i="1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1600" i="1">
                                      <a:latin typeface="Cambria Math"/>
                                    </a:rPr>
                                    <m:t>5</m:t>
                                  </m:r>
                                  <m:r>
                                    <a:rPr lang="cs-CZ" sz="1600" i="1">
                                      <a:latin typeface="Cambria Math"/>
                                      <a:ea typeface="Cambria Math"/>
                                    </a:rPr>
                                    <m:t>𝜋</m:t>
                                  </m:r>
                                </m:num>
                                <m:den>
                                  <m:r>
                                    <a:rPr lang="cs-CZ" sz="1600" i="1">
                                      <a:latin typeface="Cambria Math"/>
                                    </a:rPr>
                                    <m:t>4</m:t>
                                  </m:r>
                                </m:den>
                              </m:f>
                              <m:r>
                                <a:rPr lang="cs-CZ" sz="1600" i="1">
                                  <a:latin typeface="Cambria Math"/>
                                  <a:ea typeface="Cambria Math"/>
                                </a:rPr>
                                <m:t>+2</m:t>
                              </m:r>
                              <m:r>
                                <a:rPr lang="cs-CZ" sz="1600" i="1">
                                  <a:latin typeface="Cambria Math"/>
                                  <a:ea typeface="Cambria Math"/>
                                </a:rPr>
                                <m:t>𝑘</m:t>
                              </m:r>
                              <m:r>
                                <a:rPr lang="cs-CZ" sz="1600" i="1">
                                  <a:latin typeface="Cambria Math"/>
                                  <a:ea typeface="Cambria Math"/>
                                </a:rPr>
                                <m:t>𝜋</m:t>
                              </m:r>
                            </m:num>
                            <m:den>
                              <m:r>
                                <a:rPr lang="cs-CZ" sz="1600" i="1">
                                  <a:latin typeface="Cambria Math"/>
                                </a:rPr>
                                <m:t>4</m:t>
                              </m:r>
                            </m:den>
                          </m:f>
                        </m:e>
                      </m:d>
                    </m:oMath>
                  </m:oMathPara>
                </a14:m>
                <a:endParaRPr lang="cs-CZ" sz="1600" dirty="0"/>
              </a:p>
            </p:txBody>
          </p:sp>
        </mc:Choice>
        <mc:Fallback xmlns="">
          <p:sp>
            <p:nvSpPr>
              <p:cNvPr id="28" name="TextovéPole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16493" y="1628800"/>
                <a:ext cx="4927507" cy="728726"/>
              </a:xfrm>
              <a:prstGeom prst="rect">
                <a:avLst/>
              </a:prstGeom>
              <a:blipFill rotWithShape="1">
                <a:blip r:embed="rId3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9" name="TextovéPole 28"/>
              <p:cNvSpPr txBox="1"/>
              <p:nvPr/>
            </p:nvSpPr>
            <p:spPr>
              <a:xfrm>
                <a:off x="-171686" y="2504369"/>
                <a:ext cx="5348606" cy="72872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16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1600" b="0" i="1" smtClean="0">
                              <a:latin typeface="Cambria Math"/>
                            </a:rPr>
                            <m:t>𝑥</m:t>
                          </m:r>
                        </m:e>
                        <m:sub>
                          <m:r>
                            <a:rPr lang="cs-CZ" sz="1600" b="0" i="1" smtClean="0">
                              <a:latin typeface="Cambria Math"/>
                            </a:rPr>
                            <m:t>0</m:t>
                          </m:r>
                        </m:sub>
                      </m:sSub>
                      <m:r>
                        <a:rPr lang="cs-CZ" sz="1600" b="0" i="1" smtClean="0">
                          <a:latin typeface="Cambria Math"/>
                        </a:rPr>
                        <m:t>=</m:t>
                      </m:r>
                      <m:rad>
                        <m:radPr>
                          <m:ctrlPr>
                            <a:rPr lang="cs-CZ" sz="1600" b="0" i="1" smtClean="0">
                              <a:latin typeface="Cambria Math"/>
                            </a:rPr>
                          </m:ctrlPr>
                        </m:radPr>
                        <m:deg>
                          <m:r>
                            <a:rPr lang="cs-CZ" sz="1600" b="0" i="1" smtClean="0">
                              <a:latin typeface="Cambria Math"/>
                            </a:rPr>
                            <m:t>4</m:t>
                          </m:r>
                        </m:deg>
                        <m:e>
                          <m:rad>
                            <m:radPr>
                              <m:degHide m:val="on"/>
                              <m:ctrlPr>
                                <a:rPr lang="cs-CZ" sz="1600" b="0" i="1" smtClean="0">
                                  <a:latin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sz="1600" b="0" i="1" smtClean="0">
                                  <a:latin typeface="Cambria Math"/>
                                </a:rPr>
                                <m:t>2</m:t>
                              </m:r>
                            </m:e>
                          </m:rad>
                        </m:e>
                      </m:rad>
                      <m:d>
                        <m:dPr>
                          <m:ctrlPr>
                            <a:rPr lang="cs-CZ" sz="1600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1600" b="0" i="1" smtClean="0">
                              <a:latin typeface="Cambria Math"/>
                            </a:rPr>
                            <m:t>𝑐𝑜𝑠</m:t>
                          </m:r>
                          <m:f>
                            <m:fPr>
                              <m:ctrlPr>
                                <a:rPr lang="cs-CZ" sz="1600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f>
                                <m:fPr>
                                  <m:ctrlPr>
                                    <a:rPr lang="cs-CZ" sz="1600" b="0" i="1" smtClean="0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1600" b="0" i="1" smtClean="0">
                                      <a:latin typeface="Cambria Math"/>
                                    </a:rPr>
                                    <m:t>5</m:t>
                                  </m:r>
                                  <m:r>
                                    <a:rPr lang="cs-CZ" sz="1600" b="0" i="1" smtClean="0">
                                      <a:latin typeface="Cambria Math"/>
                                      <a:ea typeface="Cambria Math"/>
                                    </a:rPr>
                                    <m:t>𝜋</m:t>
                                  </m:r>
                                </m:num>
                                <m:den>
                                  <m:r>
                                    <a:rPr lang="cs-CZ" sz="1600" b="0" i="1" smtClean="0">
                                      <a:latin typeface="Cambria Math"/>
                                    </a:rPr>
                                    <m:t>4</m:t>
                                  </m:r>
                                </m:den>
                              </m:f>
                              <m:r>
                                <a:rPr lang="cs-CZ" sz="1600" b="0" i="1" smtClean="0">
                                  <a:latin typeface="Cambria Math"/>
                                  <a:ea typeface="Cambria Math"/>
                                </a:rPr>
                                <m:t>+2∙0∙</m:t>
                              </m:r>
                              <m:r>
                                <a:rPr lang="cs-CZ" sz="1600" b="0" i="1" smtClean="0">
                                  <a:latin typeface="Cambria Math"/>
                                  <a:ea typeface="Cambria Math"/>
                                </a:rPr>
                                <m:t>𝜋</m:t>
                              </m:r>
                            </m:num>
                            <m:den>
                              <m:r>
                                <a:rPr lang="cs-CZ" sz="1600" b="0" i="1" smtClean="0">
                                  <a:latin typeface="Cambria Math"/>
                                </a:rPr>
                                <m:t>4</m:t>
                              </m:r>
                            </m:den>
                          </m:f>
                          <m:r>
                            <a:rPr lang="cs-CZ" sz="1600" b="0" i="1" smtClean="0">
                              <a:latin typeface="Cambria Math"/>
                            </a:rPr>
                            <m:t>+</m:t>
                          </m:r>
                          <m:r>
                            <a:rPr lang="cs-CZ" sz="1600" b="0" i="1" smtClean="0">
                              <a:latin typeface="Cambria Math"/>
                            </a:rPr>
                            <m:t>𝑖</m:t>
                          </m:r>
                          <m:r>
                            <a:rPr lang="cs-CZ" sz="1600" b="0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cs-CZ" sz="1600" b="0" i="1" smtClean="0">
                              <a:latin typeface="Cambria Math"/>
                              <a:ea typeface="Cambria Math"/>
                            </a:rPr>
                            <m:t>𝑠𝑖𝑛</m:t>
                          </m:r>
                          <m:f>
                            <m:fPr>
                              <m:ctrlPr>
                                <a:rPr lang="cs-CZ" sz="1600" i="1">
                                  <a:latin typeface="Cambria Math"/>
                                </a:rPr>
                              </m:ctrlPr>
                            </m:fPr>
                            <m:num>
                              <m:f>
                                <m:fPr>
                                  <m:ctrlPr>
                                    <a:rPr lang="cs-CZ" sz="1600" i="1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1600" i="1">
                                      <a:latin typeface="Cambria Math"/>
                                    </a:rPr>
                                    <m:t>5</m:t>
                                  </m:r>
                                  <m:r>
                                    <a:rPr lang="cs-CZ" sz="1600" i="1">
                                      <a:latin typeface="Cambria Math"/>
                                      <a:ea typeface="Cambria Math"/>
                                    </a:rPr>
                                    <m:t>𝜋</m:t>
                                  </m:r>
                                </m:num>
                                <m:den>
                                  <m:r>
                                    <a:rPr lang="cs-CZ" sz="1600" i="1">
                                      <a:latin typeface="Cambria Math"/>
                                    </a:rPr>
                                    <m:t>4</m:t>
                                  </m:r>
                                </m:den>
                              </m:f>
                              <m:r>
                                <a:rPr lang="cs-CZ" sz="1600" i="1">
                                  <a:latin typeface="Cambria Math"/>
                                  <a:ea typeface="Cambria Math"/>
                                </a:rPr>
                                <m:t>+2∙0∙</m:t>
                              </m:r>
                              <m:r>
                                <a:rPr lang="cs-CZ" sz="1600" i="1">
                                  <a:latin typeface="Cambria Math"/>
                                  <a:ea typeface="Cambria Math"/>
                                </a:rPr>
                                <m:t>𝜋</m:t>
                              </m:r>
                            </m:num>
                            <m:den>
                              <m:r>
                                <a:rPr lang="cs-CZ" sz="1600" i="1">
                                  <a:latin typeface="Cambria Math"/>
                                </a:rPr>
                                <m:t>4</m:t>
                              </m:r>
                            </m:den>
                          </m:f>
                        </m:e>
                      </m:d>
                    </m:oMath>
                  </m:oMathPara>
                </a14:m>
                <a:endParaRPr lang="cs-CZ" sz="1600" dirty="0"/>
              </a:p>
            </p:txBody>
          </p:sp>
        </mc:Choice>
        <mc:Fallback xmlns="">
          <p:sp>
            <p:nvSpPr>
              <p:cNvPr id="29" name="TextovéPole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-171686" y="2504369"/>
                <a:ext cx="5348606" cy="728726"/>
              </a:xfrm>
              <a:prstGeom prst="rect">
                <a:avLst/>
              </a:prstGeom>
              <a:blipFill rotWithShape="1">
                <a:blip r:embed="rId4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0" name="TextovéPole 29"/>
              <p:cNvSpPr txBox="1"/>
              <p:nvPr/>
            </p:nvSpPr>
            <p:spPr>
              <a:xfrm>
                <a:off x="4872860" y="2588337"/>
                <a:ext cx="4022441" cy="64556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16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1600" b="0" i="1" smtClean="0">
                              <a:latin typeface="Cambria Math"/>
                            </a:rPr>
                            <m:t>𝑥</m:t>
                          </m:r>
                        </m:e>
                        <m:sub>
                          <m:r>
                            <a:rPr lang="cs-CZ" sz="1600" b="0" i="1" smtClean="0">
                              <a:latin typeface="Cambria Math"/>
                            </a:rPr>
                            <m:t>0</m:t>
                          </m:r>
                        </m:sub>
                      </m:sSub>
                      <m:r>
                        <a:rPr lang="cs-CZ" sz="1600" b="0" i="1" smtClean="0">
                          <a:latin typeface="Cambria Math"/>
                        </a:rPr>
                        <m:t>=</m:t>
                      </m:r>
                      <m:rad>
                        <m:radPr>
                          <m:ctrlPr>
                            <a:rPr lang="cs-CZ" sz="1600" b="0" i="1" smtClean="0">
                              <a:latin typeface="Cambria Math"/>
                            </a:rPr>
                          </m:ctrlPr>
                        </m:radPr>
                        <m:deg>
                          <m:r>
                            <m:rPr>
                              <m:brk m:alnAt="7"/>
                            </m:rPr>
                            <a:rPr lang="cs-CZ" sz="1600" b="0" i="1" smtClean="0">
                              <a:latin typeface="Cambria Math"/>
                            </a:rPr>
                            <m:t>8</m:t>
                          </m:r>
                        </m:deg>
                        <m:e>
                          <m:r>
                            <a:rPr lang="cs-CZ" sz="1600" b="0" i="1" smtClean="0">
                              <a:latin typeface="Cambria Math"/>
                            </a:rPr>
                            <m:t>2</m:t>
                          </m:r>
                        </m:e>
                      </m:rad>
                      <m:d>
                        <m:dPr>
                          <m:ctrlPr>
                            <a:rPr lang="cs-CZ" sz="1600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1600" b="0" i="1" smtClean="0">
                              <a:latin typeface="Cambria Math"/>
                            </a:rPr>
                            <m:t>𝑐𝑜𝑠</m:t>
                          </m:r>
                          <m:f>
                            <m:fPr>
                              <m:ctrlPr>
                                <a:rPr lang="cs-CZ" sz="1600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1600" b="0" i="1" smtClean="0">
                                  <a:latin typeface="Cambria Math"/>
                                </a:rPr>
                                <m:t>5</m:t>
                              </m:r>
                              <m:r>
                                <a:rPr lang="cs-CZ" sz="1600" b="0" i="1" smtClean="0">
                                  <a:latin typeface="Cambria Math"/>
                                  <a:ea typeface="Cambria Math"/>
                                </a:rPr>
                                <m:t>𝜋</m:t>
                              </m:r>
                            </m:num>
                            <m:den>
                              <m:r>
                                <a:rPr lang="cs-CZ" sz="1600" b="0" i="1" smtClean="0">
                                  <a:latin typeface="Cambria Math"/>
                                </a:rPr>
                                <m:t>16</m:t>
                              </m:r>
                            </m:den>
                          </m:f>
                          <m:r>
                            <a:rPr lang="cs-CZ" sz="1600" b="0" i="1" smtClean="0">
                              <a:latin typeface="Cambria Math"/>
                            </a:rPr>
                            <m:t>+</m:t>
                          </m:r>
                          <m:r>
                            <a:rPr lang="cs-CZ" sz="1600" b="0" i="1" smtClean="0">
                              <a:latin typeface="Cambria Math"/>
                            </a:rPr>
                            <m:t>𝑖</m:t>
                          </m:r>
                          <m:r>
                            <a:rPr lang="cs-CZ" sz="1600" b="0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cs-CZ" sz="1600" b="0" i="1" smtClean="0">
                              <a:latin typeface="Cambria Math"/>
                              <a:ea typeface="Cambria Math"/>
                            </a:rPr>
                            <m:t>𝑠𝑖𝑛</m:t>
                          </m:r>
                          <m:f>
                            <m:fPr>
                              <m:ctrlPr>
                                <a:rPr lang="cs-CZ" sz="1600" i="1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1600" i="1">
                                  <a:latin typeface="Cambria Math"/>
                                </a:rPr>
                                <m:t>5</m:t>
                              </m:r>
                              <m:r>
                                <a:rPr lang="cs-CZ" sz="1600" i="1">
                                  <a:latin typeface="Cambria Math"/>
                                  <a:ea typeface="Cambria Math"/>
                                </a:rPr>
                                <m:t>𝜋</m:t>
                              </m:r>
                            </m:num>
                            <m:den>
                              <m:r>
                                <a:rPr lang="cs-CZ" sz="1600" i="1">
                                  <a:latin typeface="Cambria Math"/>
                                </a:rPr>
                                <m:t>16</m:t>
                              </m:r>
                            </m:den>
                          </m:f>
                        </m:e>
                      </m:d>
                    </m:oMath>
                  </m:oMathPara>
                </a14:m>
                <a:endParaRPr lang="cs-CZ" sz="1600" dirty="0"/>
              </a:p>
            </p:txBody>
          </p:sp>
        </mc:Choice>
        <mc:Fallback xmlns="">
          <p:sp>
            <p:nvSpPr>
              <p:cNvPr id="30" name="TextovéPole 2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72860" y="2588337"/>
                <a:ext cx="4022441" cy="645561"/>
              </a:xfrm>
              <a:prstGeom prst="rect">
                <a:avLst/>
              </a:prstGeom>
              <a:blipFill rotWithShape="1">
                <a:blip r:embed="rId5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5" name="TextovéPole 34"/>
              <p:cNvSpPr txBox="1"/>
              <p:nvPr/>
            </p:nvSpPr>
            <p:spPr>
              <a:xfrm>
                <a:off x="107504" y="3605187"/>
                <a:ext cx="4752528" cy="72872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16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1600" b="0" i="1" smtClean="0">
                              <a:latin typeface="Cambria Math"/>
                            </a:rPr>
                            <m:t>𝑥</m:t>
                          </m:r>
                        </m:e>
                        <m:sub>
                          <m:r>
                            <a:rPr lang="cs-CZ" sz="1600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sz="1600" b="0" i="1" smtClean="0">
                          <a:latin typeface="Cambria Math"/>
                        </a:rPr>
                        <m:t>=</m:t>
                      </m:r>
                      <m:rad>
                        <m:radPr>
                          <m:ctrlPr>
                            <a:rPr lang="cs-CZ" sz="1600" b="0" i="1" smtClean="0">
                              <a:latin typeface="Cambria Math"/>
                            </a:rPr>
                          </m:ctrlPr>
                        </m:radPr>
                        <m:deg>
                          <m:r>
                            <a:rPr lang="cs-CZ" sz="1600" b="0" i="1" smtClean="0">
                              <a:latin typeface="Cambria Math"/>
                            </a:rPr>
                            <m:t>4</m:t>
                          </m:r>
                        </m:deg>
                        <m:e>
                          <m:rad>
                            <m:radPr>
                              <m:degHide m:val="on"/>
                              <m:ctrlPr>
                                <a:rPr lang="cs-CZ" sz="1600" b="0" i="1" smtClean="0">
                                  <a:latin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sz="1600" b="0" i="1" smtClean="0">
                                  <a:latin typeface="Cambria Math"/>
                                </a:rPr>
                                <m:t>2</m:t>
                              </m:r>
                            </m:e>
                          </m:rad>
                        </m:e>
                      </m:rad>
                      <m:d>
                        <m:dPr>
                          <m:ctrlPr>
                            <a:rPr lang="cs-CZ" sz="1600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1600" b="0" i="1" smtClean="0">
                              <a:latin typeface="Cambria Math"/>
                            </a:rPr>
                            <m:t>𝑐𝑜𝑠</m:t>
                          </m:r>
                          <m:f>
                            <m:fPr>
                              <m:ctrlPr>
                                <a:rPr lang="cs-CZ" sz="1600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f>
                                <m:fPr>
                                  <m:ctrlPr>
                                    <a:rPr lang="cs-CZ" sz="1600" b="0" i="1" smtClean="0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1600" b="0" i="1" smtClean="0">
                                      <a:latin typeface="Cambria Math"/>
                                    </a:rPr>
                                    <m:t>5</m:t>
                                  </m:r>
                                  <m:r>
                                    <a:rPr lang="cs-CZ" sz="1600" b="0" i="1" smtClean="0">
                                      <a:latin typeface="Cambria Math"/>
                                      <a:ea typeface="Cambria Math"/>
                                    </a:rPr>
                                    <m:t>𝜋</m:t>
                                  </m:r>
                                </m:num>
                                <m:den>
                                  <m:r>
                                    <a:rPr lang="cs-CZ" sz="1600" b="0" i="1" smtClean="0">
                                      <a:latin typeface="Cambria Math"/>
                                    </a:rPr>
                                    <m:t>4</m:t>
                                  </m:r>
                                </m:den>
                              </m:f>
                              <m:r>
                                <a:rPr lang="cs-CZ" sz="1600" b="0" i="1" smtClean="0">
                                  <a:latin typeface="Cambria Math"/>
                                  <a:ea typeface="Cambria Math"/>
                                </a:rPr>
                                <m:t>+2∙1∙</m:t>
                              </m:r>
                              <m:r>
                                <a:rPr lang="cs-CZ" sz="1600" b="0" i="1" smtClean="0">
                                  <a:latin typeface="Cambria Math"/>
                                  <a:ea typeface="Cambria Math"/>
                                </a:rPr>
                                <m:t>𝜋</m:t>
                              </m:r>
                            </m:num>
                            <m:den>
                              <m:r>
                                <a:rPr lang="cs-CZ" sz="1600" b="0" i="1" smtClean="0">
                                  <a:latin typeface="Cambria Math"/>
                                </a:rPr>
                                <m:t>4</m:t>
                              </m:r>
                            </m:den>
                          </m:f>
                          <m:r>
                            <a:rPr lang="cs-CZ" sz="1600" b="0" i="1" smtClean="0">
                              <a:latin typeface="Cambria Math"/>
                            </a:rPr>
                            <m:t>+</m:t>
                          </m:r>
                          <m:r>
                            <a:rPr lang="cs-CZ" sz="1600" b="0" i="1" smtClean="0">
                              <a:latin typeface="Cambria Math"/>
                            </a:rPr>
                            <m:t>𝑖</m:t>
                          </m:r>
                          <m:r>
                            <a:rPr lang="cs-CZ" sz="1600" b="0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cs-CZ" sz="1600" b="0" i="1" smtClean="0">
                              <a:latin typeface="Cambria Math"/>
                              <a:ea typeface="Cambria Math"/>
                            </a:rPr>
                            <m:t>𝑠𝑖𝑛</m:t>
                          </m:r>
                          <m:f>
                            <m:fPr>
                              <m:ctrlPr>
                                <a:rPr lang="cs-CZ" sz="1600" i="1">
                                  <a:latin typeface="Cambria Math"/>
                                </a:rPr>
                              </m:ctrlPr>
                            </m:fPr>
                            <m:num>
                              <m:f>
                                <m:fPr>
                                  <m:ctrlPr>
                                    <a:rPr lang="cs-CZ" sz="1600" i="1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1600" i="1">
                                      <a:latin typeface="Cambria Math"/>
                                    </a:rPr>
                                    <m:t>5</m:t>
                                  </m:r>
                                  <m:r>
                                    <a:rPr lang="cs-CZ" sz="1600" i="1">
                                      <a:latin typeface="Cambria Math"/>
                                      <a:ea typeface="Cambria Math"/>
                                    </a:rPr>
                                    <m:t>𝜋</m:t>
                                  </m:r>
                                </m:num>
                                <m:den>
                                  <m:r>
                                    <a:rPr lang="cs-CZ" sz="1600" i="1">
                                      <a:latin typeface="Cambria Math"/>
                                    </a:rPr>
                                    <m:t>4</m:t>
                                  </m:r>
                                </m:den>
                              </m:f>
                              <m:r>
                                <a:rPr lang="cs-CZ" sz="1600" i="1">
                                  <a:latin typeface="Cambria Math"/>
                                  <a:ea typeface="Cambria Math"/>
                                </a:rPr>
                                <m:t>+2∙</m:t>
                              </m:r>
                              <m:r>
                                <a:rPr lang="cs-CZ" sz="1600" b="0" i="1" smtClean="0">
                                  <a:latin typeface="Cambria Math"/>
                                  <a:ea typeface="Cambria Math"/>
                                </a:rPr>
                                <m:t>1</m:t>
                              </m:r>
                              <m:r>
                                <a:rPr lang="cs-CZ" sz="1600" i="1">
                                  <a:latin typeface="Cambria Math"/>
                                  <a:ea typeface="Cambria Math"/>
                                </a:rPr>
                                <m:t>∙</m:t>
                              </m:r>
                              <m:r>
                                <a:rPr lang="cs-CZ" sz="1600" i="1">
                                  <a:latin typeface="Cambria Math"/>
                                  <a:ea typeface="Cambria Math"/>
                                </a:rPr>
                                <m:t>𝜋</m:t>
                              </m:r>
                            </m:num>
                            <m:den>
                              <m:r>
                                <a:rPr lang="cs-CZ" sz="1600" i="1">
                                  <a:latin typeface="Cambria Math"/>
                                </a:rPr>
                                <m:t>4</m:t>
                              </m:r>
                            </m:den>
                          </m:f>
                        </m:e>
                      </m:d>
                    </m:oMath>
                  </m:oMathPara>
                </a14:m>
                <a:endParaRPr lang="cs-CZ" sz="1600" dirty="0"/>
              </a:p>
            </p:txBody>
          </p:sp>
        </mc:Choice>
        <mc:Fallback xmlns="">
          <p:sp>
            <p:nvSpPr>
              <p:cNvPr id="35" name="TextovéPole 3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7504" y="3605187"/>
                <a:ext cx="4752528" cy="728726"/>
              </a:xfrm>
              <a:prstGeom prst="rect">
                <a:avLst/>
              </a:prstGeom>
              <a:blipFill rotWithShape="1">
                <a:blip r:embed="rId6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6" name="TextovéPole 35"/>
              <p:cNvSpPr txBox="1"/>
              <p:nvPr/>
            </p:nvSpPr>
            <p:spPr>
              <a:xfrm>
                <a:off x="5176920" y="3646769"/>
                <a:ext cx="3640014" cy="64556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16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1600" b="0" i="1" smtClean="0">
                              <a:latin typeface="Cambria Math"/>
                            </a:rPr>
                            <m:t>𝑥</m:t>
                          </m:r>
                        </m:e>
                        <m:sub>
                          <m:r>
                            <a:rPr lang="cs-CZ" sz="1600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sz="1600" b="0" i="1" smtClean="0">
                          <a:latin typeface="Cambria Math"/>
                        </a:rPr>
                        <m:t>=</m:t>
                      </m:r>
                      <m:rad>
                        <m:radPr>
                          <m:ctrlPr>
                            <a:rPr lang="cs-CZ" sz="1600" b="0" i="1" smtClean="0">
                              <a:latin typeface="Cambria Math"/>
                            </a:rPr>
                          </m:ctrlPr>
                        </m:radPr>
                        <m:deg>
                          <m:r>
                            <m:rPr>
                              <m:brk m:alnAt="7"/>
                            </m:rPr>
                            <a:rPr lang="cs-CZ" sz="1600" b="0" i="1" smtClean="0">
                              <a:latin typeface="Cambria Math"/>
                            </a:rPr>
                            <m:t>8</m:t>
                          </m:r>
                        </m:deg>
                        <m:e>
                          <m:r>
                            <a:rPr lang="cs-CZ" sz="1600" b="0" i="1" smtClean="0">
                              <a:latin typeface="Cambria Math"/>
                            </a:rPr>
                            <m:t>2</m:t>
                          </m:r>
                        </m:e>
                      </m:rad>
                      <m:d>
                        <m:dPr>
                          <m:ctrlPr>
                            <a:rPr lang="cs-CZ" sz="1600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1600" b="0" i="1" smtClean="0">
                              <a:latin typeface="Cambria Math"/>
                            </a:rPr>
                            <m:t>𝑐𝑜𝑠</m:t>
                          </m:r>
                          <m:f>
                            <m:fPr>
                              <m:ctrlPr>
                                <a:rPr lang="cs-CZ" sz="1600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1600" b="0" i="1" smtClean="0">
                                  <a:latin typeface="Cambria Math"/>
                                </a:rPr>
                                <m:t>13</m:t>
                              </m:r>
                              <m:r>
                                <a:rPr lang="cs-CZ" sz="1600" b="0" i="1" smtClean="0">
                                  <a:latin typeface="Cambria Math"/>
                                  <a:ea typeface="Cambria Math"/>
                                </a:rPr>
                                <m:t>𝜋</m:t>
                              </m:r>
                            </m:num>
                            <m:den>
                              <m:r>
                                <a:rPr lang="cs-CZ" sz="1600" b="0" i="1" smtClean="0">
                                  <a:latin typeface="Cambria Math"/>
                                </a:rPr>
                                <m:t>16</m:t>
                              </m:r>
                            </m:den>
                          </m:f>
                          <m:r>
                            <a:rPr lang="cs-CZ" sz="1600" b="0" i="1" smtClean="0">
                              <a:latin typeface="Cambria Math"/>
                            </a:rPr>
                            <m:t>+</m:t>
                          </m:r>
                          <m:r>
                            <a:rPr lang="cs-CZ" sz="1600" b="0" i="1" smtClean="0">
                              <a:latin typeface="Cambria Math"/>
                            </a:rPr>
                            <m:t>𝑖</m:t>
                          </m:r>
                          <m:r>
                            <a:rPr lang="cs-CZ" sz="1600" b="0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cs-CZ" sz="1600" b="0" i="1" smtClean="0">
                              <a:latin typeface="Cambria Math"/>
                              <a:ea typeface="Cambria Math"/>
                            </a:rPr>
                            <m:t>𝑠𝑖𝑛</m:t>
                          </m:r>
                          <m:f>
                            <m:fPr>
                              <m:ctrlPr>
                                <a:rPr lang="cs-CZ" sz="1600" i="1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1600" b="0" i="1" smtClean="0">
                                  <a:latin typeface="Cambria Math"/>
                                </a:rPr>
                                <m:t>13</m:t>
                              </m:r>
                              <m:r>
                                <a:rPr lang="cs-CZ" sz="1600" i="1">
                                  <a:latin typeface="Cambria Math"/>
                                  <a:ea typeface="Cambria Math"/>
                                </a:rPr>
                                <m:t>𝜋</m:t>
                              </m:r>
                            </m:num>
                            <m:den>
                              <m:r>
                                <a:rPr lang="cs-CZ" sz="1600" i="1">
                                  <a:latin typeface="Cambria Math"/>
                                </a:rPr>
                                <m:t>16</m:t>
                              </m:r>
                            </m:den>
                          </m:f>
                        </m:e>
                      </m:d>
                    </m:oMath>
                  </m:oMathPara>
                </a14:m>
                <a:endParaRPr lang="cs-CZ" sz="1600" dirty="0"/>
              </a:p>
            </p:txBody>
          </p:sp>
        </mc:Choice>
        <mc:Fallback xmlns="">
          <p:sp>
            <p:nvSpPr>
              <p:cNvPr id="36" name="TextovéPole 3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76920" y="3646769"/>
                <a:ext cx="3640014" cy="645561"/>
              </a:xfrm>
              <a:prstGeom prst="rect">
                <a:avLst/>
              </a:prstGeom>
              <a:blipFill rotWithShape="1">
                <a:blip r:embed="rId7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7" name="TextovéPole 36"/>
              <p:cNvSpPr txBox="1"/>
              <p:nvPr/>
            </p:nvSpPr>
            <p:spPr>
              <a:xfrm>
                <a:off x="120332" y="4581128"/>
                <a:ext cx="4752528" cy="72872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16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1600" b="0" i="1" smtClean="0">
                              <a:latin typeface="Cambria Math"/>
                            </a:rPr>
                            <m:t>𝑥</m:t>
                          </m:r>
                        </m:e>
                        <m:sub>
                          <m:r>
                            <a:rPr lang="cs-CZ" sz="1600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sz="1600" b="0" i="1" smtClean="0">
                          <a:latin typeface="Cambria Math"/>
                        </a:rPr>
                        <m:t>=</m:t>
                      </m:r>
                      <m:rad>
                        <m:radPr>
                          <m:ctrlPr>
                            <a:rPr lang="cs-CZ" sz="1600" b="0" i="1" smtClean="0">
                              <a:latin typeface="Cambria Math"/>
                            </a:rPr>
                          </m:ctrlPr>
                        </m:radPr>
                        <m:deg>
                          <m:r>
                            <a:rPr lang="cs-CZ" sz="1600" b="0" i="1" smtClean="0">
                              <a:latin typeface="Cambria Math"/>
                            </a:rPr>
                            <m:t>4</m:t>
                          </m:r>
                        </m:deg>
                        <m:e>
                          <m:rad>
                            <m:radPr>
                              <m:degHide m:val="on"/>
                              <m:ctrlPr>
                                <a:rPr lang="cs-CZ" sz="1600" b="0" i="1" smtClean="0">
                                  <a:latin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sz="1600" b="0" i="1" smtClean="0">
                                  <a:latin typeface="Cambria Math"/>
                                </a:rPr>
                                <m:t>2</m:t>
                              </m:r>
                            </m:e>
                          </m:rad>
                        </m:e>
                      </m:rad>
                      <m:d>
                        <m:dPr>
                          <m:ctrlPr>
                            <a:rPr lang="cs-CZ" sz="1600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1600" b="0" i="1" smtClean="0">
                              <a:latin typeface="Cambria Math"/>
                            </a:rPr>
                            <m:t>𝑐𝑜𝑠</m:t>
                          </m:r>
                          <m:f>
                            <m:fPr>
                              <m:ctrlPr>
                                <a:rPr lang="cs-CZ" sz="1600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f>
                                <m:fPr>
                                  <m:ctrlPr>
                                    <a:rPr lang="cs-CZ" sz="1600" b="0" i="1" smtClean="0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1600" b="0" i="1" smtClean="0">
                                      <a:latin typeface="Cambria Math"/>
                                    </a:rPr>
                                    <m:t>5</m:t>
                                  </m:r>
                                  <m:r>
                                    <a:rPr lang="cs-CZ" sz="1600" b="0" i="1" smtClean="0">
                                      <a:latin typeface="Cambria Math"/>
                                      <a:ea typeface="Cambria Math"/>
                                    </a:rPr>
                                    <m:t>𝜋</m:t>
                                  </m:r>
                                </m:num>
                                <m:den>
                                  <m:r>
                                    <a:rPr lang="cs-CZ" sz="1600" b="0" i="1" smtClean="0">
                                      <a:latin typeface="Cambria Math"/>
                                    </a:rPr>
                                    <m:t>4</m:t>
                                  </m:r>
                                </m:den>
                              </m:f>
                              <m:r>
                                <a:rPr lang="cs-CZ" sz="1600" b="0" i="1" smtClean="0">
                                  <a:latin typeface="Cambria Math"/>
                                  <a:ea typeface="Cambria Math"/>
                                </a:rPr>
                                <m:t>+2∙2∙</m:t>
                              </m:r>
                              <m:r>
                                <a:rPr lang="cs-CZ" sz="1600" b="0" i="1" smtClean="0">
                                  <a:latin typeface="Cambria Math"/>
                                  <a:ea typeface="Cambria Math"/>
                                </a:rPr>
                                <m:t>𝜋</m:t>
                              </m:r>
                            </m:num>
                            <m:den>
                              <m:r>
                                <a:rPr lang="cs-CZ" sz="1600" b="0" i="1" smtClean="0">
                                  <a:latin typeface="Cambria Math"/>
                                </a:rPr>
                                <m:t>4</m:t>
                              </m:r>
                            </m:den>
                          </m:f>
                          <m:r>
                            <a:rPr lang="cs-CZ" sz="1600" b="0" i="1" smtClean="0">
                              <a:latin typeface="Cambria Math"/>
                            </a:rPr>
                            <m:t>+</m:t>
                          </m:r>
                          <m:r>
                            <a:rPr lang="cs-CZ" sz="1600" b="0" i="1" smtClean="0">
                              <a:latin typeface="Cambria Math"/>
                            </a:rPr>
                            <m:t>𝑖</m:t>
                          </m:r>
                          <m:r>
                            <a:rPr lang="cs-CZ" sz="1600" b="0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cs-CZ" sz="1600" b="0" i="1" smtClean="0">
                              <a:latin typeface="Cambria Math"/>
                              <a:ea typeface="Cambria Math"/>
                            </a:rPr>
                            <m:t>𝑠𝑖𝑛</m:t>
                          </m:r>
                          <m:f>
                            <m:fPr>
                              <m:ctrlPr>
                                <a:rPr lang="cs-CZ" sz="1600" i="1">
                                  <a:latin typeface="Cambria Math"/>
                                </a:rPr>
                              </m:ctrlPr>
                            </m:fPr>
                            <m:num>
                              <m:f>
                                <m:fPr>
                                  <m:ctrlPr>
                                    <a:rPr lang="cs-CZ" sz="1600" i="1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1600" i="1">
                                      <a:latin typeface="Cambria Math"/>
                                    </a:rPr>
                                    <m:t>5</m:t>
                                  </m:r>
                                  <m:r>
                                    <a:rPr lang="cs-CZ" sz="1600" i="1">
                                      <a:latin typeface="Cambria Math"/>
                                      <a:ea typeface="Cambria Math"/>
                                    </a:rPr>
                                    <m:t>𝜋</m:t>
                                  </m:r>
                                </m:num>
                                <m:den>
                                  <m:r>
                                    <a:rPr lang="cs-CZ" sz="1600" i="1">
                                      <a:latin typeface="Cambria Math"/>
                                    </a:rPr>
                                    <m:t>4</m:t>
                                  </m:r>
                                </m:den>
                              </m:f>
                              <m:r>
                                <a:rPr lang="cs-CZ" sz="1600" i="1">
                                  <a:latin typeface="Cambria Math"/>
                                  <a:ea typeface="Cambria Math"/>
                                </a:rPr>
                                <m:t>+2∙</m:t>
                              </m:r>
                              <m:r>
                                <a:rPr lang="cs-CZ" sz="1600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  <m:r>
                                <a:rPr lang="cs-CZ" sz="1600" i="1">
                                  <a:latin typeface="Cambria Math"/>
                                  <a:ea typeface="Cambria Math"/>
                                </a:rPr>
                                <m:t>∙</m:t>
                              </m:r>
                              <m:r>
                                <a:rPr lang="cs-CZ" sz="1600" i="1">
                                  <a:latin typeface="Cambria Math"/>
                                  <a:ea typeface="Cambria Math"/>
                                </a:rPr>
                                <m:t>𝜋</m:t>
                              </m:r>
                            </m:num>
                            <m:den>
                              <m:r>
                                <a:rPr lang="cs-CZ" sz="1600" i="1">
                                  <a:latin typeface="Cambria Math"/>
                                </a:rPr>
                                <m:t>4</m:t>
                              </m:r>
                            </m:den>
                          </m:f>
                        </m:e>
                      </m:d>
                    </m:oMath>
                  </m:oMathPara>
                </a14:m>
                <a:endParaRPr lang="cs-CZ" sz="1600" dirty="0"/>
              </a:p>
            </p:txBody>
          </p:sp>
        </mc:Choice>
        <mc:Fallback xmlns="">
          <p:sp>
            <p:nvSpPr>
              <p:cNvPr id="37" name="TextovéPole 3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0332" y="4581128"/>
                <a:ext cx="4752528" cy="728726"/>
              </a:xfrm>
              <a:prstGeom prst="rect">
                <a:avLst/>
              </a:prstGeom>
              <a:blipFill rotWithShape="1">
                <a:blip r:embed="rId8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8" name="TextovéPole 37"/>
              <p:cNvSpPr txBox="1"/>
              <p:nvPr/>
            </p:nvSpPr>
            <p:spPr>
              <a:xfrm>
                <a:off x="5145350" y="4724804"/>
                <a:ext cx="3640014" cy="64556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16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1600" b="0" i="1" smtClean="0">
                              <a:latin typeface="Cambria Math"/>
                            </a:rPr>
                            <m:t>𝑥</m:t>
                          </m:r>
                        </m:e>
                        <m:sub>
                          <m:r>
                            <a:rPr lang="cs-CZ" sz="1600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sz="1600" b="0" i="1" smtClean="0">
                          <a:latin typeface="Cambria Math"/>
                        </a:rPr>
                        <m:t>=</m:t>
                      </m:r>
                      <m:rad>
                        <m:radPr>
                          <m:ctrlPr>
                            <a:rPr lang="cs-CZ" sz="1600" b="0" i="1" smtClean="0">
                              <a:latin typeface="Cambria Math"/>
                            </a:rPr>
                          </m:ctrlPr>
                        </m:radPr>
                        <m:deg>
                          <m:r>
                            <m:rPr>
                              <m:brk m:alnAt="7"/>
                            </m:rPr>
                            <a:rPr lang="cs-CZ" sz="1600" b="0" i="1" smtClean="0">
                              <a:latin typeface="Cambria Math"/>
                            </a:rPr>
                            <m:t>8</m:t>
                          </m:r>
                        </m:deg>
                        <m:e>
                          <m:r>
                            <a:rPr lang="cs-CZ" sz="1600" b="0" i="1" smtClean="0">
                              <a:latin typeface="Cambria Math"/>
                            </a:rPr>
                            <m:t>2</m:t>
                          </m:r>
                        </m:e>
                      </m:rad>
                      <m:d>
                        <m:dPr>
                          <m:ctrlPr>
                            <a:rPr lang="cs-CZ" sz="1600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1600" b="0" i="1" smtClean="0">
                              <a:latin typeface="Cambria Math"/>
                            </a:rPr>
                            <m:t>𝑐𝑜𝑠</m:t>
                          </m:r>
                          <m:f>
                            <m:fPr>
                              <m:ctrlPr>
                                <a:rPr lang="cs-CZ" sz="1600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1600" b="0" i="1" smtClean="0">
                                  <a:latin typeface="Cambria Math"/>
                                </a:rPr>
                                <m:t>21</m:t>
                              </m:r>
                              <m:r>
                                <a:rPr lang="cs-CZ" sz="1600" b="0" i="1" smtClean="0">
                                  <a:latin typeface="Cambria Math"/>
                                  <a:ea typeface="Cambria Math"/>
                                </a:rPr>
                                <m:t>𝜋</m:t>
                              </m:r>
                            </m:num>
                            <m:den>
                              <m:r>
                                <a:rPr lang="cs-CZ" sz="1600" b="0" i="1" smtClean="0">
                                  <a:latin typeface="Cambria Math"/>
                                </a:rPr>
                                <m:t>16</m:t>
                              </m:r>
                            </m:den>
                          </m:f>
                          <m:r>
                            <a:rPr lang="cs-CZ" sz="1600" b="0" i="1" smtClean="0">
                              <a:latin typeface="Cambria Math"/>
                            </a:rPr>
                            <m:t>+</m:t>
                          </m:r>
                          <m:r>
                            <a:rPr lang="cs-CZ" sz="1600" b="0" i="1" smtClean="0">
                              <a:latin typeface="Cambria Math"/>
                            </a:rPr>
                            <m:t>𝑖</m:t>
                          </m:r>
                          <m:r>
                            <a:rPr lang="cs-CZ" sz="1600" b="0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cs-CZ" sz="1600" b="0" i="1" smtClean="0">
                              <a:latin typeface="Cambria Math"/>
                              <a:ea typeface="Cambria Math"/>
                            </a:rPr>
                            <m:t>𝑠𝑖𝑛</m:t>
                          </m:r>
                          <m:f>
                            <m:fPr>
                              <m:ctrlPr>
                                <a:rPr lang="cs-CZ" sz="1600" i="1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1600" b="0" i="1" smtClean="0">
                                  <a:latin typeface="Cambria Math"/>
                                </a:rPr>
                                <m:t>21</m:t>
                              </m:r>
                              <m:r>
                                <a:rPr lang="cs-CZ" sz="1600" i="1">
                                  <a:latin typeface="Cambria Math"/>
                                  <a:ea typeface="Cambria Math"/>
                                </a:rPr>
                                <m:t>𝜋</m:t>
                              </m:r>
                            </m:num>
                            <m:den>
                              <m:r>
                                <a:rPr lang="cs-CZ" sz="1600" i="1">
                                  <a:latin typeface="Cambria Math"/>
                                </a:rPr>
                                <m:t>16</m:t>
                              </m:r>
                            </m:den>
                          </m:f>
                        </m:e>
                      </m:d>
                    </m:oMath>
                  </m:oMathPara>
                </a14:m>
                <a:endParaRPr lang="cs-CZ" sz="1600" dirty="0"/>
              </a:p>
            </p:txBody>
          </p:sp>
        </mc:Choice>
        <mc:Fallback xmlns="">
          <p:sp>
            <p:nvSpPr>
              <p:cNvPr id="38" name="TextovéPole 3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45350" y="4724804"/>
                <a:ext cx="3640014" cy="645561"/>
              </a:xfrm>
              <a:prstGeom prst="rect">
                <a:avLst/>
              </a:prstGeom>
              <a:blipFill rotWithShape="1">
                <a:blip r:embed="rId9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9" name="TextovéPole 38"/>
              <p:cNvSpPr txBox="1"/>
              <p:nvPr/>
            </p:nvSpPr>
            <p:spPr>
              <a:xfrm>
                <a:off x="107504" y="5597741"/>
                <a:ext cx="4752528" cy="72872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16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1600" b="0" i="1" smtClean="0">
                              <a:latin typeface="Cambria Math"/>
                            </a:rPr>
                            <m:t>𝑥</m:t>
                          </m:r>
                        </m:e>
                        <m:sub>
                          <m:r>
                            <a:rPr lang="cs-CZ" sz="1600" b="0" i="1" smtClean="0">
                              <a:latin typeface="Cambria Math"/>
                            </a:rPr>
                            <m:t>3</m:t>
                          </m:r>
                        </m:sub>
                      </m:sSub>
                      <m:r>
                        <a:rPr lang="cs-CZ" sz="1600" b="0" i="1" smtClean="0">
                          <a:latin typeface="Cambria Math"/>
                        </a:rPr>
                        <m:t>=</m:t>
                      </m:r>
                      <m:rad>
                        <m:radPr>
                          <m:ctrlPr>
                            <a:rPr lang="cs-CZ" sz="1600" b="0" i="1" smtClean="0">
                              <a:latin typeface="Cambria Math"/>
                            </a:rPr>
                          </m:ctrlPr>
                        </m:radPr>
                        <m:deg>
                          <m:r>
                            <a:rPr lang="cs-CZ" sz="1600" b="0" i="1" smtClean="0">
                              <a:latin typeface="Cambria Math"/>
                            </a:rPr>
                            <m:t>4</m:t>
                          </m:r>
                        </m:deg>
                        <m:e>
                          <m:rad>
                            <m:radPr>
                              <m:degHide m:val="on"/>
                              <m:ctrlPr>
                                <a:rPr lang="cs-CZ" sz="1600" b="0" i="1" smtClean="0">
                                  <a:latin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sz="1600" b="0" i="1" smtClean="0">
                                  <a:latin typeface="Cambria Math"/>
                                </a:rPr>
                                <m:t>2</m:t>
                              </m:r>
                            </m:e>
                          </m:rad>
                        </m:e>
                      </m:rad>
                      <m:d>
                        <m:dPr>
                          <m:ctrlPr>
                            <a:rPr lang="cs-CZ" sz="1600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1600" b="0" i="1" smtClean="0">
                              <a:latin typeface="Cambria Math"/>
                            </a:rPr>
                            <m:t>𝑐𝑜𝑠</m:t>
                          </m:r>
                          <m:f>
                            <m:fPr>
                              <m:ctrlPr>
                                <a:rPr lang="cs-CZ" sz="1600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f>
                                <m:fPr>
                                  <m:ctrlPr>
                                    <a:rPr lang="cs-CZ" sz="1600" b="0" i="1" smtClean="0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1600" b="0" i="1" smtClean="0">
                                      <a:latin typeface="Cambria Math"/>
                                    </a:rPr>
                                    <m:t>5</m:t>
                                  </m:r>
                                  <m:r>
                                    <a:rPr lang="cs-CZ" sz="1600" b="0" i="1" smtClean="0">
                                      <a:latin typeface="Cambria Math"/>
                                      <a:ea typeface="Cambria Math"/>
                                    </a:rPr>
                                    <m:t>𝜋</m:t>
                                  </m:r>
                                </m:num>
                                <m:den>
                                  <m:r>
                                    <a:rPr lang="cs-CZ" sz="1600" b="0" i="1" smtClean="0">
                                      <a:latin typeface="Cambria Math"/>
                                    </a:rPr>
                                    <m:t>4</m:t>
                                  </m:r>
                                </m:den>
                              </m:f>
                              <m:r>
                                <a:rPr lang="cs-CZ" sz="1600" b="0" i="1" smtClean="0">
                                  <a:latin typeface="Cambria Math"/>
                                  <a:ea typeface="Cambria Math"/>
                                </a:rPr>
                                <m:t>+2∙3∙</m:t>
                              </m:r>
                              <m:r>
                                <a:rPr lang="cs-CZ" sz="1600" b="0" i="1" smtClean="0">
                                  <a:latin typeface="Cambria Math"/>
                                  <a:ea typeface="Cambria Math"/>
                                </a:rPr>
                                <m:t>𝜋</m:t>
                              </m:r>
                            </m:num>
                            <m:den>
                              <m:r>
                                <a:rPr lang="cs-CZ" sz="1600" b="0" i="1" smtClean="0">
                                  <a:latin typeface="Cambria Math"/>
                                </a:rPr>
                                <m:t>4</m:t>
                              </m:r>
                            </m:den>
                          </m:f>
                          <m:r>
                            <a:rPr lang="cs-CZ" sz="1600" b="0" i="1" smtClean="0">
                              <a:latin typeface="Cambria Math"/>
                            </a:rPr>
                            <m:t>+</m:t>
                          </m:r>
                          <m:r>
                            <a:rPr lang="cs-CZ" sz="1600" b="0" i="1" smtClean="0">
                              <a:latin typeface="Cambria Math"/>
                            </a:rPr>
                            <m:t>𝑖</m:t>
                          </m:r>
                          <m:r>
                            <a:rPr lang="cs-CZ" sz="1600" b="0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cs-CZ" sz="1600" b="0" i="1" smtClean="0">
                              <a:latin typeface="Cambria Math"/>
                              <a:ea typeface="Cambria Math"/>
                            </a:rPr>
                            <m:t>𝑠𝑖𝑛</m:t>
                          </m:r>
                          <m:f>
                            <m:fPr>
                              <m:ctrlPr>
                                <a:rPr lang="cs-CZ" sz="1600" i="1">
                                  <a:latin typeface="Cambria Math"/>
                                </a:rPr>
                              </m:ctrlPr>
                            </m:fPr>
                            <m:num>
                              <m:f>
                                <m:fPr>
                                  <m:ctrlPr>
                                    <a:rPr lang="cs-CZ" sz="1600" i="1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1600" i="1">
                                      <a:latin typeface="Cambria Math"/>
                                    </a:rPr>
                                    <m:t>5</m:t>
                                  </m:r>
                                  <m:r>
                                    <a:rPr lang="cs-CZ" sz="1600" i="1">
                                      <a:latin typeface="Cambria Math"/>
                                      <a:ea typeface="Cambria Math"/>
                                    </a:rPr>
                                    <m:t>𝜋</m:t>
                                  </m:r>
                                </m:num>
                                <m:den>
                                  <m:r>
                                    <a:rPr lang="cs-CZ" sz="1600" i="1">
                                      <a:latin typeface="Cambria Math"/>
                                    </a:rPr>
                                    <m:t>4</m:t>
                                  </m:r>
                                </m:den>
                              </m:f>
                              <m:r>
                                <a:rPr lang="cs-CZ" sz="1600" i="1">
                                  <a:latin typeface="Cambria Math"/>
                                  <a:ea typeface="Cambria Math"/>
                                </a:rPr>
                                <m:t>+2∙</m:t>
                              </m:r>
                              <m:r>
                                <a:rPr lang="cs-CZ" sz="1600" b="0" i="1" smtClean="0">
                                  <a:latin typeface="Cambria Math"/>
                                  <a:ea typeface="Cambria Math"/>
                                </a:rPr>
                                <m:t>3</m:t>
                              </m:r>
                              <m:r>
                                <a:rPr lang="cs-CZ" sz="1600" i="1">
                                  <a:latin typeface="Cambria Math"/>
                                  <a:ea typeface="Cambria Math"/>
                                </a:rPr>
                                <m:t>∙</m:t>
                              </m:r>
                              <m:r>
                                <a:rPr lang="cs-CZ" sz="1600" i="1">
                                  <a:latin typeface="Cambria Math"/>
                                  <a:ea typeface="Cambria Math"/>
                                </a:rPr>
                                <m:t>𝜋</m:t>
                              </m:r>
                            </m:num>
                            <m:den>
                              <m:r>
                                <a:rPr lang="cs-CZ" sz="1600" i="1">
                                  <a:latin typeface="Cambria Math"/>
                                </a:rPr>
                                <m:t>4</m:t>
                              </m:r>
                            </m:den>
                          </m:f>
                        </m:e>
                      </m:d>
                    </m:oMath>
                  </m:oMathPara>
                </a14:m>
                <a:endParaRPr lang="cs-CZ" sz="1600" dirty="0"/>
              </a:p>
            </p:txBody>
          </p:sp>
        </mc:Choice>
        <mc:Fallback xmlns="">
          <p:sp>
            <p:nvSpPr>
              <p:cNvPr id="39" name="TextovéPole 3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7504" y="5597741"/>
                <a:ext cx="4752528" cy="728726"/>
              </a:xfrm>
              <a:prstGeom prst="rect">
                <a:avLst/>
              </a:prstGeom>
              <a:blipFill rotWithShape="1">
                <a:blip r:embed="rId10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0" name="TextovéPole 39"/>
              <p:cNvSpPr txBox="1"/>
              <p:nvPr/>
            </p:nvSpPr>
            <p:spPr>
              <a:xfrm>
                <a:off x="5123356" y="5680906"/>
                <a:ext cx="3640014" cy="64556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16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1600" b="0" i="1" smtClean="0">
                              <a:latin typeface="Cambria Math"/>
                            </a:rPr>
                            <m:t>𝑥</m:t>
                          </m:r>
                        </m:e>
                        <m:sub>
                          <m:r>
                            <a:rPr lang="cs-CZ" sz="1600" b="0" i="1" smtClean="0">
                              <a:latin typeface="Cambria Math"/>
                            </a:rPr>
                            <m:t>3</m:t>
                          </m:r>
                        </m:sub>
                      </m:sSub>
                      <m:r>
                        <a:rPr lang="cs-CZ" sz="1600" b="0" i="1" smtClean="0">
                          <a:latin typeface="Cambria Math"/>
                        </a:rPr>
                        <m:t>=</m:t>
                      </m:r>
                      <m:rad>
                        <m:radPr>
                          <m:ctrlPr>
                            <a:rPr lang="cs-CZ" sz="1600" b="0" i="1" smtClean="0">
                              <a:latin typeface="Cambria Math"/>
                            </a:rPr>
                          </m:ctrlPr>
                        </m:radPr>
                        <m:deg>
                          <m:r>
                            <m:rPr>
                              <m:brk m:alnAt="7"/>
                            </m:rPr>
                            <a:rPr lang="cs-CZ" sz="1600" b="0" i="1" smtClean="0">
                              <a:latin typeface="Cambria Math"/>
                            </a:rPr>
                            <m:t>8</m:t>
                          </m:r>
                        </m:deg>
                        <m:e>
                          <m:r>
                            <a:rPr lang="cs-CZ" sz="1600" b="0" i="1" smtClean="0">
                              <a:latin typeface="Cambria Math"/>
                            </a:rPr>
                            <m:t>2</m:t>
                          </m:r>
                        </m:e>
                      </m:rad>
                      <m:d>
                        <m:dPr>
                          <m:ctrlPr>
                            <a:rPr lang="cs-CZ" sz="1600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1600" b="0" i="1" smtClean="0">
                              <a:latin typeface="Cambria Math"/>
                            </a:rPr>
                            <m:t>𝑐𝑜𝑠</m:t>
                          </m:r>
                          <m:f>
                            <m:fPr>
                              <m:ctrlPr>
                                <a:rPr lang="cs-CZ" sz="1600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1600" b="0" i="1" smtClean="0">
                                  <a:latin typeface="Cambria Math"/>
                                </a:rPr>
                                <m:t>29</m:t>
                              </m:r>
                              <m:r>
                                <a:rPr lang="cs-CZ" sz="1600" b="0" i="1" smtClean="0">
                                  <a:latin typeface="Cambria Math"/>
                                  <a:ea typeface="Cambria Math"/>
                                </a:rPr>
                                <m:t>𝜋</m:t>
                              </m:r>
                            </m:num>
                            <m:den>
                              <m:r>
                                <a:rPr lang="cs-CZ" sz="1600" b="0" i="1" smtClean="0">
                                  <a:latin typeface="Cambria Math"/>
                                </a:rPr>
                                <m:t>16</m:t>
                              </m:r>
                            </m:den>
                          </m:f>
                          <m:r>
                            <a:rPr lang="cs-CZ" sz="1600" b="0" i="1" smtClean="0">
                              <a:latin typeface="Cambria Math"/>
                            </a:rPr>
                            <m:t>+</m:t>
                          </m:r>
                          <m:r>
                            <a:rPr lang="cs-CZ" sz="1600" b="0" i="1" smtClean="0">
                              <a:latin typeface="Cambria Math"/>
                            </a:rPr>
                            <m:t>𝑖</m:t>
                          </m:r>
                          <m:r>
                            <a:rPr lang="cs-CZ" sz="1600" b="0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cs-CZ" sz="1600" b="0" i="1" smtClean="0">
                              <a:latin typeface="Cambria Math"/>
                              <a:ea typeface="Cambria Math"/>
                            </a:rPr>
                            <m:t>𝑠𝑖𝑛</m:t>
                          </m:r>
                          <m:f>
                            <m:fPr>
                              <m:ctrlPr>
                                <a:rPr lang="cs-CZ" sz="1600" i="1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1600" b="0" i="1" smtClean="0">
                                  <a:latin typeface="Cambria Math"/>
                                </a:rPr>
                                <m:t>29</m:t>
                              </m:r>
                              <m:r>
                                <a:rPr lang="cs-CZ" sz="1600" i="1">
                                  <a:latin typeface="Cambria Math"/>
                                  <a:ea typeface="Cambria Math"/>
                                </a:rPr>
                                <m:t>𝜋</m:t>
                              </m:r>
                            </m:num>
                            <m:den>
                              <m:r>
                                <a:rPr lang="cs-CZ" sz="1600" i="1">
                                  <a:latin typeface="Cambria Math"/>
                                </a:rPr>
                                <m:t>16</m:t>
                              </m:r>
                            </m:den>
                          </m:f>
                        </m:e>
                      </m:d>
                    </m:oMath>
                  </m:oMathPara>
                </a14:m>
                <a:endParaRPr lang="cs-CZ" sz="1600" dirty="0"/>
              </a:p>
            </p:txBody>
          </p:sp>
        </mc:Choice>
        <mc:Fallback xmlns="">
          <p:sp>
            <p:nvSpPr>
              <p:cNvPr id="40" name="TextovéPole 3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23356" y="5680906"/>
                <a:ext cx="3640014" cy="645561"/>
              </a:xfrm>
              <a:prstGeom prst="rect">
                <a:avLst/>
              </a:prstGeom>
              <a:blipFill rotWithShape="1">
                <a:blip r:embed="rId11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8420629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" grpId="0" animBg="1"/>
      <p:bldP spid="28" grpId="0" animBg="1"/>
      <p:bldP spid="29" grpId="0" animBg="1"/>
      <p:bldP spid="30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Nadpis 1"/>
              <p:cNvSpPr>
                <a:spLocks noGrp="1"/>
              </p:cNvSpPr>
              <p:nvPr>
                <p:ph type="title"/>
              </p:nvPr>
            </p:nvSpPr>
            <p:spPr/>
            <p:txBody>
              <a:bodyPr/>
              <a:lstStyle/>
              <a:p>
                <a:pPr algn="l"/>
                <a:r>
                  <a:rPr lang="cs-CZ" sz="2800" dirty="0" smtClean="0">
                    <a:latin typeface="Arial" pitchFamily="34" charset="0"/>
                    <a:cs typeface="Arial" pitchFamily="34" charset="0"/>
                  </a:rPr>
                  <a:t>Grafické řešení </a:t>
                </a:r>
                <a:r>
                  <a:rPr lang="cs-CZ" sz="2800" dirty="0">
                    <a:latin typeface="Arial" pitchFamily="34" charset="0"/>
                    <a:cs typeface="Arial" pitchFamily="34" charset="0"/>
                  </a:rPr>
                  <a:t>př.2</a:t>
                </a:r>
                <a:br>
                  <a:rPr lang="cs-CZ" sz="2800" dirty="0">
                    <a:latin typeface="Arial" pitchFamily="34" charset="0"/>
                    <a:cs typeface="Arial" pitchFamily="34" charset="0"/>
                  </a:rPr>
                </a:br>
                <a:r>
                  <a:rPr lang="cs-CZ" sz="2400" dirty="0">
                    <a:latin typeface="Arial" pitchFamily="34" charset="0"/>
                    <a:cs typeface="Arial" pitchFamily="34" charset="0"/>
                  </a:rPr>
                  <a:t>Obrazy těchto </a:t>
                </a:r>
                <a:r>
                  <a:rPr lang="cs-CZ" sz="2400" dirty="0" smtClean="0">
                    <a:latin typeface="Arial" pitchFamily="34" charset="0"/>
                    <a:cs typeface="Arial" pitchFamily="34" charset="0"/>
                  </a:rPr>
                  <a:t>čtyř kořenů </a:t>
                </a:r>
                <a:r>
                  <a:rPr lang="cs-CZ" sz="2400" dirty="0">
                    <a:latin typeface="Arial" pitchFamily="34" charset="0"/>
                    <a:cs typeface="Arial" pitchFamily="34" charset="0"/>
                  </a:rPr>
                  <a:t>v Gaussově rovině tvoří vrcholy čtverce vepsaného do kružnice o </a:t>
                </a:r>
                <a:r>
                  <a:rPr lang="cs-CZ" sz="2400" dirty="0" smtClean="0">
                    <a:latin typeface="Arial" pitchFamily="34" charset="0"/>
                    <a:cs typeface="Arial" pitchFamily="34" charset="0"/>
                  </a:rPr>
                  <a:t>poloměru </a:t>
                </a:r>
                <a14:m>
                  <m:oMath xmlns:m="http://schemas.openxmlformats.org/officeDocument/2006/math">
                    <m:rad>
                      <m:radPr>
                        <m:ctrlPr>
                          <a:rPr lang="cs-CZ" sz="2400" i="1" smtClean="0">
                            <a:latin typeface="Cambria Math"/>
                            <a:cs typeface="Arial" pitchFamily="34" charset="0"/>
                          </a:rPr>
                        </m:ctrlPr>
                      </m:radPr>
                      <m:deg>
                        <m:r>
                          <m:rPr>
                            <m:brk m:alnAt="7"/>
                          </m:rPr>
                          <a:rPr lang="cs-CZ" sz="2400" b="0" i="1" smtClean="0">
                            <a:latin typeface="Cambria Math"/>
                            <a:cs typeface="Arial" pitchFamily="34" charset="0"/>
                          </a:rPr>
                          <m:t>8</m:t>
                        </m:r>
                      </m:deg>
                      <m:e>
                        <m:r>
                          <a:rPr lang="cs-CZ" sz="2400" b="0" i="1" smtClean="0">
                            <a:latin typeface="Cambria Math"/>
                            <a:cs typeface="Arial" pitchFamily="34" charset="0"/>
                          </a:rPr>
                          <m:t>2</m:t>
                        </m:r>
                      </m:e>
                    </m:rad>
                  </m:oMath>
                </a14:m>
                <a:endParaRPr lang="cs-CZ" sz="2400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" name="Nadpis 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title"/>
              </p:nvPr>
            </p:nvSpPr>
            <p:spPr>
              <a:blipFill rotWithShape="1">
                <a:blip r:embed="rId2" cstate="print"/>
                <a:stretch>
                  <a:fillRect l="-1481" t="-11702" b="-1861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" name="Zástupný symbol pro obsah 3" descr="bin rovnice2.png"/>
          <p:cNvPicPr>
            <a:picLocks noGrp="1" noChangeAspect="1"/>
          </p:cNvPicPr>
          <p:nvPr>
            <p:ph idx="1"/>
          </p:nvPr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17289" r="10747"/>
          <a:stretch>
            <a:fillRect/>
          </a:stretch>
        </p:blipFill>
        <p:spPr>
          <a:xfrm>
            <a:off x="2051720" y="1600200"/>
            <a:ext cx="5544616" cy="4525963"/>
          </a:xfrm>
        </p:spPr>
      </p:pic>
      <p:sp>
        <p:nvSpPr>
          <p:cNvPr id="5" name="TextovéPole 4"/>
          <p:cNvSpPr txBox="1"/>
          <p:nvPr/>
        </p:nvSpPr>
        <p:spPr>
          <a:xfrm>
            <a:off x="4716016" y="1844824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Im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7164288" y="4149080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Re</a:t>
            </a:r>
            <a:endParaRPr lang="cs-CZ" dirty="0"/>
          </a:p>
        </p:txBody>
      </p:sp>
      <p:sp>
        <p:nvSpPr>
          <p:cNvPr id="1026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25" name="Picture 1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580112" y="3356992"/>
            <a:ext cx="288032" cy="329179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3996803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eaLnBrk="1" hangingPunct="1"/>
            <a:r>
              <a:rPr lang="cs-CZ" sz="3200" b="1" dirty="0" smtClean="0">
                <a:latin typeface="Arial" charset="0"/>
                <a:cs typeface="Arial" charset="0"/>
              </a:rPr>
              <a:t>Zdroje, autorská práva   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1300"/>
            <a:ext cx="8229600" cy="3816350"/>
          </a:xfrm>
        </p:spPr>
        <p:txBody>
          <a:bodyPr rtlCol="0">
            <a:normAutofit fontScale="850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CALDA, Emil. Matematika pro gymnázia. 4.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vyd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 Praha: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Prometheus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, 2008, 134 s. Učebnice pro střední školy (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Prometheus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). ISBN 978-80-7196-364-6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Grafy byly vytvořeny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autorkou prezentace v programu GEOGEBRA,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freeware</a:t>
            </a:r>
          </a:p>
          <a:p>
            <a:pPr marL="109728" indent="0" algn="ctr">
              <a:spcBef>
                <a:spcPts val="600"/>
              </a:spcBef>
              <a:spcAft>
                <a:spcPts val="600"/>
              </a:spcAft>
              <a:buNone/>
            </a:pPr>
            <a:r>
              <a:rPr lang="ru-RU" sz="2400" dirty="0" smtClean="0">
                <a:latin typeface="Arial" pitchFamily="34" charset="0"/>
                <a:cs typeface="Arial" pitchFamily="34" charset="0"/>
              </a:rPr>
              <a:t>Dílo smí být dále šířeno pod licencí CC BY-SA.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109728" indent="0" algn="ctr">
              <a:spcBef>
                <a:spcPts val="600"/>
              </a:spcBef>
              <a:spcAft>
                <a:spcPts val="600"/>
              </a:spcAft>
              <a:buNone/>
            </a:pPr>
            <a:r>
              <a:rPr lang="ru-RU" sz="2400" dirty="0" smtClean="0">
                <a:latin typeface="Arial" pitchFamily="34" charset="0"/>
                <a:cs typeface="Arial" pitchFamily="34" charset="0"/>
              </a:rPr>
              <a:t>Materiály jsou určeny pro bezplatné používání pro potřeby výuky a vzdělávání na všech typech škol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400" dirty="0" smtClean="0">
                <a:latin typeface="Arial" pitchFamily="34" charset="0"/>
                <a:cs typeface="Arial" pitchFamily="34" charset="0"/>
              </a:rPr>
            </a:br>
            <a:r>
              <a:rPr lang="ru-RU" sz="2400" dirty="0" smtClean="0">
                <a:latin typeface="Arial" pitchFamily="34" charset="0"/>
                <a:cs typeface="Arial" pitchFamily="34" charset="0"/>
              </a:rPr>
              <a:t>a školských zařízení. Jakékoliv další využití podléhá autorskému zákonu.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109728" indent="0" algn="ctr">
              <a:spcBef>
                <a:spcPts val="600"/>
              </a:spcBef>
              <a:spcAft>
                <a:spcPts val="600"/>
              </a:spcAft>
              <a:buNone/>
            </a:pPr>
            <a:r>
              <a:rPr lang="ru-RU" sz="2400" dirty="0" smtClean="0">
                <a:latin typeface="Arial" pitchFamily="34" charset="0"/>
                <a:cs typeface="Arial" pitchFamily="34" charset="0"/>
              </a:rPr>
              <a:t>Všechna neocitovaná autorská díla jsou dílem autor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ky</a:t>
            </a:r>
            <a:r>
              <a:rPr lang="ru-RU" sz="2400" dirty="0" smtClean="0">
                <a:latin typeface="Arial" pitchFamily="34" charset="0"/>
                <a:cs typeface="Arial" pitchFamily="34" charset="0"/>
              </a:rPr>
              <a:t>.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109728" indent="0" algn="ctr">
              <a:spcBef>
                <a:spcPts val="600"/>
              </a:spcBef>
              <a:spcAft>
                <a:spcPts val="600"/>
              </a:spcAft>
              <a:buNone/>
            </a:pPr>
            <a:r>
              <a:rPr lang="ru-RU" sz="2400" dirty="0" smtClean="0">
                <a:latin typeface="Arial" pitchFamily="34" charset="0"/>
                <a:cs typeface="Arial" pitchFamily="34" charset="0"/>
              </a:rPr>
              <a:t>Všechny neocitované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grafické objekty </a:t>
            </a:r>
            <a:r>
              <a:rPr lang="ru-RU" sz="2400" dirty="0" smtClean="0">
                <a:latin typeface="Arial" pitchFamily="34" charset="0"/>
                <a:cs typeface="Arial" pitchFamily="34" charset="0"/>
              </a:rPr>
              <a:t>jsou součástí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MS Office.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1374</TotalTime>
  <Words>681</Words>
  <Application>Microsoft Office PowerPoint</Application>
  <PresentationFormat>Předvádění na obrazovce (4:3)</PresentationFormat>
  <Paragraphs>104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Obchodní akademie, Střední odborná škola  a Jazyková škola s právem státní jazykové zkoušky,  Hradec Králové</vt:lpstr>
      <vt:lpstr>Příklad 1 – početní řešení</vt:lpstr>
      <vt:lpstr>Příklad 1 – početní řešení</vt:lpstr>
      <vt:lpstr>Grafické řešení př.1</vt:lpstr>
      <vt:lpstr>Příklad 2 – početní řešení</vt:lpstr>
      <vt:lpstr>Grafické řešení př.2 Obrazy těchto čtyř kořenů v Gaussově rovině tvoří vrcholy čtverce vepsaného do kružnice o poloměru √(8&amp;2)</vt:lpstr>
      <vt:lpstr>Zdroje, autorská práva   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Obchodní akademie, Střední odborná škola  a Jazyková škola s právem státní jazykové zkoušky,  Hradec Králové</dc:title>
  <dc:creator>Jana Vitvarová</dc:creator>
  <cp:lastModifiedBy>MK</cp:lastModifiedBy>
  <cp:revision>193</cp:revision>
  <dcterms:created xsi:type="dcterms:W3CDTF">2012-11-30T22:17:21Z</dcterms:created>
  <dcterms:modified xsi:type="dcterms:W3CDTF">2013-11-10T17:16:17Z</dcterms:modified>
</cp:coreProperties>
</file>