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4" r:id="rId22"/>
    <p:sldId id="27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00E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4F5A5-8D0D-4E98-8D59-47BC43CB0EB1}" type="datetimeFigureOut">
              <a:rPr lang="cs-CZ" smtClean="0"/>
              <a:pPr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5463C-0BFB-4534-AE5D-B644E28209D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hyperlink" Target="//upload.wikimedia.org/wikipedia/commons/d/df/Manta_birostris-Thailand4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c/c0/Sphyrna_zygaena_noaa.jpg" TargetMode="External"/><Relationship Id="rId5" Type="http://schemas.openxmlformats.org/officeDocument/2006/relationships/image" Target="../media/image15.jpeg"/><Relationship Id="rId4" Type="http://schemas.openxmlformats.org/officeDocument/2006/relationships/hyperlink" Target="//upload.wikimedia.org/wikipedia/commons/d/d0/Scyliorhinus_canicula.jp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8.jpeg"/><Relationship Id="rId2" Type="http://schemas.openxmlformats.org/officeDocument/2006/relationships/hyperlink" Target="//upload.wikimedia.org/wikipedia/commons/d/d0/Scyliorhinus_canicula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d/df/Manta_birostris-Thailand4.jpg" TargetMode="External"/><Relationship Id="rId5" Type="http://schemas.openxmlformats.org/officeDocument/2006/relationships/image" Target="../media/image16.jpeg"/><Relationship Id="rId4" Type="http://schemas.openxmlformats.org/officeDocument/2006/relationships/hyperlink" Target="//upload.wikimedia.org/wikipedia/commons/c/c0/Sphyrna_zygaena_noaa.jpg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6035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327" name="Group 279"/>
          <p:cNvGraphicFramePr>
            <a:graphicFrameLocks noGrp="1"/>
          </p:cNvGraphicFramePr>
          <p:nvPr/>
        </p:nvGraphicFramePr>
        <p:xfrm>
          <a:off x="1333500" y="1628775"/>
          <a:ext cx="6767513" cy="4733611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Bohdalov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příroda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VY_32_INOVACE_04_12Př-Paryby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Lenka Pazderová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Září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19.9. 2013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Prezentace je určena k vysvětlení učiva o parybách . Snímky s charakteristickými znaky paryb lze použít i jako zápis do sešitu. Závěr prezentace slouží k shrnutí a upevnění učiva.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Paryby</a:t>
            </a:r>
            <a:endParaRPr lang="cs-CZ" sz="9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harakteristické znaky paryb: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chrupavčitá kostra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ýchají žábrami, které jsou pod štěrbinovitými otvory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emají plynový měchýř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nesouměrná ocasní ploutev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Mezi paryby patří: </a:t>
            </a: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žraloci</a:t>
            </a:r>
          </a:p>
          <a:p>
            <a:pPr>
              <a:buNone/>
            </a:pPr>
            <a:r>
              <a:rPr lang="cs-CZ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    rejnoci</a:t>
            </a:r>
          </a:p>
          <a:p>
            <a:pPr>
              <a:buNone/>
            </a:pPr>
            <a:r>
              <a:rPr lang="cs-CZ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    chiméry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Žraloci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torpédovitý tvar těla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nesouměrná ocasní ploutev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šupiny mají ostré hroty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špatně vidí, ale mají výborný čich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žraloci  -  živorodí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- vejcorodí – vejce velká s dlouhými   			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výrůstky k zachycení ke 				 kamenům nebo rostlinám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zuby – v několika řadách,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vypadnutý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zub je nahrazen novým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Ostroun obecný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5301208"/>
            <a:ext cx="6776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dvě hřbetní ploutve, před každou je ostrý trn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628800"/>
            <a:ext cx="6690320" cy="3278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Máčka skvrnitá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340768"/>
            <a:ext cx="5219700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827584" y="5085184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průměrná velikost 60 – 85 cm, hmotnost do 2 kg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obrovský (velrybí)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96752"/>
            <a:ext cx="762000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55576" y="5013176"/>
            <a:ext cx="76328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živí se planktonem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plave s široce otevřenou tlamou, kam by se vešlo 5 dospělých lidí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velký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268760"/>
            <a:ext cx="4779793" cy="3630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11560" y="522920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živí se planktonem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lidožravý (bílý)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196752"/>
            <a:ext cx="5698515" cy="3967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39552" y="5373216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zuby dlouhé až 5 cm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nejvíc útočí na člověka, délka až 8 metrů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tygří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124744"/>
            <a:ext cx="4752528" cy="3522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467544" y="4869160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druhý nejnebezpečnější žralok (po žraloku bílém)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tmavé pruhy na bocích mladých žraloků, u dospělých mohou i vymizet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délka 6 metrů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Kladivoun obecný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340768"/>
            <a:ext cx="5256584" cy="3353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55576" y="5085184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hlava rozšířená do stran připomíná kladivo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velikost 2,5 – 4 metry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Rejnoci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tělo zploštělé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párové ploutve srůstají v lem, který vroubí celé tělo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žaberní štěrbiny na břišní straně těla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ústa na břišní straně těla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Rejnok ostnatý</a:t>
            </a: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3432" y="1600201"/>
            <a:ext cx="4890776" cy="3666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27584" y="5589240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hojný v evropských mořích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Manta obrovská</a:t>
            </a:r>
            <a:endParaRPr lang="cs-CZ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268760"/>
            <a:ext cx="4673493" cy="350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27584" y="5085184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největší (široká 7m, hmotnost 1 tuna)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živí se planktonem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Parejnok elektrický</a:t>
            </a:r>
            <a:endParaRPr lang="cs-CZ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340768"/>
            <a:ext cx="5034792" cy="3774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251520" y="5373216"/>
            <a:ext cx="8136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v elektrických orgánech ve svalech vytváří výboje o napětí až 220 V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délka 1 metr, hmotnost 3 kg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Chiméry 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420888"/>
            <a:ext cx="5256584" cy="394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683568" y="1196752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velká hlava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bičovitá ocasní ploutev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Paryby  žijí v ………., mají …………. kostru, dýchají…………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Žraloci mají …….....................ocasní ploutev, šupiny s …………. ………., zuby v ……….... řadách.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Rejnoci mají tělo …………...., párové ploutve …………….., který vroubí celé tělo. Na břišní straně těla mají……… a…………. ………….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Kdo je na obrázku?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Soubor:Manta birostris-Thailand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628800"/>
            <a:ext cx="2496277" cy="1872208"/>
          </a:xfrm>
          <a:prstGeom prst="rect">
            <a:avLst/>
          </a:prstGeom>
          <a:noFill/>
        </p:spPr>
      </p:pic>
      <p:pic>
        <p:nvPicPr>
          <p:cNvPr id="32772" name="Picture 4" descr="Soubor:Scyliorhinus canicul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628800"/>
            <a:ext cx="2592288" cy="1944216"/>
          </a:xfrm>
          <a:prstGeom prst="rect">
            <a:avLst/>
          </a:prstGeom>
          <a:noFill/>
        </p:spPr>
      </p:pic>
      <p:pic>
        <p:nvPicPr>
          <p:cNvPr id="32774" name="Picture 6" descr="Soubor:Sphyrna zygaena noaa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1628800"/>
            <a:ext cx="2952328" cy="18832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Paryby žijí v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moři,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mají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chrupavčitou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kostru, dýchají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žábrami.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Žraloci mají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nesouměrnou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ocasní ploutev, šupiny s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ostrými hroty,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zuby v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několika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řadách.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Rejnoci mají tělo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zploštělé,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párové ploutve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srůstají v lem,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který vroubí celé tělo. Na břišní straně těla mají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ústa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žaberní štěrbiny.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Kdo je na obrázku?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Soubor:Scyliorhinus canicul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556792"/>
            <a:ext cx="2448272" cy="1836204"/>
          </a:xfrm>
          <a:prstGeom prst="rect">
            <a:avLst/>
          </a:prstGeom>
          <a:noFill/>
        </p:spPr>
      </p:pic>
      <p:pic>
        <p:nvPicPr>
          <p:cNvPr id="1028" name="Picture 4" descr="Soubor:Sphyrna zygaena noa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3" y="1556792"/>
            <a:ext cx="2822147" cy="1800200"/>
          </a:xfrm>
          <a:prstGeom prst="rect">
            <a:avLst/>
          </a:prstGeom>
          <a:noFill/>
        </p:spPr>
      </p:pic>
      <p:pic>
        <p:nvPicPr>
          <p:cNvPr id="1030" name="Picture 6" descr="Soubor:Manta birostris-Thailand4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1556792"/>
            <a:ext cx="2376264" cy="178219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39552" y="3717032"/>
            <a:ext cx="2520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Máčka skvrnitá</a:t>
            </a:r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19872" y="3717032"/>
            <a:ext cx="28083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Kladivoun obecný</a:t>
            </a:r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16216" y="3789040"/>
            <a:ext cx="2304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Manta obrovská</a:t>
            </a:r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Citace a zdroje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1400" dirty="0" smtClean="0"/>
              <a:t>NOAA.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10.9.2013]. Dostupný na WWW: http://upload.wikimedia.org/wikipedia/commons/thumb/1/12/Spiny_dogfish.jpg/800px-Spiny_dogfish.jpg </a:t>
            </a:r>
          </a:p>
          <a:p>
            <a:r>
              <a:rPr lang="cs-CZ" sz="1400" dirty="0" smtClean="0"/>
              <a:t>HILLEWAERT, Hans. </a:t>
            </a:r>
            <a:r>
              <a:rPr lang="cs-CZ" sz="1400" i="1" dirty="0" err="1" smtClean="0"/>
              <a:t>wikimedia</a:t>
            </a:r>
            <a:r>
              <a:rPr lang="cs-CZ" sz="1400" dirty="0" smtClean="0"/>
              <a:t> [online]. [cit. 10.9.2013]. Dostupný na WWW: http://upload.wikimedia.org/wikipedia/commons/thumb/d/d0/Scyliorhinus_canicula.jpg/800px-Scyliorhinus_canicula.jpg </a:t>
            </a:r>
          </a:p>
          <a:p>
            <a:r>
              <a:rPr lang="cs-CZ" sz="1400" dirty="0" smtClean="0"/>
              <a:t>WOLF, </a:t>
            </a:r>
            <a:r>
              <a:rPr lang="cs-CZ" sz="1400" dirty="0" err="1" smtClean="0"/>
              <a:t>Zac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wikimedia</a:t>
            </a:r>
            <a:r>
              <a:rPr lang="cs-CZ" sz="1400" dirty="0" smtClean="0"/>
              <a:t> [online]. [cit. 10.9.2013]. Dostupný na WWW: http://upload.wikimedia.org/wikipedia/commons/thumb/f/f1/Whale_shark_Georgia_aquarium.jpg/800px-Whale_shark_Georgia_aquarium.jpg </a:t>
            </a:r>
          </a:p>
          <a:p>
            <a:r>
              <a:rPr lang="en-US" sz="1400" dirty="0" smtClean="0"/>
              <a:t>GOTSCHALK, Chris. </a:t>
            </a:r>
            <a:r>
              <a:rPr lang="en-US" sz="1400" i="1" dirty="0" err="1" smtClean="0"/>
              <a:t>wikimedia</a:t>
            </a:r>
            <a:r>
              <a:rPr lang="en-US" sz="1400" dirty="0" smtClean="0"/>
              <a:t> [online]. [cit. </a:t>
            </a:r>
            <a:r>
              <a:rPr lang="cs-CZ" sz="1400" dirty="0" smtClean="0"/>
              <a:t>10.9</a:t>
            </a:r>
            <a:r>
              <a:rPr lang="en-US" sz="1400" dirty="0" smtClean="0"/>
              <a:t>.2013]. 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 smtClean="0"/>
              <a:t>na</a:t>
            </a:r>
            <a:r>
              <a:rPr lang="en-US" sz="1400" dirty="0" smtClean="0"/>
              <a:t> WWW: http://upload.wikimedia.org/wikipedia/commons/thumb/0/0a/Basking_Shark.jpg/790px-Basking_Shark.jpg </a:t>
            </a:r>
            <a:endParaRPr lang="cs-CZ" sz="1400" dirty="0" smtClean="0"/>
          </a:p>
          <a:p>
            <a:r>
              <a:rPr lang="cs-CZ" sz="1400" dirty="0" smtClean="0"/>
              <a:t>GOSS, </a:t>
            </a:r>
            <a:r>
              <a:rPr lang="cs-CZ" sz="1400" dirty="0" err="1" smtClean="0"/>
              <a:t>Terry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wikimedia</a:t>
            </a:r>
            <a:r>
              <a:rPr lang="cs-CZ" sz="1400" dirty="0" smtClean="0"/>
              <a:t> [online]. [cit. 10.9.2013]. Dostupný na WWW: http://upload.wikimedia.org/wikipedia/commons/thumb/5/56/White_shark.jpg/800px-White_shark.jpg </a:t>
            </a:r>
          </a:p>
          <a:p>
            <a:r>
              <a:rPr lang="cs-CZ" sz="1400" dirty="0" smtClean="0"/>
              <a:t>KOK, Albert. </a:t>
            </a:r>
            <a:r>
              <a:rPr lang="cs-CZ" sz="1400" i="1" dirty="0" err="1" smtClean="0"/>
              <a:t>wikimedia</a:t>
            </a:r>
            <a:r>
              <a:rPr lang="cs-CZ" sz="1400" dirty="0" smtClean="0"/>
              <a:t> [online]. [cit. 10.9.2013]. Dostupný na WWW: http://upload.wikimedia.org/wikipedia/commons/thumb/3/39/Tiger_shark.jpg/800px-Tiger_shark.jpg </a:t>
            </a:r>
          </a:p>
          <a:p>
            <a:r>
              <a:rPr lang="cs-CZ" sz="1400" dirty="0" smtClean="0"/>
              <a:t>NOAA. </a:t>
            </a:r>
            <a:r>
              <a:rPr lang="cs-CZ" sz="1400" i="1" dirty="0" err="1" smtClean="0"/>
              <a:t>wikimedia</a:t>
            </a:r>
            <a:r>
              <a:rPr lang="cs-CZ" sz="1400" dirty="0" smtClean="0"/>
              <a:t> [online]. [cit. 10.9.2013]. Dostupný na WWW: http://upload.wikimedia.org/wikipedia/commons/c/c0/Sphyrna_zygaena_noaa.jpg </a:t>
            </a:r>
          </a:p>
          <a:p>
            <a:r>
              <a:rPr lang="cs-CZ" sz="1400" dirty="0" smtClean="0"/>
              <a:t>HILLEWAERT, Hans. </a:t>
            </a:r>
            <a:r>
              <a:rPr lang="cs-CZ" sz="1400" i="1" dirty="0" err="1" smtClean="0"/>
              <a:t>wikimedia</a:t>
            </a:r>
            <a:r>
              <a:rPr lang="cs-CZ" sz="1400" dirty="0" smtClean="0"/>
              <a:t> [online]. [cit. 10.9.2013]. Dostupný na WWW: http://upload.wikimedia.org/wikipedia/commons/thumb/3/36/Raja_clavata_%28juv%29.jpg/799px-Raja_clavata_%28juv%29.jpg </a:t>
            </a:r>
          </a:p>
          <a:p>
            <a:r>
              <a:rPr lang="cs-CZ" sz="1400" dirty="0" smtClean="0"/>
              <a:t>HANSON, </a:t>
            </a:r>
            <a:r>
              <a:rPr lang="cs-CZ" sz="1400" dirty="0" err="1" smtClean="0"/>
              <a:t>Jon</a:t>
            </a:r>
            <a:r>
              <a:rPr lang="cs-CZ" sz="1400" dirty="0" smtClean="0"/>
              <a:t> . </a:t>
            </a:r>
            <a:r>
              <a:rPr lang="cs-CZ" sz="1400" i="1" dirty="0" err="1" smtClean="0"/>
              <a:t>wikimedia</a:t>
            </a:r>
            <a:r>
              <a:rPr lang="cs-CZ" sz="1400" dirty="0" smtClean="0"/>
              <a:t> [online]. [cit. 10.9.2013]. Dostupný na WWW: http://upload.wikimedia.org/wikipedia/commons/d/df/Manta_birostris-Thailand4.jpg </a:t>
            </a:r>
          </a:p>
          <a:p>
            <a:r>
              <a:rPr lang="cs-CZ" sz="1400" dirty="0" smtClean="0"/>
              <a:t>GUILLAUME, </a:t>
            </a:r>
            <a:r>
              <a:rPr lang="cs-CZ" sz="1400" dirty="0" err="1" smtClean="0"/>
              <a:t>Philippe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wikimedia</a:t>
            </a:r>
            <a:r>
              <a:rPr lang="cs-CZ" sz="1400" dirty="0" smtClean="0"/>
              <a:t> [online]. [cit. 10.9.2013]. Dostupný na WWW: http://upload.wikimedia.org/wikipedia/commons/thumb/1/10/Torpedo_marmorata2.jpg/799px-Torpedo_marmorata2.jpg </a:t>
            </a:r>
          </a:p>
          <a:p>
            <a:r>
              <a:rPr lang="cs-CZ" sz="1400" dirty="0" smtClean="0"/>
              <a:t>CADA, </a:t>
            </a:r>
            <a:r>
              <a:rPr lang="cs-CZ" sz="1400" dirty="0" err="1" smtClean="0"/>
              <a:t>Robbie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wikimedia</a:t>
            </a:r>
            <a:r>
              <a:rPr lang="cs-CZ" sz="1400" dirty="0" smtClean="0"/>
              <a:t> [online]. [cit. </a:t>
            </a:r>
            <a:r>
              <a:rPr lang="cs-CZ" sz="1400" smtClean="0"/>
              <a:t>10.9.2013</a:t>
            </a:r>
            <a:r>
              <a:rPr lang="cs-CZ" sz="1400" dirty="0" smtClean="0"/>
              <a:t>]. Dostupný na WWW: http://upload.wikimedia.org/wikipedia/commons/0/03/Chmon_u0.gif </a:t>
            </a:r>
            <a:endParaRPr lang="cs-CZ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677</Words>
  <Application>Microsoft Office PowerPoint</Application>
  <PresentationFormat>Předvádění na obrazovce (4:3)</PresentationFormat>
  <Paragraphs>97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Snímek 1</vt:lpstr>
      <vt:lpstr>Paryby</vt:lpstr>
      <vt:lpstr>Charakteristické znaky paryb:</vt:lpstr>
      <vt:lpstr>Snímek 4</vt:lpstr>
      <vt:lpstr>Žraloci</vt:lpstr>
      <vt:lpstr>Ostroun obecný</vt:lpstr>
      <vt:lpstr>Máčka skvrnitá</vt:lpstr>
      <vt:lpstr>Žralok obrovský (velrybí)</vt:lpstr>
      <vt:lpstr>Žralok velký</vt:lpstr>
      <vt:lpstr>Žralok lidožravý (bílý)</vt:lpstr>
      <vt:lpstr>Žralok tygří</vt:lpstr>
      <vt:lpstr>Kladivoun obecný</vt:lpstr>
      <vt:lpstr>Rejnoci</vt:lpstr>
      <vt:lpstr>Rejnok ostnatý</vt:lpstr>
      <vt:lpstr>Manta obrovská</vt:lpstr>
      <vt:lpstr>Parejnok elektrický</vt:lpstr>
      <vt:lpstr>Chiméry </vt:lpstr>
      <vt:lpstr>Shrnutí</vt:lpstr>
      <vt:lpstr>Kdo je na obrázku?</vt:lpstr>
      <vt:lpstr>Řešení</vt:lpstr>
      <vt:lpstr>Kdo je na obrázku?</vt:lpstr>
      <vt:lpstr>Citace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Paryby</dc:title>
  <dc:creator>user</dc:creator>
  <cp:lastModifiedBy>Dum</cp:lastModifiedBy>
  <cp:revision>29</cp:revision>
  <dcterms:created xsi:type="dcterms:W3CDTF">2013-08-20T14:22:24Z</dcterms:created>
  <dcterms:modified xsi:type="dcterms:W3CDTF">2013-12-17T07:36:47Z</dcterms:modified>
</cp:coreProperties>
</file>