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77" r:id="rId4"/>
    <p:sldId id="278" r:id="rId5"/>
    <p:sldId id="279" r:id="rId6"/>
    <p:sldId id="280" r:id="rId7"/>
    <p:sldId id="281" r:id="rId8"/>
    <p:sldId id="26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66"/>
    <a:srgbClr val="EA851B"/>
    <a:srgbClr val="FFE1B9"/>
    <a:srgbClr val="FFFAF0"/>
    <a:srgbClr val="FFFAF5"/>
    <a:srgbClr val="FFF5EB"/>
    <a:srgbClr val="FFEBCD"/>
    <a:srgbClr val="FFFFCC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audio" Target="../media/audio1.wav"/><Relationship Id="rId7" Type="http://schemas.openxmlformats.org/officeDocument/2006/relationships/image" Target="../media/image6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gif"/><Relationship Id="rId10" Type="http://schemas.openxmlformats.org/officeDocument/2006/relationships/audio" Target="../media/audio1.wav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microsoft.com/office/2007/relationships/media" Target="../media/media1.wmv"/><Relationship Id="rId1" Type="http://schemas.openxmlformats.org/officeDocument/2006/relationships/video" Target="NULL" TargetMode="External"/><Relationship Id="rId6" Type="http://schemas.openxmlformats.org/officeDocument/2006/relationships/image" Target="../media/image3.png"/><Relationship Id="rId11" Type="http://schemas.openxmlformats.org/officeDocument/2006/relationships/audio" Target="../media/audio1.wav"/><Relationship Id="rId5" Type="http://schemas.openxmlformats.org/officeDocument/2006/relationships/audio" Target="../media/audio1.wav"/><Relationship Id="rId10" Type="http://schemas.openxmlformats.org/officeDocument/2006/relationships/image" Target="../media/image12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2" Type="http://schemas.microsoft.com/office/2007/relationships/media" Target="../media/media2.wmv"/><Relationship Id="rId1" Type="http://schemas.openxmlformats.org/officeDocument/2006/relationships/video" Target="NULL" TargetMode="External"/><Relationship Id="rId6" Type="http://schemas.openxmlformats.org/officeDocument/2006/relationships/image" Target="../media/image3.png"/><Relationship Id="rId1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video" Target="../media/media3.wmv"/><Relationship Id="rId1" Type="http://schemas.microsoft.com/office/2007/relationships/media" Target="../media/media3.wmv"/><Relationship Id="rId6" Type="http://schemas.openxmlformats.org/officeDocument/2006/relationships/image" Target="../media/image3.png"/><Relationship Id="rId1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png"/><Relationship Id="rId2" Type="http://schemas.openxmlformats.org/officeDocument/2006/relationships/video" Target="../media/media4.wmv"/><Relationship Id="rId1" Type="http://schemas.microsoft.com/office/2007/relationships/media" Target="../media/media4.wmv"/><Relationship Id="rId6" Type="http://schemas.openxmlformats.org/officeDocument/2006/relationships/image" Target="../media/image3.png"/><Relationship Id="rId11" Type="http://schemas.openxmlformats.org/officeDocument/2006/relationships/audio" Target="../media/audio1.wav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Relationship Id="rId9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elektronika.heureka.cz/" TargetMode="External"/><Relationship Id="rId13" Type="http://schemas.openxmlformats.org/officeDocument/2006/relationships/hyperlink" Target="http://office.microsoft.com/cs-cz/images/MC900442026.aspx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fi.muni.cz/usr/pelikan/ARCHIT/TEXTY/VNEUM.HTML" TargetMode="External"/><Relationship Id="rId12" Type="http://schemas.openxmlformats.org/officeDocument/2006/relationships/image" Target="../media/image1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xtrahardware.cnews.cz/lide/jan-bocek" TargetMode="External"/><Relationship Id="rId11" Type="http://schemas.openxmlformats.org/officeDocument/2006/relationships/hyperlink" Target="http://mp3s.nadruhou.net/crazy-frog/we-are-the-champions-56719/" TargetMode="External"/><Relationship Id="rId5" Type="http://schemas.openxmlformats.org/officeDocument/2006/relationships/hyperlink" Target="http://cs.wikipedia.org/" TargetMode="External"/><Relationship Id="rId10" Type="http://schemas.openxmlformats.org/officeDocument/2006/relationships/hyperlink" Target="http://www.loupak.cz/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www.i-kantor.eu/cze/ucebnice/informatika.php" TargetMode="External"/><Relationship Id="rId1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556508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Historie vývoje počítačových pomůcek a přístrojů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vývoj počítačů, kalkulátory, počítací stroje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5576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Windows </a:t>
            </a:r>
            <a:r>
              <a:rPr lang="cs-CZ" sz="2400" b="1" dirty="0" smtClean="0"/>
              <a:t>- Kalkulačka a Poznámkový blok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VY_32_INOVACE_33_662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Aplikace 1 - Kalkulačka a Poznámkový blok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D</a:t>
            </a:r>
            <a:r>
              <a:rPr lang="cs-CZ" sz="2000" dirty="0" smtClean="0">
                <a:solidFill>
                  <a:srgbClr val="00B050"/>
                </a:solidFill>
              </a:rPr>
              <a:t>oporučená diskuze na téma: Uživatel, aplikace, program, typy programů.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6544" y="746360"/>
            <a:ext cx="555936" cy="555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3"/>
            <a:ext cx="8928992" cy="5112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Oblíbenost a masové rozšíření operačního systému Windows bylo dáno kromě ceny, také tím, že už samotný systém obsahoval základní uživatelské aplikační programy.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Tedy programy pro základní využívání počítače širokou veřejností,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0070C0"/>
                </a:solidFill>
              </a:rPr>
              <a:t>především se jedná o: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i="1" dirty="0">
                <a:solidFill>
                  <a:srgbClr val="7030A0"/>
                </a:solidFill>
              </a:rPr>
              <a:t>	</a:t>
            </a:r>
            <a:r>
              <a:rPr lang="cs-CZ" sz="2400" i="1" dirty="0" smtClean="0">
                <a:solidFill>
                  <a:srgbClr val="7030A0"/>
                </a:solidFill>
              </a:rPr>
              <a:t>Kalkulačka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i="1" dirty="0">
                <a:solidFill>
                  <a:srgbClr val="7030A0"/>
                </a:solidFill>
              </a:rPr>
              <a:t>	</a:t>
            </a:r>
            <a:r>
              <a:rPr lang="cs-CZ" sz="2400" i="1" dirty="0" smtClean="0">
                <a:solidFill>
                  <a:srgbClr val="7030A0"/>
                </a:solidFill>
              </a:rPr>
              <a:t>Poznámkový blok a </a:t>
            </a:r>
            <a:r>
              <a:rPr lang="cs-CZ" sz="2400" i="1" dirty="0" err="1" smtClean="0">
                <a:solidFill>
                  <a:srgbClr val="7030A0"/>
                </a:solidFill>
              </a:rPr>
              <a:t>WordPad</a:t>
            </a: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i="1" dirty="0">
                <a:solidFill>
                  <a:srgbClr val="7030A0"/>
                </a:solidFill>
              </a:rPr>
              <a:t>	</a:t>
            </a:r>
            <a:r>
              <a:rPr lang="cs-CZ" sz="2400" i="1" dirty="0" smtClean="0">
                <a:solidFill>
                  <a:srgbClr val="7030A0"/>
                </a:solidFill>
              </a:rPr>
              <a:t>Malování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i="1" dirty="0">
                <a:solidFill>
                  <a:srgbClr val="7030A0"/>
                </a:solidFill>
              </a:rPr>
              <a:t>	</a:t>
            </a:r>
            <a:r>
              <a:rPr lang="cs-CZ" sz="2400" i="1" dirty="0" smtClean="0">
                <a:solidFill>
                  <a:srgbClr val="7030A0"/>
                </a:solidFill>
              </a:rPr>
              <a:t>Hry (Miny, Srdce, </a:t>
            </a:r>
            <a:r>
              <a:rPr lang="cs-CZ" sz="2400" i="1" dirty="0" err="1" smtClean="0">
                <a:solidFill>
                  <a:srgbClr val="7030A0"/>
                </a:solidFill>
              </a:rPr>
              <a:t>Solitaire</a:t>
            </a:r>
            <a:r>
              <a:rPr lang="cs-CZ" sz="2400" i="1" dirty="0" smtClean="0">
                <a:solidFill>
                  <a:srgbClr val="7030A0"/>
                </a:solidFill>
              </a:rPr>
              <a:t>, </a:t>
            </a:r>
            <a:r>
              <a:rPr lang="cs-CZ" sz="2400" i="1" dirty="0" err="1" smtClean="0">
                <a:solidFill>
                  <a:srgbClr val="7030A0"/>
                </a:solidFill>
              </a:rPr>
              <a:t>PinBall</a:t>
            </a:r>
            <a:r>
              <a:rPr lang="cs-CZ" sz="2400" i="1" dirty="0" smtClean="0">
                <a:solidFill>
                  <a:srgbClr val="7030A0"/>
                </a:solidFill>
              </a:rPr>
              <a:t>, …)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i="1" dirty="0">
                <a:solidFill>
                  <a:srgbClr val="7030A0"/>
                </a:solidFill>
              </a:rPr>
              <a:t>	</a:t>
            </a:r>
            <a:r>
              <a:rPr lang="cs-CZ" sz="2400" i="1" dirty="0" smtClean="0">
                <a:solidFill>
                  <a:srgbClr val="7030A0"/>
                </a:solidFill>
              </a:rPr>
              <a:t>Prohlížeč obrázků …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i="1" dirty="0">
                <a:solidFill>
                  <a:srgbClr val="7030A0"/>
                </a:solidFill>
              </a:rPr>
              <a:t>	</a:t>
            </a:r>
            <a:r>
              <a:rPr lang="cs-CZ" sz="2400" i="1" dirty="0" smtClean="0">
                <a:solidFill>
                  <a:srgbClr val="7030A0"/>
                </a:solidFill>
              </a:rPr>
              <a:t>Media </a:t>
            </a:r>
            <a:r>
              <a:rPr lang="cs-CZ" sz="2400" i="1" dirty="0" err="1" smtClean="0">
                <a:solidFill>
                  <a:srgbClr val="7030A0"/>
                </a:solidFill>
              </a:rPr>
              <a:t>Player</a:t>
            </a: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i="1" dirty="0">
                <a:solidFill>
                  <a:srgbClr val="7030A0"/>
                </a:solidFill>
              </a:rPr>
              <a:t>	</a:t>
            </a:r>
            <a:r>
              <a:rPr lang="cs-CZ" sz="2400" i="1" dirty="0" smtClean="0">
                <a:solidFill>
                  <a:srgbClr val="7030A0"/>
                </a:solidFill>
              </a:rPr>
              <a:t>Záznam zvuku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	</a:t>
            </a:r>
            <a:r>
              <a:rPr lang="cs-CZ" sz="2400" i="1" dirty="0" err="1" smtClean="0">
                <a:solidFill>
                  <a:srgbClr val="7030A0"/>
                </a:solidFill>
              </a:rPr>
              <a:t>Movie</a:t>
            </a:r>
            <a:r>
              <a:rPr lang="cs-CZ" sz="2400" i="1" dirty="0" smtClean="0">
                <a:solidFill>
                  <a:srgbClr val="7030A0"/>
                </a:solidFill>
              </a:rPr>
              <a:t> Maker a další</a:t>
            </a:r>
            <a:endParaRPr lang="cs-CZ" sz="2400" i="1" dirty="0">
              <a:solidFill>
                <a:srgbClr val="7030A0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Windows a jeho základní uživatelské programy - aplikace: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4" name="Picture 3" descr="C:\Windows\SysWOW64\migwiz\PostMigRes\Web\base_images\Users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6236" y="177281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8" t="2099" r="46887" b="28699"/>
          <a:stretch/>
        </p:blipFill>
        <p:spPr bwMode="auto">
          <a:xfrm>
            <a:off x="5796136" y="2924944"/>
            <a:ext cx="2510816" cy="3313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772" y="3535302"/>
            <a:ext cx="453920" cy="918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9" t="37909" r="66728" b="49943"/>
          <a:stretch/>
        </p:blipFill>
        <p:spPr bwMode="auto">
          <a:xfrm>
            <a:off x="4471789" y="5116425"/>
            <a:ext cx="1352550" cy="506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772" y="5676738"/>
            <a:ext cx="453920" cy="492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153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0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90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9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Aplikace 1 - Kalkulačka a Poznámkový blok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řízenou prací – praktickým procvičováním.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0872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3"/>
            <a:ext cx="8928992" cy="2376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Základní aplikace nalezneme ve standardní programové nabídce </a:t>
            </a:r>
            <a:r>
              <a:rPr lang="cs-CZ" sz="2800" dirty="0" smtClean="0">
                <a:sym typeface="Wingdings 3"/>
              </a:rPr>
              <a:t>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Zcela základní a nejjednodušší jsou programy pro počítání a psaní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b="1" i="1" u="sng" dirty="0" smtClean="0">
                <a:solidFill>
                  <a:srgbClr val="7030A0"/>
                </a:solidFill>
              </a:rPr>
              <a:t>Kalkulačka a Poznámkový blok</a:t>
            </a:r>
            <a:endParaRPr lang="cs-CZ" sz="2800" b="1" i="1" u="sng" dirty="0">
              <a:solidFill>
                <a:srgbClr val="7030A0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Užitečné malé aplikace jako Příslušenství OS Windows: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6650" y="3493063"/>
            <a:ext cx="4349326" cy="2744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Postup: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Start  -  Programy  -  Příslušenství  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Výběr -&gt; Kalkulačka,</a:t>
            </a:r>
          </a:p>
          <a:p>
            <a:pPr marL="0" indent="0" algn="r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nebo Poznámkový blok</a:t>
            </a:r>
            <a:endParaRPr lang="cs-CZ" sz="2400" i="1" dirty="0">
              <a:solidFill>
                <a:srgbClr val="7030A0"/>
              </a:solidFill>
            </a:endParaRPr>
          </a:p>
        </p:txBody>
      </p:sp>
      <p:grpSp>
        <p:nvGrpSpPr>
          <p:cNvPr id="2063" name="Skupina 2062"/>
          <p:cNvGrpSpPr/>
          <p:nvPr/>
        </p:nvGrpSpPr>
        <p:grpSpPr>
          <a:xfrm>
            <a:off x="5436096" y="2666198"/>
            <a:ext cx="2837584" cy="3572287"/>
            <a:chOff x="5436096" y="2666198"/>
            <a:chExt cx="2837584" cy="3572287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7202" r="66452"/>
            <a:stretch/>
          </p:blipFill>
          <p:spPr bwMode="auto">
            <a:xfrm>
              <a:off x="5436096" y="2666198"/>
              <a:ext cx="2837584" cy="35722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45" t="82303" r="58848" b="11699"/>
            <a:stretch/>
          </p:blipFill>
          <p:spPr bwMode="auto">
            <a:xfrm>
              <a:off x="5508104" y="5406080"/>
              <a:ext cx="1440160" cy="2168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2061" name="Přímá spojnice se šipkou 2060"/>
          <p:cNvCxnSpPr/>
          <p:nvPr/>
        </p:nvCxnSpPr>
        <p:spPr>
          <a:xfrm>
            <a:off x="827584" y="4365104"/>
            <a:ext cx="4608512" cy="1611603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2339752" y="4386902"/>
            <a:ext cx="3096344" cy="1127624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 flipV="1">
            <a:off x="4283968" y="2996952"/>
            <a:ext cx="1152128" cy="1368152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9" name="Přímá spojnice se šipkou 2068"/>
          <p:cNvCxnSpPr/>
          <p:nvPr/>
        </p:nvCxnSpPr>
        <p:spPr>
          <a:xfrm flipV="1">
            <a:off x="3419872" y="3212976"/>
            <a:ext cx="2232248" cy="2409997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7" name="Přímá spojnice se šipkou 66"/>
          <p:cNvCxnSpPr/>
          <p:nvPr/>
        </p:nvCxnSpPr>
        <p:spPr>
          <a:xfrm flipV="1">
            <a:off x="4283968" y="3573016"/>
            <a:ext cx="1368152" cy="2403692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9552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500"/>
                            </p:stCondLst>
                            <p:childTnLst>
                              <p:par>
                                <p:cTn id="3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5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  <p:bldP spid="11" grpId="0" build="p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Aplikace 1 - Kalkulačka a Poznámkový blok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řízenou prací – praktickým procvičováním.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0872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3"/>
            <a:ext cx="8928992" cy="504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>
                <a:solidFill>
                  <a:srgbClr val="0070C0"/>
                </a:solidFill>
              </a:rPr>
              <a:t>Start  -  Programy  -  Příslušenství </a:t>
            </a:r>
            <a:r>
              <a:rPr lang="cs-CZ" sz="2400" dirty="0" smtClean="0">
                <a:solidFill>
                  <a:srgbClr val="0070C0"/>
                </a:solidFill>
              </a:rPr>
              <a:t>– Kalkulačka 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1. Kalkulačka: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grpSp>
        <p:nvGrpSpPr>
          <p:cNvPr id="2063" name="Skupina 2062"/>
          <p:cNvGrpSpPr/>
          <p:nvPr/>
        </p:nvGrpSpPr>
        <p:grpSpPr>
          <a:xfrm>
            <a:off x="222248" y="2666198"/>
            <a:ext cx="2837584" cy="3572287"/>
            <a:chOff x="5436096" y="2666198"/>
            <a:chExt cx="2837584" cy="3572287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7202" r="66452"/>
            <a:stretch/>
          </p:blipFill>
          <p:spPr bwMode="auto">
            <a:xfrm>
              <a:off x="5436096" y="2666198"/>
              <a:ext cx="2837584" cy="35722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45" t="82303" r="58848" b="11699"/>
            <a:stretch/>
          </p:blipFill>
          <p:spPr bwMode="auto">
            <a:xfrm>
              <a:off x="5508104" y="5406080"/>
              <a:ext cx="1440160" cy="2168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150" y="1895475"/>
            <a:ext cx="2171700" cy="306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Kalkulacka 1.wm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53.304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465894" y="1878385"/>
            <a:ext cx="2186226" cy="308414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940152" y="1924050"/>
            <a:ext cx="288032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Příklad:</a:t>
            </a:r>
          </a:p>
          <a:p>
            <a:endParaRPr lang="cs-CZ" sz="2800" dirty="0"/>
          </a:p>
          <a:p>
            <a:r>
              <a:rPr lang="cs-CZ" sz="3600" b="1" dirty="0" smtClean="0"/>
              <a:t>9  +  15  =   ?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vymazat</a:t>
            </a:r>
            <a:endParaRPr lang="cs-CZ" sz="2800" dirty="0"/>
          </a:p>
        </p:txBody>
      </p:sp>
      <p:sp>
        <p:nvSpPr>
          <p:cNvPr id="4" name="Čárový popisek 1 3"/>
          <p:cNvSpPr/>
          <p:nvPr/>
        </p:nvSpPr>
        <p:spPr>
          <a:xfrm>
            <a:off x="323528" y="3108990"/>
            <a:ext cx="1410888" cy="175994"/>
          </a:xfrm>
          <a:prstGeom prst="borderCallout1">
            <a:avLst>
              <a:gd name="adj1" fmla="val 2514"/>
              <a:gd name="adj2" fmla="val 99684"/>
              <a:gd name="adj3" fmla="val -582957"/>
              <a:gd name="adj4" fmla="val 223271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358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222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628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78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14" grpId="0" animBg="1"/>
      <p:bldP spid="16" grpId="0"/>
      <p:bldP spid="11" grpId="0" build="p"/>
      <p:bldP spid="3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Aplikace 1 - Kalkulačka a Poznámkový blok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(E) - Pouze pro ukázku ovládání „Zobrazení“, a popisu dalších možností.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0872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3"/>
            <a:ext cx="8928992" cy="504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Rozšířené možnosti nastavení kalkulačky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1. Kalkulačka: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6" name="kalkulacka_mody.wm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31696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27584" y="1639125"/>
            <a:ext cx="7562850" cy="4124325"/>
          </a:xfrm>
          <a:prstGeom prst="rect">
            <a:avLst/>
          </a:prstGeom>
        </p:spPr>
      </p:pic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35496" y="5494350"/>
            <a:ext cx="8928992" cy="443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Ukázka, popis a vyzkoušení užitečných možností (převod jednotek, hypotéka, …)</a:t>
            </a:r>
            <a:endParaRPr lang="cs-CZ" sz="2000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7746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8803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1538"/>
                            </p:stCondLst>
                            <p:childTnLst>
                              <p:par>
                                <p:cTn id="2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2038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6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4" grpId="0" animBg="1"/>
      <p:bldP spid="16" grpId="0"/>
      <p:bldP spid="11" grpId="0" build="p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Aplikace 1 - Kalkulačka a Poznámkový blok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řízenou prací – praktickým procvičováním.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0872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3"/>
            <a:ext cx="8928992" cy="504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>
                <a:solidFill>
                  <a:srgbClr val="0070C0"/>
                </a:solidFill>
              </a:rPr>
              <a:t>Start  -  Programy  -  Příslušenství </a:t>
            </a:r>
            <a:r>
              <a:rPr lang="cs-CZ" sz="2400" dirty="0" smtClean="0">
                <a:solidFill>
                  <a:srgbClr val="0070C0"/>
                </a:solidFill>
              </a:rPr>
              <a:t>– Poznámkový blok 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2. Poznámkový blok: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6" name="Poznamkovy blok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835696" y="1549951"/>
            <a:ext cx="5400600" cy="4639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520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9633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99334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99834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4" grpId="0" animBg="1"/>
      <p:bldP spid="16" grpId="0"/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Aplikace 1 - Kalkulačka a Poznámkový blok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řízenou prací – praktickým procvičováním.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0872" y="731168"/>
            <a:ext cx="6096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3"/>
            <a:ext cx="8928992" cy="504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Poznámkový blok – Kalkulačka -&gt; Poznámkový blok 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3. Propojení dat mezi programy: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6" name="pozn_blok a kalk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40141" y="1725128"/>
            <a:ext cx="8172450" cy="3990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606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14" grpId="0" animBg="1"/>
      <p:bldP spid="16" grpId="0"/>
      <p:bldP spid="1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Aplikace 1 - Kalkulačka a Poznámkový blok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 algn="ctr">
              <a:spcBef>
                <a:spcPts val="0"/>
              </a:spcBef>
              <a:buNone/>
            </a:pPr>
            <a:r>
              <a:rPr lang="cs-CZ" sz="2000" b="1" i="1" dirty="0">
                <a:solidFill>
                  <a:srgbClr val="00B050"/>
                </a:solidFill>
              </a:rPr>
              <a:t>Pochvala za trpělivost a snahu při výkladu a </a:t>
            </a:r>
            <a:r>
              <a:rPr lang="cs-CZ" sz="2000" b="1" i="1" dirty="0" smtClean="0">
                <a:solidFill>
                  <a:srgbClr val="00B050"/>
                </a:solidFill>
              </a:rPr>
              <a:t>cvičení</a:t>
            </a:r>
            <a:r>
              <a:rPr lang="cs-CZ" sz="2000" b="1" i="1" dirty="0">
                <a:solidFill>
                  <a:srgbClr val="00B050"/>
                </a:solidFill>
              </a:rPr>
              <a:t>.</a:t>
            </a:r>
            <a:endParaRPr lang="cs-CZ" sz="1800" b="1" i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302433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i="1" u="sng" dirty="0">
                <a:solidFill>
                  <a:srgbClr val="002060"/>
                </a:solidFill>
              </a:rPr>
              <a:t>Úkol – zamyšlení: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206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2060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1628800"/>
            <a:ext cx="639550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rgbClr val="CC0066"/>
                </a:solidFill>
              </a:rPr>
              <a:t>Zamyslete se a na papír napište seznam, </a:t>
            </a:r>
          </a:p>
          <a:p>
            <a:pPr algn="ctr"/>
            <a:r>
              <a:rPr lang="cs-CZ" sz="2800" b="1" i="1" dirty="0" smtClean="0">
                <a:solidFill>
                  <a:srgbClr val="CC0066"/>
                </a:solidFill>
              </a:rPr>
              <a:t>kde všude se setkáváte </a:t>
            </a:r>
          </a:p>
          <a:p>
            <a:pPr algn="ctr"/>
            <a:r>
              <a:rPr lang="cs-CZ" sz="2800" b="1" i="1" dirty="0" smtClean="0">
                <a:solidFill>
                  <a:srgbClr val="CC0066"/>
                </a:solidFill>
              </a:rPr>
              <a:t>s jednoduchým textovým editorem.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036890" y="3429000"/>
            <a:ext cx="1827886" cy="173278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93812" y="2204864"/>
            <a:ext cx="1736725" cy="1828800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251871" y="4684734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>
                <a:solidFill>
                  <a:srgbClr val="0070C0"/>
                </a:solidFill>
              </a:rPr>
              <a:t>Učitel spočítá Vaše výsledky a vyhlásí vítěze,</a:t>
            </a:r>
          </a:p>
          <a:p>
            <a:r>
              <a:rPr lang="cs-CZ" sz="2800" b="1" i="1" dirty="0" smtClean="0">
                <a:solidFill>
                  <a:srgbClr val="0070C0"/>
                </a:solidFill>
              </a:rPr>
              <a:t>uvede správné odpovědi, případně další náměty.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13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948770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284984"/>
            <a:ext cx="806243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365125"/>
            <a:r>
              <a:rPr lang="cs-CZ" dirty="0">
                <a:hlinkClick r:id="rId5"/>
              </a:rPr>
              <a:t>http://cs.wikipedia.org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 marL="365125"/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extrahardware.cnews.cz/lide/jan-bocek</a:t>
            </a:r>
            <a:endParaRPr lang="cs-CZ" dirty="0" smtClean="0"/>
          </a:p>
          <a:p>
            <a:pPr marL="365125"/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www.fi.muni.cz/usr/pelikan/ARCHIT/TEXTY/VNEUM.HTML</a:t>
            </a:r>
            <a:endParaRPr lang="cs-CZ" dirty="0" smtClean="0"/>
          </a:p>
          <a:p>
            <a:pPr marL="365125"/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://elektronika.heureka.cz/</a:t>
            </a:r>
            <a:endParaRPr lang="cs-CZ" dirty="0"/>
          </a:p>
          <a:p>
            <a:pPr marL="365125"/>
            <a:r>
              <a:rPr lang="cs-CZ" dirty="0">
                <a:hlinkClick r:id="rId9"/>
              </a:rPr>
              <a:t>http://www.i-kantor.eu/cze/ucebnice/informatika.php</a:t>
            </a:r>
            <a:endParaRPr lang="cs-CZ" dirty="0"/>
          </a:p>
          <a:p>
            <a:pPr marL="365125"/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www.komik.cz/</a:t>
            </a:r>
            <a:endParaRPr lang="cs-CZ" dirty="0" smtClean="0"/>
          </a:p>
          <a:p>
            <a:pPr marL="365125"/>
            <a:r>
              <a:rPr lang="cs-CZ" dirty="0">
                <a:hlinkClick r:id="rId11"/>
              </a:rPr>
              <a:t>http://mp3s.nadruhou.net/crazy-frog/we-are-the-champions-56719</a:t>
            </a:r>
            <a:r>
              <a:rPr lang="cs-CZ" dirty="0" smtClean="0">
                <a:hlinkClick r:id="rId11"/>
              </a:rPr>
              <a:t>/</a:t>
            </a:r>
            <a:endParaRPr lang="cs-CZ" dirty="0"/>
          </a:p>
          <a:p>
            <a:pPr marL="365125"/>
            <a:r>
              <a:rPr lang="cs-CZ" dirty="0"/>
              <a:t>	</a:t>
            </a:r>
            <a:r>
              <a:rPr lang="cs-CZ" i="1" dirty="0" smtClean="0"/>
              <a:t>výřez ukázky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046" y="1844824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348880"/>
            <a:ext cx="80303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dirty="0" err="1" smtClean="0"/>
              <a:t>emotikony</a:t>
            </a:r>
            <a:r>
              <a:rPr lang="cs-CZ" dirty="0" smtClean="0"/>
              <a:t> a kliparty sady MS-Office, dostupné také na</a:t>
            </a:r>
          </a:p>
          <a:p>
            <a:pPr lvl="1"/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office.microsoft.com/cs-cz/images/MC900442026.aspx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5719</TotalTime>
  <Words>660</Words>
  <Application>Microsoft Office PowerPoint</Application>
  <PresentationFormat>Předvádění na obrazovce (4:3)</PresentationFormat>
  <Paragraphs>133</Paragraphs>
  <Slides>9</Slides>
  <Notes>7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Aplikace 1 - Kalkulačka a Poznámkový blok</vt:lpstr>
      <vt:lpstr>Aplikace 1 - Kalkulačka a Poznámkový blok</vt:lpstr>
      <vt:lpstr>Aplikace 1 - Kalkulačka a Poznámkový blok</vt:lpstr>
      <vt:lpstr>Aplikace 1 - Kalkulačka a Poznámkový blok</vt:lpstr>
      <vt:lpstr>Aplikace 1 - Kalkulačka a Poznámkový blok</vt:lpstr>
      <vt:lpstr>Aplikace 1 - Kalkulačka a Poznámkový blok</vt:lpstr>
      <vt:lpstr>Aplikace 1 - Kalkulačka a Poznámkový blok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225</cp:revision>
  <dcterms:created xsi:type="dcterms:W3CDTF">2010-11-01T23:40:31Z</dcterms:created>
  <dcterms:modified xsi:type="dcterms:W3CDTF">2013-12-17T12:33:46Z</dcterms:modified>
</cp:coreProperties>
</file>