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32" r:id="rId2"/>
    <p:sldMasterId id="2147483744" r:id="rId3"/>
    <p:sldMasterId id="2147483768" r:id="rId4"/>
  </p:sldMasterIdLst>
  <p:notesMasterIdLst>
    <p:notesMasterId r:id="rId19"/>
  </p:notesMasterIdLst>
  <p:sldIdLst>
    <p:sldId id="322" r:id="rId5"/>
    <p:sldId id="323" r:id="rId6"/>
    <p:sldId id="324" r:id="rId7"/>
    <p:sldId id="326" r:id="rId8"/>
    <p:sldId id="327" r:id="rId9"/>
    <p:sldId id="350" r:id="rId10"/>
    <p:sldId id="351" r:id="rId11"/>
    <p:sldId id="352" r:id="rId12"/>
    <p:sldId id="353" r:id="rId13"/>
    <p:sldId id="330" r:id="rId14"/>
    <p:sldId id="349" r:id="rId15"/>
    <p:sldId id="356" r:id="rId16"/>
    <p:sldId id="354" r:id="rId17"/>
    <p:sldId id="34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>
          <p15:clr>
            <a:srgbClr val="A4A3A4"/>
          </p15:clr>
        </p15:guide>
        <p15:guide id="2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0099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33" autoAdjust="0"/>
    <p:restoredTop sz="94671" autoAdjust="0"/>
  </p:normalViewPr>
  <p:slideViewPr>
    <p:cSldViewPr showGuides="1">
      <p:cViewPr varScale="1">
        <p:scale>
          <a:sx n="63" d="100"/>
          <a:sy n="63" d="100"/>
        </p:scale>
        <p:origin x="1252" y="80"/>
      </p:cViewPr>
      <p:guideLst>
        <p:guide orient="horz"/>
        <p:guide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0E379-52AB-4730-9345-6F7EC28A8D7F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7B955-8A68-4999-9441-4F7E33248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677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4815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17569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62508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41375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23567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151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607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1376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23846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89682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3000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890125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8359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0237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48586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30799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0950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3769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84959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71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92801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8352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32092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23763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285028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113890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7093573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57689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0733476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071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7923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609366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946852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6238874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22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565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704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13195"/>
              </p:ext>
            </p:extLst>
          </p:nvPr>
        </p:nvGraphicFramePr>
        <p:xfrm>
          <a:off x="971600" y="1268757"/>
          <a:ext cx="7200800" cy="1955009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VY_32_INOVACE_481_STAVBA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SLOVA  A  PRAVOPIS, TVAROSLOVÍ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OPAKOVÁNÍ –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SLOVNÍHO ZÁKLADU, SLOVNÍCH DRUHŮ A  MLUVNICKÝCH KATEGORIÍ PODSTATNÝCH JMEN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 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1156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27515"/>
            <a:ext cx="9144000" cy="3953813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Materiál určen pro práci žáků na ZŠ – 1. stupeň v předmětu Český jazyk a literatura pro 5. ročník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Cílem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Microsoft PowerPointové prezentace je opakování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části slov, slovních druhů a procvičení mluvnických kategorií podstatných jmen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Součástí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prezentace je pracovní list s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tajenkou, při které provedou děti společnou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kontrolu zápisu na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tabuli</a:t>
            </a:r>
          </a:p>
        </p:txBody>
      </p:sp>
    </p:spTree>
    <p:extLst>
      <p:ext uri="{BB962C8B-B14F-4D97-AF65-F5344CB8AC3E}">
        <p14:creationId xmlns:p14="http://schemas.microsoft.com/office/powerpoint/2010/main" val="491772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b="1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2635573"/>
            <a:ext cx="9128065" cy="410579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Wingdings" pitchFamily="2" charset="2"/>
              <a:buChar char="§"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– Vyznačení slov příbuzných se slovem stavět (ze článku „Stavět“) a určení slovních druhů  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7: </a:t>
            </a: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Určování mluvnických kategorií u podstatných jmen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 slovním základem slova stav (ze článku „Stavět“)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vyznačení slov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příbuzných se slovem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stavět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určení slovních druhů  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9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určení mluvnických kategorií u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podstatných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jmen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se slovním základem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slova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stav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557784" lvl="1" indent="0">
              <a:lnSpc>
                <a:spcPct val="120000"/>
              </a:lnSpc>
              <a:buClrTx/>
              <a:buSzPct val="100000"/>
              <a:buNone/>
            </a:pPr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</a:rPr>
              <a:t>LISTOPAD</a:t>
            </a:r>
            <a:endParaRPr lang="cs-CZ" sz="24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2393302" y="1261719"/>
            <a:ext cx="6840760" cy="653947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SLOVNÍ ZÁKLAD, PŘEDPONA, PŘÍPONA, SLOVA PŘÍBUZNÁ, ROD, ČÍSLO, PÁD, VZOR   </a:t>
            </a:r>
            <a:endParaRPr lang="cs-CZ" sz="16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3442858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779445"/>
            <a:ext cx="9128065" cy="6078555"/>
          </a:xfrm>
        </p:spPr>
        <p:txBody>
          <a:bodyPr>
            <a:noAutofit/>
          </a:bodyPr>
          <a:lstStyle/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10: </a:t>
            </a: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– Zadání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tajenky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18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vyplnění tajenky 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12: </a:t>
            </a:r>
            <a:endParaRPr lang="cs-CZ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Wingdings" pitchFamily="2" charset="2"/>
              <a:buChar char="§"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Pracovní list – Tajenka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13: </a:t>
            </a:r>
            <a:endParaRPr lang="cs-CZ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Wingdings" pitchFamily="2" charset="2"/>
              <a:buChar char="§"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Pracovní list – 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lánek „Stavíme“ </a:t>
            </a:r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557784" lvl="1" indent="0">
              <a:lnSpc>
                <a:spcPct val="120000"/>
              </a:lnSpc>
              <a:buClr>
                <a:srgbClr val="909465"/>
              </a:buClr>
              <a:buNone/>
            </a:pPr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26415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2762050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ývojový diagram: děrná páska 10"/>
          <p:cNvSpPr/>
          <p:nvPr/>
        </p:nvSpPr>
        <p:spPr>
          <a:xfrm>
            <a:off x="3672384" y="3700986"/>
            <a:ext cx="5472608" cy="2711919"/>
          </a:xfrm>
          <a:prstGeom prst="flowChartPunchedTape">
            <a:avLst/>
          </a:prstGeom>
          <a:solidFill>
            <a:srgbClr val="006600"/>
          </a:solidFill>
          <a:scene3d>
            <a:camera prst="perspectiveContrastingLef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Pravopis předložek S (se), z (ze) se často liší od výslovnosti, např.:</a:t>
            </a:r>
          </a:p>
          <a:p>
            <a:r>
              <a:rPr lang="cs-CZ" b="1" dirty="0" smtClean="0"/>
              <a:t>S bratrem /z/		z Písku /s/</a:t>
            </a:r>
          </a:p>
          <a:p>
            <a:r>
              <a:rPr lang="cs-CZ" b="1" dirty="0" smtClean="0"/>
              <a:t>S důvtipem /z/		z přesvědčení /s/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55976" y="1121401"/>
            <a:ext cx="6571030" cy="646331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isometricOffAxis1Left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Skupiny –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</a:t>
            </a:r>
            <a:endParaRPr lang="cs-CZ" sz="3600" b="1" i="1" dirty="0">
              <a:ln>
                <a:solidFill>
                  <a:srgbClr val="92D050"/>
                </a:solidFill>
              </a:ln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260648"/>
            <a:ext cx="2935419" cy="20313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já		</a:t>
            </a:r>
          </a:p>
          <a:p>
            <a:pPr marL="342900" indent="-342900"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ně</a:t>
            </a:r>
            <a:r>
              <a:rPr lang="cs-CZ" dirty="0" smtClean="0">
                <a:solidFill>
                  <a:srgbClr val="0070C0"/>
                </a:solidFill>
              </a:rPr>
              <a:t>, mi	(tobě)</a:t>
            </a:r>
          </a:p>
          <a:p>
            <a:pPr marL="342900" indent="-342900"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o</a:t>
            </a:r>
            <a:r>
              <a:rPr lang="cs-CZ" b="1" dirty="0" smtClean="0">
                <a:solidFill>
                  <a:srgbClr val="0070C0"/>
                </a:solidFill>
              </a:rPr>
              <a:t> mně	</a:t>
            </a:r>
            <a:r>
              <a:rPr lang="cs-CZ" dirty="0" smtClean="0">
                <a:solidFill>
                  <a:srgbClr val="0070C0"/>
                </a:solidFill>
              </a:rPr>
              <a:t>(o tobě)</a:t>
            </a:r>
          </a:p>
          <a:p>
            <a:pPr marL="342900" indent="-342900"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mnou</a:t>
            </a:r>
          </a:p>
          <a:p>
            <a:pPr marL="342900" indent="-342900">
              <a:buAutoNum type="arabicPeriod"/>
            </a:pP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2515263">
            <a:off x="-98449" y="3424645"/>
            <a:ext cx="6426759" cy="584775"/>
          </a:xfrm>
          <a:prstGeom prst="rect">
            <a:avLst/>
          </a:prstGeom>
          <a:solidFill>
            <a:srgbClr val="FFC000"/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</a:t>
            </a:r>
            <a:r>
              <a:rPr lang="cs-CZ" sz="32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y</a:t>
            </a:r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, </a:t>
            </a:r>
            <a:r>
              <a:rPr lang="cs-CZ" sz="32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zý</a:t>
            </a:r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: brzy, jazyk, nazývat se </a:t>
            </a:r>
            <a:endParaRPr lang="cs-CZ" sz="3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Monotype Corsiva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3401127">
            <a:off x="3238147" y="2609779"/>
            <a:ext cx="7077579" cy="523220"/>
          </a:xfrm>
          <a:prstGeom prst="rect">
            <a:avLst/>
          </a:prstGeom>
          <a:noFill/>
          <a:scene3d>
            <a:camera prst="isometricOffAxis2Right"/>
            <a:lightRig rig="threePt" dir="t"/>
          </a:scene3d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>
                  <a:solidFill>
                    <a:schemeClr val="tx1">
                      <a:lumMod val="85000"/>
                      <a:lumOff val="15000"/>
                    </a:schemeClr>
                  </a:solidFill>
                </a:ln>
                <a:solidFill>
                  <a:schemeClr val="accent2">
                    <a:lumMod val="75000"/>
                  </a:schemeClr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PŘEDPONY S – (SE-), z – (ZE-), VZ – (VZE-)</a:t>
            </a:r>
            <a:endParaRPr lang="cs-CZ" sz="2800" b="1" dirty="0">
              <a:ln w="11430">
                <a:solidFill>
                  <a:schemeClr val="tx1">
                    <a:lumMod val="85000"/>
                    <a:lumOff val="15000"/>
                  </a:schemeClr>
                </a:solidFill>
              </a:ln>
              <a:solidFill>
                <a:schemeClr val="accent2">
                  <a:lumMod val="75000"/>
                </a:schemeClr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02589" y="3717032"/>
            <a:ext cx="7776864" cy="1015663"/>
          </a:xfrm>
          <a:prstGeom prst="rect">
            <a:avLst/>
          </a:prstGeom>
          <a:noFill/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5. ročník</a:t>
            </a:r>
          </a:p>
        </p:txBody>
      </p:sp>
      <p:grpSp>
        <p:nvGrpSpPr>
          <p:cNvPr id="15" name="Skupina 14"/>
          <p:cNvGrpSpPr/>
          <p:nvPr/>
        </p:nvGrpSpPr>
        <p:grpSpPr>
          <a:xfrm rot="20544323">
            <a:off x="-304624" y="3579326"/>
            <a:ext cx="6048673" cy="1872208"/>
            <a:chOff x="899591" y="3717032"/>
            <a:chExt cx="6048673" cy="1872208"/>
          </a:xfrm>
          <a:scene3d>
            <a:camera prst="isometricTopUp"/>
            <a:lightRig rig="threePt" dir="t"/>
          </a:scene3d>
        </p:grpSpPr>
        <p:sp>
          <p:nvSpPr>
            <p:cNvPr id="14" name="Vodorovný svitek 13"/>
            <p:cNvSpPr/>
            <p:nvPr/>
          </p:nvSpPr>
          <p:spPr>
            <a:xfrm>
              <a:off x="899591" y="3717032"/>
              <a:ext cx="6048673" cy="1872208"/>
            </a:xfrm>
            <a:prstGeom prst="horizontalScrol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028014" y="4224863"/>
              <a:ext cx="5904180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Zkratky a značky:</a:t>
              </a:r>
              <a:r>
                <a:rPr lang="cs-CZ" dirty="0" smtClean="0"/>
                <a:t> </a:t>
              </a:r>
              <a:r>
                <a:rPr lang="cs-CZ" b="1" i="1" dirty="0" smtClean="0"/>
                <a:t>p.= pan,…</a:t>
              </a:r>
            </a:p>
            <a:p>
              <a:r>
                <a:rPr lang="cs-CZ" b="1" i="1" dirty="0"/>
                <a:t>	</a:t>
              </a:r>
              <a:r>
                <a:rPr lang="cs-CZ" b="1" i="1" dirty="0" smtClean="0"/>
                <a:t>	  s. = slečna, sestra, …</a:t>
              </a:r>
            </a:p>
            <a:p>
              <a:r>
                <a:rPr lang="cs-CZ" b="1" i="1" dirty="0" smtClean="0"/>
                <a:t>		  č. j. = číslo jednací, jednotné číslo</a:t>
              </a: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854994" y="566678"/>
            <a:ext cx="5248553" cy="2862322"/>
          </a:xfrm>
          <a:prstGeom prst="rect">
            <a:avLst/>
          </a:prstGeom>
          <a:noFill/>
          <a:scene3d>
            <a:camera prst="perspectiveHeroicExtremeLeftFacing"/>
            <a:lightRig rig="threePt" dir="t"/>
          </a:scene3d>
        </p:spPr>
        <p:txBody>
          <a:bodyPr wrap="non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JAZYK </a:t>
            </a:r>
          </a:p>
          <a:p>
            <a:pPr algn="ctr"/>
            <a:r>
              <a:rPr lang="cs-CZ" sz="6000" b="1" dirty="0">
                <a:solidFill>
                  <a:srgbClr val="C00000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6000" b="1" dirty="0" smtClean="0">
              <a:solidFill>
                <a:srgbClr val="C00000"/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endParaRPr lang="cs-CZ" sz="6000" b="1" dirty="0">
              <a:solidFill>
                <a:srgbClr val="C00000"/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71977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4704"/>
          </a:xfrm>
        </p:spPr>
        <p:txBody>
          <a:bodyPr>
            <a:noAutofit/>
          </a:bodyPr>
          <a:lstStyle/>
          <a:p>
            <a:pPr algn="ctr"/>
            <a:r>
              <a:rPr lang="cs-CZ" sz="7200" dirty="0" smtClean="0">
                <a:latin typeface="Freestyle Script" pitchFamily="66" charset="0"/>
              </a:rPr>
              <a:t>Stavíme</a:t>
            </a:r>
            <a:endParaRPr lang="cs-CZ" sz="7200" dirty="0">
              <a:latin typeface="Freestyle Script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691010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</a:rPr>
              <a:t>Všude kolem nás se staví. V Mostě vystavěli celé nové město. Postavit dům není snadné. Stavební inženýr vypracuje plán. Není dobré, když je stavba dlouho rozestavěná. Vedle výstavby se také provádějí nástavby a přestavby starších budov.</a:t>
            </a:r>
            <a:endParaRPr lang="cs-CZ" sz="2400" dirty="0">
              <a:solidFill>
                <a:srgbClr val="0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" y="2192764"/>
            <a:ext cx="914400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AutoNum type="arabicPeriod"/>
            </a:pPr>
            <a:r>
              <a:rPr lang="cs-CZ" sz="2200" dirty="0" smtClean="0">
                <a:solidFill>
                  <a:srgbClr val="000000"/>
                </a:solidFill>
              </a:rPr>
              <a:t>Vypiš slova příbuzná se slovem </a:t>
            </a:r>
            <a:r>
              <a:rPr lang="cs-CZ" sz="2200" b="1" dirty="0" smtClean="0">
                <a:solidFill>
                  <a:srgbClr val="000000"/>
                </a:solidFill>
                <a:latin typeface="Monotype Corsiva" pitchFamily="66" charset="0"/>
              </a:rPr>
              <a:t>stavět , </a:t>
            </a:r>
            <a:r>
              <a:rPr lang="cs-CZ" sz="2200" dirty="0" smtClean="0">
                <a:solidFill>
                  <a:srgbClr val="000000"/>
                </a:solidFill>
              </a:rPr>
              <a:t>vyznač slovní základ a urči jeho slovní druh číslicí. </a:t>
            </a:r>
            <a:endParaRPr lang="cs-CZ" sz="2200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4656321"/>
              </p:ext>
            </p:extLst>
          </p:nvPr>
        </p:nvGraphicFramePr>
        <p:xfrm>
          <a:off x="323528" y="2954566"/>
          <a:ext cx="8568952" cy="3566160"/>
        </p:xfrm>
        <a:graphic>
          <a:graphicData uri="http://schemas.openxmlformats.org/drawingml/2006/table">
            <a:tbl>
              <a:tblPr firstRow="1" bandRow="1">
                <a:tableStyleId>{5A111915-BE36-4E01-A7E5-04B1672EAD32}</a:tableStyleId>
              </a:tblPr>
              <a:tblGrid>
                <a:gridCol w="5854037"/>
                <a:gridCol w="2714915"/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20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6730978" y="2962205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00FF"/>
                </a:solidFill>
              </a:rPr>
              <a:t>Slovní druh</a:t>
            </a:r>
            <a:endParaRPr lang="cs-CZ" sz="2000" dirty="0">
              <a:solidFill>
                <a:srgbClr val="0000FF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12915" y="2971683"/>
            <a:ext cx="50000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FF"/>
                </a:solidFill>
              </a:rPr>
              <a:t>Slova příbuzná s vyznačením slovního základu</a:t>
            </a:r>
            <a:endParaRPr lang="cs-CZ" sz="2000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6617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1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4704"/>
          </a:xfrm>
        </p:spPr>
        <p:txBody>
          <a:bodyPr>
            <a:noAutofit/>
          </a:bodyPr>
          <a:lstStyle/>
          <a:p>
            <a:pPr algn="ctr"/>
            <a:r>
              <a:rPr lang="cs-CZ" sz="7200" dirty="0" smtClean="0">
                <a:latin typeface="Freestyle Script" pitchFamily="66" charset="0"/>
              </a:rPr>
              <a:t>Stavíme</a:t>
            </a:r>
            <a:endParaRPr lang="cs-CZ" sz="7200" dirty="0">
              <a:latin typeface="Freestyle Script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691010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</a:rPr>
              <a:t>Všude kolem nás se staví. V Mostě vystavěli celé nové město. Postavit dům není snadné. Stavební inženýr vypracuje plán. Není dobré, když je stavba dlouho rozestavěná. Vedle výstavby se také provádějí nástavby a přestavby starších budov.</a:t>
            </a:r>
            <a:endParaRPr lang="cs-CZ" sz="2400" dirty="0">
              <a:solidFill>
                <a:srgbClr val="0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" y="2192764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2"/>
            </a:pPr>
            <a:r>
              <a:rPr lang="cs-CZ" sz="2200" dirty="0" smtClean="0">
                <a:solidFill>
                  <a:srgbClr val="000000"/>
                </a:solidFill>
              </a:rPr>
              <a:t>Urči mluvnické kategorie u podstatných jmen se základem slova </a:t>
            </a:r>
            <a:r>
              <a:rPr lang="cs-CZ" sz="2200" b="1" dirty="0" smtClean="0">
                <a:solidFill>
                  <a:srgbClr val="000000"/>
                </a:solidFill>
                <a:latin typeface="Monotype Corsiva" pitchFamily="66" charset="0"/>
              </a:rPr>
              <a:t>stav.</a:t>
            </a:r>
            <a:endParaRPr lang="cs-CZ" sz="2200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8286357"/>
              </p:ext>
            </p:extLst>
          </p:nvPr>
        </p:nvGraphicFramePr>
        <p:xfrm>
          <a:off x="251520" y="3140968"/>
          <a:ext cx="8640960" cy="228600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880320"/>
                <a:gridCol w="1440160"/>
                <a:gridCol w="1440160"/>
                <a:gridCol w="1440160"/>
                <a:gridCol w="14401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Podstatné jméno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smtClean="0"/>
                        <a:t>rod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číslo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pád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vzor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8691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4704"/>
          </a:xfrm>
        </p:spPr>
        <p:txBody>
          <a:bodyPr>
            <a:noAutofit/>
          </a:bodyPr>
          <a:lstStyle/>
          <a:p>
            <a:pPr algn="ctr"/>
            <a:r>
              <a:rPr lang="cs-CZ" sz="7200" dirty="0" smtClean="0">
                <a:latin typeface="Freestyle Script" pitchFamily="66" charset="0"/>
              </a:rPr>
              <a:t>Stavíme</a:t>
            </a:r>
            <a:endParaRPr lang="cs-CZ" sz="7200" dirty="0">
              <a:latin typeface="Freestyle Script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676496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</a:rPr>
              <a:t>Všude kolem nás se staví. V Mostě vystavěli celé nové město. Postavit dům není snadné. Stavební inženýr vypracuje plán. Není dobré, když je stavba dlouho rozestavěná. Vedle výstavby se také provádějí nástavby a přestavby starších budov.</a:t>
            </a:r>
            <a:endParaRPr lang="cs-CZ" sz="2400" dirty="0">
              <a:solidFill>
                <a:srgbClr val="0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" y="2134708"/>
            <a:ext cx="914400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AutoNum type="arabicPeriod"/>
            </a:pPr>
            <a:r>
              <a:rPr lang="cs-CZ" sz="2200" dirty="0" smtClean="0">
                <a:solidFill>
                  <a:srgbClr val="000000"/>
                </a:solidFill>
              </a:rPr>
              <a:t>Kontrola vypsání slov příbuzných </a:t>
            </a:r>
            <a:r>
              <a:rPr lang="cs-CZ" sz="2200" dirty="0">
                <a:solidFill>
                  <a:srgbClr val="000000"/>
                </a:solidFill>
              </a:rPr>
              <a:t>se slovem </a:t>
            </a:r>
            <a:r>
              <a:rPr lang="cs-CZ" sz="2200" b="1" dirty="0">
                <a:solidFill>
                  <a:srgbClr val="000000"/>
                </a:solidFill>
                <a:latin typeface="Monotype Corsiva" pitchFamily="66" charset="0"/>
              </a:rPr>
              <a:t>stavět , </a:t>
            </a:r>
            <a:r>
              <a:rPr lang="cs-CZ" sz="2200" dirty="0" smtClean="0">
                <a:solidFill>
                  <a:srgbClr val="000000"/>
                </a:solidFill>
              </a:rPr>
              <a:t>vyznačení slovního základu </a:t>
            </a:r>
            <a:r>
              <a:rPr lang="cs-CZ" sz="2200" dirty="0">
                <a:solidFill>
                  <a:srgbClr val="000000"/>
                </a:solidFill>
              </a:rPr>
              <a:t>a </a:t>
            </a:r>
            <a:r>
              <a:rPr lang="cs-CZ" sz="2200" dirty="0" smtClean="0">
                <a:solidFill>
                  <a:srgbClr val="000000"/>
                </a:solidFill>
              </a:rPr>
              <a:t>určení </a:t>
            </a:r>
            <a:r>
              <a:rPr lang="cs-CZ" sz="2200" dirty="0">
                <a:solidFill>
                  <a:srgbClr val="000000"/>
                </a:solidFill>
              </a:rPr>
              <a:t>jeho </a:t>
            </a:r>
            <a:r>
              <a:rPr lang="cs-CZ" sz="2200" dirty="0" smtClean="0">
                <a:solidFill>
                  <a:srgbClr val="000000"/>
                </a:solidFill>
              </a:rPr>
              <a:t>slovního druhu </a:t>
            </a:r>
            <a:r>
              <a:rPr lang="cs-CZ" sz="2200" dirty="0">
                <a:solidFill>
                  <a:srgbClr val="000000"/>
                </a:solidFill>
              </a:rPr>
              <a:t>číslicí. </a:t>
            </a:r>
            <a:endParaRPr lang="cs-CZ" sz="2200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1471876"/>
              </p:ext>
            </p:extLst>
          </p:nvPr>
        </p:nvGraphicFramePr>
        <p:xfrm>
          <a:off x="251520" y="2867482"/>
          <a:ext cx="8640960" cy="3962400"/>
        </p:xfrm>
        <a:graphic>
          <a:graphicData uri="http://schemas.openxmlformats.org/drawingml/2006/table">
            <a:tbl>
              <a:tblPr firstRow="1" bandRow="1">
                <a:tableStyleId>{5A111915-BE36-4E01-A7E5-04B1672EAD32}</a:tableStyleId>
              </a:tblPr>
              <a:tblGrid>
                <a:gridCol w="5903231"/>
                <a:gridCol w="2737729"/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20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7287706" y="3259333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735204" y="3276596"/>
            <a:ext cx="9174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STAVÍ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730978" y="2846093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00FF"/>
                </a:solidFill>
              </a:rPr>
              <a:t>Slovní druh</a:t>
            </a:r>
            <a:endParaRPr lang="cs-CZ" sz="2000" dirty="0">
              <a:solidFill>
                <a:srgbClr val="0000FF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723762" y="3256518"/>
            <a:ext cx="12955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FF"/>
                </a:solidFill>
              </a:rPr>
              <a:t>|         |</a:t>
            </a:r>
            <a:endParaRPr lang="cs-CZ" sz="2000" b="1" dirty="0">
              <a:solidFill>
                <a:srgbClr val="0000FF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12915" y="2855571"/>
            <a:ext cx="50000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FF"/>
                </a:solidFill>
              </a:rPr>
              <a:t>Slova příbuzná s vyznačením slovního základu</a:t>
            </a:r>
            <a:endParaRPr lang="cs-CZ" sz="2000" dirty="0">
              <a:solidFill>
                <a:srgbClr val="0000FF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280452" y="3644061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332544" y="3665358"/>
            <a:ext cx="16378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VYSTAVĚLI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679728" y="3656628"/>
            <a:ext cx="9295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FF"/>
                </a:solidFill>
              </a:rPr>
              <a:t>|         |</a:t>
            </a:r>
            <a:endParaRPr lang="cs-CZ" sz="2000" b="1" dirty="0">
              <a:solidFill>
                <a:srgbClr val="0000FF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280452" y="4048205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2422438" y="4055150"/>
            <a:ext cx="15407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POSTAVIT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768850" y="4066127"/>
            <a:ext cx="9777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FF"/>
                </a:solidFill>
              </a:rPr>
              <a:t>|         |</a:t>
            </a:r>
            <a:endParaRPr lang="cs-CZ" sz="2000" b="1" dirty="0">
              <a:solidFill>
                <a:srgbClr val="0000FF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294966" y="4450663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2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460282" y="4449638"/>
            <a:ext cx="15049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STAVEBNÍ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446669" y="4402296"/>
            <a:ext cx="10605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FF"/>
                </a:solidFill>
              </a:rPr>
              <a:t>|         |</a:t>
            </a:r>
            <a:endParaRPr lang="cs-CZ" sz="2000" b="1" dirty="0">
              <a:solidFill>
                <a:srgbClr val="0000FF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294966" y="4840132"/>
            <a:ext cx="4175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570388" y="4857717"/>
            <a:ext cx="12377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STAVBA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814109" y="5225687"/>
            <a:ext cx="10026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FF"/>
                </a:solidFill>
              </a:rPr>
              <a:t>|         |</a:t>
            </a:r>
            <a:endParaRPr lang="cs-CZ" sz="2000" b="1" dirty="0">
              <a:solidFill>
                <a:srgbClr val="0000FF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280452" y="5228799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2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132158" y="5231544"/>
            <a:ext cx="21707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ROZESTAVĚNÁ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545196" y="4845948"/>
            <a:ext cx="8827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FF"/>
                </a:solidFill>
              </a:rPr>
              <a:t>|         |</a:t>
            </a:r>
            <a:endParaRPr lang="cs-CZ" sz="2000" b="1" dirty="0">
              <a:solidFill>
                <a:srgbClr val="0000FF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280452" y="5631819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377194" y="5644411"/>
            <a:ext cx="16087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VÝSTAVBY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723860" y="5602626"/>
            <a:ext cx="10300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FF"/>
                </a:solidFill>
              </a:rPr>
              <a:t>|         |</a:t>
            </a:r>
            <a:endParaRPr lang="cs-CZ" sz="2000" b="1" dirty="0">
              <a:solidFill>
                <a:srgbClr val="0000FF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294966" y="6035401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382732" y="6031764"/>
            <a:ext cx="15877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NÁSTAVBY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741652" y="6035401"/>
            <a:ext cx="9553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FF"/>
                </a:solidFill>
              </a:rPr>
              <a:t>|         |</a:t>
            </a:r>
            <a:endParaRPr lang="cs-CZ" sz="2000" b="1" dirty="0">
              <a:solidFill>
                <a:srgbClr val="0000FF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278714" y="6420025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294622" y="6420025"/>
            <a:ext cx="17631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PŘESTAVBY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784164" y="6428456"/>
            <a:ext cx="9931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FF"/>
                </a:solidFill>
              </a:rPr>
              <a:t>|         |</a:t>
            </a:r>
            <a:endParaRPr lang="cs-CZ" sz="2000" b="1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6427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4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3" grpId="0"/>
      <p:bldP spid="15" grpId="0"/>
      <p:bldP spid="14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4704"/>
          </a:xfrm>
        </p:spPr>
        <p:txBody>
          <a:bodyPr>
            <a:noAutofit/>
          </a:bodyPr>
          <a:lstStyle/>
          <a:p>
            <a:pPr algn="ctr"/>
            <a:r>
              <a:rPr lang="cs-CZ" sz="7200" dirty="0" smtClean="0">
                <a:latin typeface="Freestyle Script" pitchFamily="66" charset="0"/>
              </a:rPr>
              <a:t>Stavíme</a:t>
            </a:r>
            <a:endParaRPr lang="cs-CZ" sz="7200" dirty="0">
              <a:latin typeface="Freestyle Script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691010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</a:rPr>
              <a:t>Všude kolem nás se staví. V Mostě vystavěli celé nové město. Postavit dům není snadné. Stavební inženýr vypracuje plán. Není dobré, když je stavba dlouho rozestavěná. Vedle výstavby se také provádějí nástavby a přestavby starších budov.</a:t>
            </a:r>
            <a:endParaRPr lang="cs-CZ" sz="2400" dirty="0">
              <a:solidFill>
                <a:srgbClr val="0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" y="2192764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2"/>
            </a:pPr>
            <a:r>
              <a:rPr lang="cs-CZ" sz="2200" dirty="0" smtClean="0">
                <a:solidFill>
                  <a:srgbClr val="000000"/>
                </a:solidFill>
              </a:rPr>
              <a:t>Kontrola mluvnických kategorií u podstatných jmen se základem slova </a:t>
            </a:r>
            <a:r>
              <a:rPr lang="cs-CZ" sz="2200" b="1" dirty="0" smtClean="0">
                <a:solidFill>
                  <a:srgbClr val="000000"/>
                </a:solidFill>
                <a:latin typeface="Monotype Corsiva" pitchFamily="66" charset="0"/>
              </a:rPr>
              <a:t>stav.</a:t>
            </a:r>
            <a:endParaRPr lang="cs-CZ" sz="2200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1107756"/>
              </p:ext>
            </p:extLst>
          </p:nvPr>
        </p:nvGraphicFramePr>
        <p:xfrm>
          <a:off x="251520" y="3140968"/>
          <a:ext cx="8640960" cy="228600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880320"/>
                <a:gridCol w="1440160"/>
                <a:gridCol w="1440160"/>
                <a:gridCol w="1440160"/>
                <a:gridCol w="14401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Podstatné jméno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smtClean="0"/>
                        <a:t>rod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číslo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pád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vzor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015155" y="3587530"/>
            <a:ext cx="13530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</a:rPr>
              <a:t>STAVBA</a:t>
            </a:r>
            <a:endParaRPr lang="cs-CZ" sz="2400" dirty="0">
              <a:solidFill>
                <a:srgbClr val="0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68404" y="4059238"/>
            <a:ext cx="17986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</a:rPr>
              <a:t>VÝSTAVBY</a:t>
            </a:r>
            <a:endParaRPr lang="cs-CZ" sz="2400" dirty="0">
              <a:solidFill>
                <a:srgbClr val="0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90178" y="4508531"/>
            <a:ext cx="17986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</a:rPr>
              <a:t>NÁSTAVBY</a:t>
            </a:r>
            <a:endParaRPr lang="cs-CZ" sz="2400" dirty="0">
              <a:solidFill>
                <a:srgbClr val="0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5986" y="4956217"/>
            <a:ext cx="19173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</a:rPr>
              <a:t>PŘESTAVBY</a:t>
            </a:r>
            <a:endParaRPr lang="cs-CZ" sz="2400" dirty="0">
              <a:solidFill>
                <a:srgbClr val="0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39268" y="3594790"/>
            <a:ext cx="3978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ž.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32014" y="4047455"/>
            <a:ext cx="3978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ž.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624760" y="4507969"/>
            <a:ext cx="3978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ž.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46534" y="4969045"/>
            <a:ext cx="3978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ž.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83414" y="3586968"/>
            <a:ext cx="3642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0000"/>
                </a:solidFill>
              </a:rPr>
              <a:t>j</a:t>
            </a:r>
            <a:r>
              <a:rPr lang="cs-CZ" sz="2400" b="1" dirty="0" smtClean="0">
                <a:solidFill>
                  <a:srgbClr val="000000"/>
                </a:solidFill>
              </a:rPr>
              <a:t>.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931020" y="4058676"/>
            <a:ext cx="6896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mn.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932040" y="4508531"/>
            <a:ext cx="6896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mn.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939300" y="4969045"/>
            <a:ext cx="6896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mn.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381990" y="3587530"/>
            <a:ext cx="6639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1.p.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389250" y="4508531"/>
            <a:ext cx="6639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0000"/>
                </a:solidFill>
              </a:rPr>
              <a:t>4</a:t>
            </a:r>
            <a:r>
              <a:rPr lang="cs-CZ" sz="2400" b="1" dirty="0" smtClean="0">
                <a:solidFill>
                  <a:srgbClr val="000000"/>
                </a:solidFill>
              </a:rPr>
              <a:t>.p.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396510" y="4983559"/>
            <a:ext cx="6639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0000"/>
                </a:solidFill>
              </a:rPr>
              <a:t>4</a:t>
            </a:r>
            <a:r>
              <a:rPr lang="cs-CZ" sz="2400" b="1" smtClean="0">
                <a:solidFill>
                  <a:srgbClr val="000000"/>
                </a:solidFill>
              </a:rPr>
              <a:t>.p</a:t>
            </a:r>
            <a:r>
              <a:rPr lang="cs-CZ" sz="2400" b="1" dirty="0" smtClean="0">
                <a:solidFill>
                  <a:srgbClr val="000000"/>
                </a:solidFill>
              </a:rPr>
              <a:t>.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389256" y="4048606"/>
            <a:ext cx="6639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0000"/>
                </a:solidFill>
              </a:rPr>
              <a:t>2</a:t>
            </a:r>
            <a:r>
              <a:rPr lang="cs-CZ" sz="2400" b="1" dirty="0" smtClean="0">
                <a:solidFill>
                  <a:srgbClr val="000000"/>
                </a:solidFill>
              </a:rPr>
              <a:t>.p.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796468" y="3594790"/>
            <a:ext cx="782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žena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774700" y="4051984"/>
            <a:ext cx="782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žena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769380" y="4509178"/>
            <a:ext cx="782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žena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776640" y="4966372"/>
            <a:ext cx="782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žena</a:t>
            </a:r>
            <a:endParaRPr lang="cs-CZ" sz="24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4079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9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0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0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 tmFilter="0,0; .5, 1; 1, 1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 tmFilter="0,0; .5, 1; 1, 1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500" tmFilter="0,0; .5, 1; 1, 1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2" dur="500" tmFilter="0,0; .5, 1; 1, 1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6" grpId="0"/>
      <p:bldP spid="17" grpId="0"/>
      <p:bldP spid="18" grpId="0"/>
      <p:bldP spid="10" grpId="0"/>
      <p:bldP spid="11" grpId="0"/>
      <p:bldP spid="12" grpId="0"/>
      <p:bldP spid="13" grpId="0"/>
      <p:bldP spid="14" grpId="0"/>
      <p:bldP spid="15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Autofit/>
          </a:bodyPr>
          <a:lstStyle/>
          <a:p>
            <a:r>
              <a:rPr lang="cs-CZ" dirty="0" smtClean="0"/>
              <a:t>Tajenka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20688"/>
            <a:ext cx="9144000" cy="6237312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Název planety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Jeden z rodičů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Hlavní město ČR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Tekutina důležitá pro život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Světadíl ve kterém žijeme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Maminka tvého otce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Jeden ze sousedních států ČR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Město, ve kterém se vyrábí perník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Důležitý orgán v těle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Předmět ve škole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Teplo jiným způsobem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Vzor středního rodu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10206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07242" y="143922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9" name="Obdélník 168"/>
          <p:cNvSpPr/>
          <p:nvPr/>
        </p:nvSpPr>
        <p:spPr>
          <a:xfrm>
            <a:off x="1009739" y="180879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0" name="Obdélník 169"/>
          <p:cNvSpPr/>
          <p:nvPr/>
        </p:nvSpPr>
        <p:spPr>
          <a:xfrm>
            <a:off x="1009723" y="218029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1" name="Obdélník 170"/>
          <p:cNvSpPr/>
          <p:nvPr/>
        </p:nvSpPr>
        <p:spPr>
          <a:xfrm>
            <a:off x="1009707" y="255179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2" name="Obdélník 171"/>
          <p:cNvSpPr/>
          <p:nvPr/>
        </p:nvSpPr>
        <p:spPr>
          <a:xfrm>
            <a:off x="1009691" y="292328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3" name="Obdélník 172"/>
          <p:cNvSpPr/>
          <p:nvPr/>
        </p:nvSpPr>
        <p:spPr>
          <a:xfrm>
            <a:off x="1009675" y="328208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084996" y="143946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4" name="TextovéPole 173"/>
          <p:cNvSpPr txBox="1"/>
          <p:nvPr/>
        </p:nvSpPr>
        <p:spPr>
          <a:xfrm>
            <a:off x="1088213" y="181367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175" name="TextovéPole 174"/>
          <p:cNvSpPr txBox="1"/>
          <p:nvPr/>
        </p:nvSpPr>
        <p:spPr>
          <a:xfrm>
            <a:off x="1090161" y="218574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76" name="TextovéPole 175"/>
          <p:cNvSpPr txBox="1"/>
          <p:nvPr/>
        </p:nvSpPr>
        <p:spPr>
          <a:xfrm>
            <a:off x="1084980" y="255398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177" name="TextovéPole 176"/>
          <p:cNvSpPr txBox="1"/>
          <p:nvPr/>
        </p:nvSpPr>
        <p:spPr>
          <a:xfrm>
            <a:off x="1084980" y="292825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178" name="TextovéPole 177"/>
          <p:cNvSpPr txBox="1"/>
          <p:nvPr/>
        </p:nvSpPr>
        <p:spPr>
          <a:xfrm>
            <a:off x="1084964" y="329024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9" name="Obdélník 178"/>
          <p:cNvSpPr/>
          <p:nvPr/>
        </p:nvSpPr>
        <p:spPr>
          <a:xfrm>
            <a:off x="1009659" y="365358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0" name="TextovéPole 179"/>
          <p:cNvSpPr txBox="1"/>
          <p:nvPr/>
        </p:nvSpPr>
        <p:spPr>
          <a:xfrm>
            <a:off x="1084948" y="365380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81" name="Obdélník 180"/>
          <p:cNvSpPr/>
          <p:nvPr/>
        </p:nvSpPr>
        <p:spPr>
          <a:xfrm>
            <a:off x="1009643" y="402508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2" name="TextovéPole 181"/>
          <p:cNvSpPr txBox="1"/>
          <p:nvPr/>
        </p:nvSpPr>
        <p:spPr>
          <a:xfrm>
            <a:off x="1084932" y="403073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3" name="Obdélník 182"/>
          <p:cNvSpPr/>
          <p:nvPr/>
        </p:nvSpPr>
        <p:spPr>
          <a:xfrm>
            <a:off x="1009627" y="439658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4" name="TextovéPole 183"/>
          <p:cNvSpPr txBox="1"/>
          <p:nvPr/>
        </p:nvSpPr>
        <p:spPr>
          <a:xfrm>
            <a:off x="1083517" y="439746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85" name="Obdélník 184"/>
          <p:cNvSpPr/>
          <p:nvPr/>
        </p:nvSpPr>
        <p:spPr>
          <a:xfrm>
            <a:off x="1012005" y="475537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6" name="TextovéPole 185"/>
          <p:cNvSpPr txBox="1"/>
          <p:nvPr/>
        </p:nvSpPr>
        <p:spPr>
          <a:xfrm>
            <a:off x="1018457" y="4761927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7" name="Obdélník 186"/>
          <p:cNvSpPr/>
          <p:nvPr/>
        </p:nvSpPr>
        <p:spPr>
          <a:xfrm>
            <a:off x="1011442" y="512687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8" name="Obdélník 187"/>
          <p:cNvSpPr/>
          <p:nvPr/>
        </p:nvSpPr>
        <p:spPr>
          <a:xfrm>
            <a:off x="1011426" y="549837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2" name="TextovéPole 191"/>
          <p:cNvSpPr txBox="1"/>
          <p:nvPr/>
        </p:nvSpPr>
        <p:spPr>
          <a:xfrm>
            <a:off x="1032730" y="5128662"/>
            <a:ext cx="4240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3" name="TextovéPole 192"/>
          <p:cNvSpPr txBox="1"/>
          <p:nvPr/>
        </p:nvSpPr>
        <p:spPr>
          <a:xfrm>
            <a:off x="1018441" y="550017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48" name="Obdélník 547"/>
          <p:cNvSpPr/>
          <p:nvPr/>
        </p:nvSpPr>
        <p:spPr>
          <a:xfrm>
            <a:off x="4226550" y="4762979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9" name="Obdélník 548"/>
          <p:cNvSpPr/>
          <p:nvPr/>
        </p:nvSpPr>
        <p:spPr>
          <a:xfrm>
            <a:off x="4683782" y="476296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50" name="Obdélník 549"/>
          <p:cNvSpPr/>
          <p:nvPr/>
        </p:nvSpPr>
        <p:spPr>
          <a:xfrm>
            <a:off x="5141014" y="476294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51" name="Obdélník 550"/>
          <p:cNvSpPr/>
          <p:nvPr/>
        </p:nvSpPr>
        <p:spPr>
          <a:xfrm>
            <a:off x="5598246" y="476293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52" name="Obdélník 551"/>
          <p:cNvSpPr/>
          <p:nvPr/>
        </p:nvSpPr>
        <p:spPr>
          <a:xfrm>
            <a:off x="6055478" y="476291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53" name="Obdélník 552"/>
          <p:cNvSpPr/>
          <p:nvPr/>
        </p:nvSpPr>
        <p:spPr>
          <a:xfrm>
            <a:off x="6512710" y="476289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54" name="Obdélník 553"/>
          <p:cNvSpPr/>
          <p:nvPr/>
        </p:nvSpPr>
        <p:spPr>
          <a:xfrm>
            <a:off x="6969942" y="476288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55" name="Obdélník 554"/>
          <p:cNvSpPr/>
          <p:nvPr/>
        </p:nvSpPr>
        <p:spPr>
          <a:xfrm>
            <a:off x="7427174" y="476295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61" name="TextovéPole 560"/>
          <p:cNvSpPr txBox="1"/>
          <p:nvPr/>
        </p:nvSpPr>
        <p:spPr>
          <a:xfrm>
            <a:off x="4285870" y="4762875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67" name="TextovéPole 566"/>
          <p:cNvSpPr txBox="1"/>
          <p:nvPr/>
        </p:nvSpPr>
        <p:spPr>
          <a:xfrm>
            <a:off x="4743188" y="477134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Ě</a:t>
            </a:r>
          </a:p>
        </p:txBody>
      </p:sp>
      <p:sp>
        <p:nvSpPr>
          <p:cNvPr id="568" name="TextovéPole 567"/>
          <p:cNvSpPr txBox="1"/>
          <p:nvPr/>
        </p:nvSpPr>
        <p:spPr>
          <a:xfrm>
            <a:off x="5200382" y="476408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69" name="TextovéPole 568"/>
          <p:cNvSpPr txBox="1"/>
          <p:nvPr/>
        </p:nvSpPr>
        <p:spPr>
          <a:xfrm>
            <a:off x="5657576" y="4771346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570" name="TextovéPole 569"/>
          <p:cNvSpPr txBox="1"/>
          <p:nvPr/>
        </p:nvSpPr>
        <p:spPr>
          <a:xfrm>
            <a:off x="6114770" y="476351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1" name="TextovéPole 570"/>
          <p:cNvSpPr txBox="1"/>
          <p:nvPr/>
        </p:nvSpPr>
        <p:spPr>
          <a:xfrm>
            <a:off x="6571964" y="477077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572" name="TextovéPole 571"/>
          <p:cNvSpPr txBox="1"/>
          <p:nvPr/>
        </p:nvSpPr>
        <p:spPr>
          <a:xfrm>
            <a:off x="7079954" y="4764080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573" name="TextovéPole 572"/>
          <p:cNvSpPr txBox="1"/>
          <p:nvPr/>
        </p:nvSpPr>
        <p:spPr>
          <a:xfrm>
            <a:off x="7493606" y="476351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84" name="Obdélník 583"/>
          <p:cNvSpPr/>
          <p:nvPr/>
        </p:nvSpPr>
        <p:spPr>
          <a:xfrm>
            <a:off x="4226550" y="5131279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5" name="Obdélník 584"/>
          <p:cNvSpPr/>
          <p:nvPr/>
        </p:nvSpPr>
        <p:spPr>
          <a:xfrm>
            <a:off x="4683782" y="513126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6" name="Obdélník 585"/>
          <p:cNvSpPr/>
          <p:nvPr/>
        </p:nvSpPr>
        <p:spPr>
          <a:xfrm>
            <a:off x="5141014" y="513124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7" name="Obdélník 586"/>
          <p:cNvSpPr/>
          <p:nvPr/>
        </p:nvSpPr>
        <p:spPr>
          <a:xfrm>
            <a:off x="5598246" y="513123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8" name="Obdélník 587"/>
          <p:cNvSpPr/>
          <p:nvPr/>
        </p:nvSpPr>
        <p:spPr>
          <a:xfrm>
            <a:off x="6055478" y="513121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97" name="TextovéPole 596"/>
          <p:cNvSpPr txBox="1"/>
          <p:nvPr/>
        </p:nvSpPr>
        <p:spPr>
          <a:xfrm>
            <a:off x="4285870" y="5131175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3" name="TextovéPole 602"/>
          <p:cNvSpPr txBox="1"/>
          <p:nvPr/>
        </p:nvSpPr>
        <p:spPr>
          <a:xfrm>
            <a:off x="4743188" y="513964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604" name="TextovéPole 603"/>
          <p:cNvSpPr txBox="1"/>
          <p:nvPr/>
        </p:nvSpPr>
        <p:spPr>
          <a:xfrm>
            <a:off x="5200382" y="513238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5" name="TextovéPole 604"/>
          <p:cNvSpPr txBox="1"/>
          <p:nvPr/>
        </p:nvSpPr>
        <p:spPr>
          <a:xfrm>
            <a:off x="5657576" y="513964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606" name="TextovéPole 605"/>
          <p:cNvSpPr txBox="1"/>
          <p:nvPr/>
        </p:nvSpPr>
        <p:spPr>
          <a:xfrm>
            <a:off x="6114770" y="5131818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5" name="Obdélník 614"/>
          <p:cNvSpPr/>
          <p:nvPr/>
        </p:nvSpPr>
        <p:spPr>
          <a:xfrm>
            <a:off x="1471734" y="549965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16" name="Obdélník 615"/>
          <p:cNvSpPr/>
          <p:nvPr/>
        </p:nvSpPr>
        <p:spPr>
          <a:xfrm>
            <a:off x="1928966" y="549964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17" name="Obdélník 616"/>
          <p:cNvSpPr/>
          <p:nvPr/>
        </p:nvSpPr>
        <p:spPr>
          <a:xfrm>
            <a:off x="2386198" y="549962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18" name="Obdélník 617"/>
          <p:cNvSpPr/>
          <p:nvPr/>
        </p:nvSpPr>
        <p:spPr>
          <a:xfrm>
            <a:off x="2843430" y="549961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19" name="Obdélník 618"/>
          <p:cNvSpPr/>
          <p:nvPr/>
        </p:nvSpPr>
        <p:spPr>
          <a:xfrm>
            <a:off x="3300662" y="549959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0" name="Obdélník 619"/>
          <p:cNvSpPr/>
          <p:nvPr/>
        </p:nvSpPr>
        <p:spPr>
          <a:xfrm>
            <a:off x="4226550" y="5499579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33" name="TextovéPole 632"/>
          <p:cNvSpPr txBox="1"/>
          <p:nvPr/>
        </p:nvSpPr>
        <p:spPr>
          <a:xfrm>
            <a:off x="4358440" y="5499475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Í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34" name="TextovéPole 633"/>
          <p:cNvSpPr txBox="1"/>
          <p:nvPr/>
        </p:nvSpPr>
        <p:spPr>
          <a:xfrm>
            <a:off x="3340577" y="549589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635" name="TextovéPole 634"/>
          <p:cNvSpPr txBox="1"/>
          <p:nvPr/>
        </p:nvSpPr>
        <p:spPr>
          <a:xfrm>
            <a:off x="2883389" y="550534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36" name="TextovéPole 635"/>
          <p:cNvSpPr txBox="1"/>
          <p:nvPr/>
        </p:nvSpPr>
        <p:spPr>
          <a:xfrm>
            <a:off x="2438462" y="550011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637" name="TextovéPole 636"/>
          <p:cNvSpPr txBox="1"/>
          <p:nvPr/>
        </p:nvSpPr>
        <p:spPr>
          <a:xfrm>
            <a:off x="1995788" y="5500680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38" name="TextovéPole 637"/>
          <p:cNvSpPr txBox="1"/>
          <p:nvPr/>
        </p:nvSpPr>
        <p:spPr>
          <a:xfrm>
            <a:off x="1538600" y="550794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5" name="Obdélník 454"/>
          <p:cNvSpPr/>
          <p:nvPr/>
        </p:nvSpPr>
        <p:spPr>
          <a:xfrm>
            <a:off x="2843430" y="439471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6" name="Obdélník 455"/>
          <p:cNvSpPr/>
          <p:nvPr/>
        </p:nvSpPr>
        <p:spPr>
          <a:xfrm>
            <a:off x="3300662" y="439469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7" name="Obdélník 456"/>
          <p:cNvSpPr/>
          <p:nvPr/>
        </p:nvSpPr>
        <p:spPr>
          <a:xfrm>
            <a:off x="4226550" y="4394679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8" name="Obdélník 457"/>
          <p:cNvSpPr/>
          <p:nvPr/>
        </p:nvSpPr>
        <p:spPr>
          <a:xfrm>
            <a:off x="4683782" y="439466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38" name="TextovéPole 537"/>
          <p:cNvSpPr txBox="1"/>
          <p:nvPr/>
        </p:nvSpPr>
        <p:spPr>
          <a:xfrm>
            <a:off x="4285870" y="4394575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39" name="TextovéPole 538"/>
          <p:cNvSpPr txBox="1"/>
          <p:nvPr/>
        </p:nvSpPr>
        <p:spPr>
          <a:xfrm>
            <a:off x="3340577" y="439099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540" name="TextovéPole 539"/>
          <p:cNvSpPr txBox="1"/>
          <p:nvPr/>
        </p:nvSpPr>
        <p:spPr>
          <a:xfrm>
            <a:off x="2883389" y="440044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60" name="TextovéPole 759"/>
          <p:cNvSpPr txBox="1"/>
          <p:nvPr/>
        </p:nvSpPr>
        <p:spPr>
          <a:xfrm>
            <a:off x="4743188" y="440304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772" name="Obdélník 771"/>
          <p:cNvSpPr/>
          <p:nvPr/>
        </p:nvSpPr>
        <p:spPr>
          <a:xfrm>
            <a:off x="1471734" y="402758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3" name="Obdélník 772"/>
          <p:cNvSpPr/>
          <p:nvPr/>
        </p:nvSpPr>
        <p:spPr>
          <a:xfrm>
            <a:off x="1928966" y="402757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4" name="Obdélník 773"/>
          <p:cNvSpPr/>
          <p:nvPr/>
        </p:nvSpPr>
        <p:spPr>
          <a:xfrm>
            <a:off x="2386198" y="402755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5" name="Obdélník 774"/>
          <p:cNvSpPr/>
          <p:nvPr/>
        </p:nvSpPr>
        <p:spPr>
          <a:xfrm>
            <a:off x="2843430" y="402753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6" name="Obdélník 775"/>
          <p:cNvSpPr/>
          <p:nvPr/>
        </p:nvSpPr>
        <p:spPr>
          <a:xfrm>
            <a:off x="3300662" y="402752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7" name="Obdélník 776"/>
          <p:cNvSpPr/>
          <p:nvPr/>
        </p:nvSpPr>
        <p:spPr>
          <a:xfrm>
            <a:off x="4226550" y="4027507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8" name="Obdélník 777"/>
          <p:cNvSpPr/>
          <p:nvPr/>
        </p:nvSpPr>
        <p:spPr>
          <a:xfrm>
            <a:off x="4683782" y="402749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9" name="Obdélník 778"/>
          <p:cNvSpPr/>
          <p:nvPr/>
        </p:nvSpPr>
        <p:spPr>
          <a:xfrm>
            <a:off x="5141014" y="402747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90" name="TextovéPole 789"/>
          <p:cNvSpPr txBox="1"/>
          <p:nvPr/>
        </p:nvSpPr>
        <p:spPr>
          <a:xfrm>
            <a:off x="4343926" y="4027403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91" name="TextovéPole 790"/>
          <p:cNvSpPr txBox="1"/>
          <p:nvPr/>
        </p:nvSpPr>
        <p:spPr>
          <a:xfrm>
            <a:off x="3340577" y="402382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</a:t>
            </a:r>
          </a:p>
        </p:txBody>
      </p:sp>
      <p:sp>
        <p:nvSpPr>
          <p:cNvPr id="792" name="TextovéPole 791"/>
          <p:cNvSpPr txBox="1"/>
          <p:nvPr/>
        </p:nvSpPr>
        <p:spPr>
          <a:xfrm>
            <a:off x="2883389" y="403326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93" name="TextovéPole 792"/>
          <p:cNvSpPr txBox="1"/>
          <p:nvPr/>
        </p:nvSpPr>
        <p:spPr>
          <a:xfrm>
            <a:off x="2438462" y="402804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794" name="TextovéPole 793"/>
          <p:cNvSpPr txBox="1"/>
          <p:nvPr/>
        </p:nvSpPr>
        <p:spPr>
          <a:xfrm>
            <a:off x="1995788" y="402860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795" name="TextovéPole 794"/>
          <p:cNvSpPr txBox="1"/>
          <p:nvPr/>
        </p:nvSpPr>
        <p:spPr>
          <a:xfrm>
            <a:off x="1538600" y="403586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96" name="TextovéPole 795"/>
          <p:cNvSpPr txBox="1"/>
          <p:nvPr/>
        </p:nvSpPr>
        <p:spPr>
          <a:xfrm>
            <a:off x="4743188" y="403586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</a:t>
            </a:r>
          </a:p>
        </p:txBody>
      </p:sp>
      <p:sp>
        <p:nvSpPr>
          <p:cNvPr id="797" name="TextovéPole 796"/>
          <p:cNvSpPr txBox="1"/>
          <p:nvPr/>
        </p:nvSpPr>
        <p:spPr>
          <a:xfrm>
            <a:off x="5200382" y="402861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13" name="Obdélník 812"/>
          <p:cNvSpPr/>
          <p:nvPr/>
        </p:nvSpPr>
        <p:spPr>
          <a:xfrm>
            <a:off x="4226550" y="3659207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4" name="Obdélník 813"/>
          <p:cNvSpPr/>
          <p:nvPr/>
        </p:nvSpPr>
        <p:spPr>
          <a:xfrm>
            <a:off x="4683782" y="365919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5" name="Obdélník 814"/>
          <p:cNvSpPr/>
          <p:nvPr/>
        </p:nvSpPr>
        <p:spPr>
          <a:xfrm>
            <a:off x="5141014" y="365917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6" name="Obdélník 815"/>
          <p:cNvSpPr/>
          <p:nvPr/>
        </p:nvSpPr>
        <p:spPr>
          <a:xfrm>
            <a:off x="5598246" y="365915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7" name="Obdélník 816"/>
          <p:cNvSpPr/>
          <p:nvPr/>
        </p:nvSpPr>
        <p:spPr>
          <a:xfrm>
            <a:off x="6055478" y="365914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8" name="Obdélník 817"/>
          <p:cNvSpPr/>
          <p:nvPr/>
        </p:nvSpPr>
        <p:spPr>
          <a:xfrm>
            <a:off x="6512710" y="365912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9" name="Obdélník 818"/>
          <p:cNvSpPr/>
          <p:nvPr/>
        </p:nvSpPr>
        <p:spPr>
          <a:xfrm>
            <a:off x="6969942" y="365911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26" name="TextovéPole 825"/>
          <p:cNvSpPr txBox="1"/>
          <p:nvPr/>
        </p:nvSpPr>
        <p:spPr>
          <a:xfrm>
            <a:off x="4285870" y="3659103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32" name="TextovéPole 831"/>
          <p:cNvSpPr txBox="1"/>
          <p:nvPr/>
        </p:nvSpPr>
        <p:spPr>
          <a:xfrm>
            <a:off x="4743188" y="366756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Ě</a:t>
            </a:r>
          </a:p>
        </p:txBody>
      </p:sp>
      <p:sp>
        <p:nvSpPr>
          <p:cNvPr id="833" name="TextovéPole 832"/>
          <p:cNvSpPr txBox="1"/>
          <p:nvPr/>
        </p:nvSpPr>
        <p:spPr>
          <a:xfrm>
            <a:off x="5200382" y="366031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34" name="TextovéPole 833"/>
          <p:cNvSpPr txBox="1"/>
          <p:nvPr/>
        </p:nvSpPr>
        <p:spPr>
          <a:xfrm>
            <a:off x="5657576" y="366757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835" name="TextovéPole 834"/>
          <p:cNvSpPr txBox="1"/>
          <p:nvPr/>
        </p:nvSpPr>
        <p:spPr>
          <a:xfrm>
            <a:off x="6114770" y="365974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36" name="TextovéPole 835"/>
          <p:cNvSpPr txBox="1"/>
          <p:nvPr/>
        </p:nvSpPr>
        <p:spPr>
          <a:xfrm>
            <a:off x="6571964" y="366700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</a:p>
        </p:txBody>
      </p:sp>
      <p:sp>
        <p:nvSpPr>
          <p:cNvPr id="837" name="TextovéPole 836"/>
          <p:cNvSpPr txBox="1"/>
          <p:nvPr/>
        </p:nvSpPr>
        <p:spPr>
          <a:xfrm>
            <a:off x="7021898" y="3660308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49" name="Obdélník 848"/>
          <p:cNvSpPr/>
          <p:nvPr/>
        </p:nvSpPr>
        <p:spPr>
          <a:xfrm>
            <a:off x="4226550" y="3290907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0" name="Obdélník 849"/>
          <p:cNvSpPr/>
          <p:nvPr/>
        </p:nvSpPr>
        <p:spPr>
          <a:xfrm>
            <a:off x="4683782" y="329089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1" name="Obdélník 850"/>
          <p:cNvSpPr/>
          <p:nvPr/>
        </p:nvSpPr>
        <p:spPr>
          <a:xfrm>
            <a:off x="5141014" y="329087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2" name="Obdélník 851"/>
          <p:cNvSpPr/>
          <p:nvPr/>
        </p:nvSpPr>
        <p:spPr>
          <a:xfrm>
            <a:off x="5598246" y="329085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3" name="Obdélník 852"/>
          <p:cNvSpPr/>
          <p:nvPr/>
        </p:nvSpPr>
        <p:spPr>
          <a:xfrm>
            <a:off x="6055478" y="329084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4" name="Obdélník 853"/>
          <p:cNvSpPr/>
          <p:nvPr/>
        </p:nvSpPr>
        <p:spPr>
          <a:xfrm>
            <a:off x="6512710" y="329082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5" name="Obdélník 854"/>
          <p:cNvSpPr/>
          <p:nvPr/>
        </p:nvSpPr>
        <p:spPr>
          <a:xfrm>
            <a:off x="6969942" y="329081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62" name="TextovéPole 861"/>
          <p:cNvSpPr txBox="1"/>
          <p:nvPr/>
        </p:nvSpPr>
        <p:spPr>
          <a:xfrm>
            <a:off x="4285870" y="3290803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68" name="TextovéPole 867"/>
          <p:cNvSpPr txBox="1"/>
          <p:nvPr/>
        </p:nvSpPr>
        <p:spPr>
          <a:xfrm>
            <a:off x="4743188" y="329926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869" name="TextovéPole 868"/>
          <p:cNvSpPr txBox="1"/>
          <p:nvPr/>
        </p:nvSpPr>
        <p:spPr>
          <a:xfrm>
            <a:off x="5200382" y="329201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70" name="TextovéPole 869"/>
          <p:cNvSpPr txBox="1"/>
          <p:nvPr/>
        </p:nvSpPr>
        <p:spPr>
          <a:xfrm>
            <a:off x="5657576" y="329927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871" name="TextovéPole 870"/>
          <p:cNvSpPr txBox="1"/>
          <p:nvPr/>
        </p:nvSpPr>
        <p:spPr>
          <a:xfrm>
            <a:off x="6114770" y="329144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72" name="TextovéPole 871"/>
          <p:cNvSpPr txBox="1"/>
          <p:nvPr/>
        </p:nvSpPr>
        <p:spPr>
          <a:xfrm>
            <a:off x="6571964" y="329870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</a:p>
        </p:txBody>
      </p:sp>
      <p:sp>
        <p:nvSpPr>
          <p:cNvPr id="873" name="TextovéPole 872"/>
          <p:cNvSpPr txBox="1"/>
          <p:nvPr/>
        </p:nvSpPr>
        <p:spPr>
          <a:xfrm>
            <a:off x="7021898" y="329200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922" name="Obdélník 921"/>
          <p:cNvSpPr/>
          <p:nvPr/>
        </p:nvSpPr>
        <p:spPr>
          <a:xfrm>
            <a:off x="4226550" y="2921863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3" name="Obdélník 922"/>
          <p:cNvSpPr/>
          <p:nvPr/>
        </p:nvSpPr>
        <p:spPr>
          <a:xfrm>
            <a:off x="4683782" y="292184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4" name="Obdélník 923"/>
          <p:cNvSpPr/>
          <p:nvPr/>
        </p:nvSpPr>
        <p:spPr>
          <a:xfrm>
            <a:off x="5141014" y="292183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5" name="Obdélník 924"/>
          <p:cNvSpPr/>
          <p:nvPr/>
        </p:nvSpPr>
        <p:spPr>
          <a:xfrm>
            <a:off x="5598246" y="292181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6" name="Obdélník 925"/>
          <p:cNvSpPr/>
          <p:nvPr/>
        </p:nvSpPr>
        <p:spPr>
          <a:xfrm>
            <a:off x="6055478" y="292179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7" name="Obdélník 926"/>
          <p:cNvSpPr/>
          <p:nvPr/>
        </p:nvSpPr>
        <p:spPr>
          <a:xfrm>
            <a:off x="6512710" y="292178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35" name="TextovéPole 934"/>
          <p:cNvSpPr txBox="1"/>
          <p:nvPr/>
        </p:nvSpPr>
        <p:spPr>
          <a:xfrm>
            <a:off x="4285870" y="2921759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41" name="TextovéPole 940"/>
          <p:cNvSpPr txBox="1"/>
          <p:nvPr/>
        </p:nvSpPr>
        <p:spPr>
          <a:xfrm>
            <a:off x="4743188" y="293022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942" name="TextovéPole 941"/>
          <p:cNvSpPr txBox="1"/>
          <p:nvPr/>
        </p:nvSpPr>
        <p:spPr>
          <a:xfrm>
            <a:off x="5200382" y="292297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43" name="TextovéPole 942"/>
          <p:cNvSpPr txBox="1"/>
          <p:nvPr/>
        </p:nvSpPr>
        <p:spPr>
          <a:xfrm>
            <a:off x="5657576" y="2930230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944" name="TextovéPole 943"/>
          <p:cNvSpPr txBox="1"/>
          <p:nvPr/>
        </p:nvSpPr>
        <p:spPr>
          <a:xfrm>
            <a:off x="6114770" y="292240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45" name="TextovéPole 944"/>
          <p:cNvSpPr txBox="1"/>
          <p:nvPr/>
        </p:nvSpPr>
        <p:spPr>
          <a:xfrm>
            <a:off x="6557450" y="292966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958" name="Obdélník 957"/>
          <p:cNvSpPr/>
          <p:nvPr/>
        </p:nvSpPr>
        <p:spPr>
          <a:xfrm>
            <a:off x="4226550" y="2553563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9" name="Obdélník 958"/>
          <p:cNvSpPr/>
          <p:nvPr/>
        </p:nvSpPr>
        <p:spPr>
          <a:xfrm>
            <a:off x="4683782" y="255354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0" name="Obdélník 959"/>
          <p:cNvSpPr/>
          <p:nvPr/>
        </p:nvSpPr>
        <p:spPr>
          <a:xfrm>
            <a:off x="5141014" y="255353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1" name="Obdélník 960"/>
          <p:cNvSpPr/>
          <p:nvPr/>
        </p:nvSpPr>
        <p:spPr>
          <a:xfrm>
            <a:off x="5598246" y="255351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71" name="TextovéPole 970"/>
          <p:cNvSpPr txBox="1"/>
          <p:nvPr/>
        </p:nvSpPr>
        <p:spPr>
          <a:xfrm>
            <a:off x="4285870" y="2553459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77" name="TextovéPole 976"/>
          <p:cNvSpPr txBox="1"/>
          <p:nvPr/>
        </p:nvSpPr>
        <p:spPr>
          <a:xfrm>
            <a:off x="4743188" y="2561924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978" name="TextovéPole 977"/>
          <p:cNvSpPr txBox="1"/>
          <p:nvPr/>
        </p:nvSpPr>
        <p:spPr>
          <a:xfrm>
            <a:off x="5200382" y="255467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79" name="TextovéPole 978"/>
          <p:cNvSpPr txBox="1"/>
          <p:nvPr/>
        </p:nvSpPr>
        <p:spPr>
          <a:xfrm>
            <a:off x="5657576" y="256193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993" name="Obdélník 992"/>
          <p:cNvSpPr/>
          <p:nvPr/>
        </p:nvSpPr>
        <p:spPr>
          <a:xfrm>
            <a:off x="3300662" y="218527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4" name="Obdélník 993"/>
          <p:cNvSpPr/>
          <p:nvPr/>
        </p:nvSpPr>
        <p:spPr>
          <a:xfrm>
            <a:off x="4226550" y="2185263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5" name="Obdélník 994"/>
          <p:cNvSpPr/>
          <p:nvPr/>
        </p:nvSpPr>
        <p:spPr>
          <a:xfrm>
            <a:off x="4683782" y="218524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6" name="Obdélník 995"/>
          <p:cNvSpPr/>
          <p:nvPr/>
        </p:nvSpPr>
        <p:spPr>
          <a:xfrm>
            <a:off x="5141014" y="218523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07" name="TextovéPole 1006"/>
          <p:cNvSpPr txBox="1"/>
          <p:nvPr/>
        </p:nvSpPr>
        <p:spPr>
          <a:xfrm>
            <a:off x="4285870" y="2185159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08" name="TextovéPole 1007"/>
          <p:cNvSpPr txBox="1"/>
          <p:nvPr/>
        </p:nvSpPr>
        <p:spPr>
          <a:xfrm>
            <a:off x="3340577" y="218157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</a:t>
            </a:r>
          </a:p>
        </p:txBody>
      </p:sp>
      <p:sp>
        <p:nvSpPr>
          <p:cNvPr id="1013" name="TextovéPole 1012"/>
          <p:cNvSpPr txBox="1"/>
          <p:nvPr/>
        </p:nvSpPr>
        <p:spPr>
          <a:xfrm>
            <a:off x="4743188" y="219362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</a:t>
            </a:r>
          </a:p>
        </p:txBody>
      </p:sp>
      <p:sp>
        <p:nvSpPr>
          <p:cNvPr id="1014" name="TextovéPole 1013"/>
          <p:cNvSpPr txBox="1"/>
          <p:nvPr/>
        </p:nvSpPr>
        <p:spPr>
          <a:xfrm>
            <a:off x="5200382" y="218637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30" name="Obdélník 1029"/>
          <p:cNvSpPr/>
          <p:nvPr/>
        </p:nvSpPr>
        <p:spPr>
          <a:xfrm>
            <a:off x="4226550" y="1816963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1" name="Obdélník 1030"/>
          <p:cNvSpPr/>
          <p:nvPr/>
        </p:nvSpPr>
        <p:spPr>
          <a:xfrm>
            <a:off x="4683782" y="181694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2" name="Obdélník 1031"/>
          <p:cNvSpPr/>
          <p:nvPr/>
        </p:nvSpPr>
        <p:spPr>
          <a:xfrm>
            <a:off x="5141014" y="181693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43" name="TextovéPole 1042"/>
          <p:cNvSpPr txBox="1"/>
          <p:nvPr/>
        </p:nvSpPr>
        <p:spPr>
          <a:xfrm>
            <a:off x="4285870" y="1816859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49" name="TextovéPole 1048"/>
          <p:cNvSpPr txBox="1"/>
          <p:nvPr/>
        </p:nvSpPr>
        <p:spPr>
          <a:xfrm>
            <a:off x="4743188" y="182532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1050" name="TextovéPole 1049"/>
          <p:cNvSpPr txBox="1"/>
          <p:nvPr/>
        </p:nvSpPr>
        <p:spPr>
          <a:xfrm>
            <a:off x="5200382" y="181807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64" name="Obdélník 1063"/>
          <p:cNvSpPr/>
          <p:nvPr/>
        </p:nvSpPr>
        <p:spPr>
          <a:xfrm>
            <a:off x="2843430" y="144869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5" name="Obdélník 1064"/>
          <p:cNvSpPr/>
          <p:nvPr/>
        </p:nvSpPr>
        <p:spPr>
          <a:xfrm>
            <a:off x="3300662" y="144867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6" name="Obdélník 1065"/>
          <p:cNvSpPr/>
          <p:nvPr/>
        </p:nvSpPr>
        <p:spPr>
          <a:xfrm>
            <a:off x="4226550" y="1448663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9" name="TextovéPole 1078"/>
          <p:cNvSpPr txBox="1"/>
          <p:nvPr/>
        </p:nvSpPr>
        <p:spPr>
          <a:xfrm>
            <a:off x="4285870" y="1448559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</a:p>
        </p:txBody>
      </p:sp>
      <p:sp>
        <p:nvSpPr>
          <p:cNvPr id="1080" name="TextovéPole 1079"/>
          <p:cNvSpPr txBox="1"/>
          <p:nvPr/>
        </p:nvSpPr>
        <p:spPr>
          <a:xfrm>
            <a:off x="3340577" y="144497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1081" name="TextovéPole 1080"/>
          <p:cNvSpPr txBox="1"/>
          <p:nvPr/>
        </p:nvSpPr>
        <p:spPr>
          <a:xfrm>
            <a:off x="2883389" y="145442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81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Autofit/>
          </a:bodyPr>
          <a:lstStyle/>
          <a:p>
            <a:r>
              <a:rPr lang="cs-CZ" dirty="0" smtClean="0"/>
              <a:t>Tajenka – řešení </a:t>
            </a:r>
            <a:endParaRPr lang="cs-CZ" dirty="0"/>
          </a:p>
        </p:txBody>
      </p:sp>
      <p:sp>
        <p:nvSpPr>
          <p:cNvPr id="886" name="Obdélník 885"/>
          <p:cNvSpPr/>
          <p:nvPr/>
        </p:nvSpPr>
        <p:spPr>
          <a:xfrm>
            <a:off x="3757748" y="549259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87" name="TextovéPole 886"/>
          <p:cNvSpPr txBox="1"/>
          <p:nvPr/>
        </p:nvSpPr>
        <p:spPr>
          <a:xfrm>
            <a:off x="3797663" y="548889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894" name="Obdélník 893"/>
          <p:cNvSpPr/>
          <p:nvPr/>
        </p:nvSpPr>
        <p:spPr>
          <a:xfrm>
            <a:off x="3757748" y="438769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95" name="TextovéPole 894"/>
          <p:cNvSpPr txBox="1"/>
          <p:nvPr/>
        </p:nvSpPr>
        <p:spPr>
          <a:xfrm>
            <a:off x="3797663" y="438399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96" name="Obdélník 895"/>
          <p:cNvSpPr/>
          <p:nvPr/>
        </p:nvSpPr>
        <p:spPr>
          <a:xfrm>
            <a:off x="3757748" y="402052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97" name="TextovéPole 896"/>
          <p:cNvSpPr txBox="1"/>
          <p:nvPr/>
        </p:nvSpPr>
        <p:spPr>
          <a:xfrm>
            <a:off x="3797663" y="401682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</a:t>
            </a:r>
          </a:p>
        </p:txBody>
      </p:sp>
      <p:sp>
        <p:nvSpPr>
          <p:cNvPr id="906" name="Obdélník 905"/>
          <p:cNvSpPr/>
          <p:nvPr/>
        </p:nvSpPr>
        <p:spPr>
          <a:xfrm>
            <a:off x="3757748" y="217828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07" name="TextovéPole 906"/>
          <p:cNvSpPr txBox="1"/>
          <p:nvPr/>
        </p:nvSpPr>
        <p:spPr>
          <a:xfrm>
            <a:off x="3797663" y="217458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908" name="Obdélník 907"/>
          <p:cNvSpPr/>
          <p:nvPr/>
        </p:nvSpPr>
        <p:spPr>
          <a:xfrm>
            <a:off x="3757748" y="180998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09" name="TextovéPole 908"/>
          <p:cNvSpPr txBox="1"/>
          <p:nvPr/>
        </p:nvSpPr>
        <p:spPr>
          <a:xfrm>
            <a:off x="3797663" y="1806280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910" name="Obdélník 909"/>
          <p:cNvSpPr/>
          <p:nvPr/>
        </p:nvSpPr>
        <p:spPr>
          <a:xfrm>
            <a:off x="3757748" y="144168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11" name="TextovéPole 910"/>
          <p:cNvSpPr txBox="1"/>
          <p:nvPr/>
        </p:nvSpPr>
        <p:spPr>
          <a:xfrm>
            <a:off x="3797663" y="143798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</p:spTree>
    <p:extLst>
      <p:ext uri="{BB962C8B-B14F-4D97-AF65-F5344CB8AC3E}">
        <p14:creationId xmlns:p14="http://schemas.microsoft.com/office/powerpoint/2010/main" val="2061339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0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0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4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1" dur="500" tmFilter="0,0; .5, 1; 1, 1"/>
                                        <p:tgtEl>
                                          <p:spTgt spid="9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2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9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9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9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9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8" dur="500" tmFilter="0,0; .5, 1; 1, 1"/>
                                        <p:tgtEl>
                                          <p:spTgt spid="9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9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1" dur="500" fill="hold"/>
                                        <p:tgtEl>
                                          <p:spTgt spid="9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9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9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9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5" dur="500" tmFilter="0,0; .5, 1; 1, 1"/>
                                        <p:tgtEl>
                                          <p:spTgt spid="9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6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fill="hold"/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2" dur="500" tmFilter="0,0; .5, 1; 1, 1"/>
                                        <p:tgtEl>
                                          <p:spTgt spid="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3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9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9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9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9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9" dur="500" tmFilter="0,0; .5, 1; 1, 1"/>
                                        <p:tgtEl>
                                          <p:spTgt spid="9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0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9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 fill="hold"/>
                                        <p:tgtEl>
                                          <p:spTgt spid="9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500" fill="hold"/>
                                        <p:tgtEl>
                                          <p:spTgt spid="9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500" fill="hold"/>
                                        <p:tgtEl>
                                          <p:spTgt spid="9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6" dur="500" tmFilter="0,0; .5, 1; 1, 1"/>
                                        <p:tgtEl>
                                          <p:spTgt spid="9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1" dur="2000"/>
                                        <p:tgtEl>
                                          <p:spTgt spid="8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2" dur="2000" fill="hold"/>
                                        <p:tgtEl>
                                          <p:spTgt spid="8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2000" fill="hold"/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2000" fill="hold"/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2000"/>
                                        <p:tgtEl>
                                          <p:spTgt spid="8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8" dur="2000" fill="hold"/>
                                        <p:tgtEl>
                                          <p:spTgt spid="8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2000" fill="hold"/>
                                        <p:tgtEl>
                                          <p:spTgt spid="8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2000" fill="hold"/>
                                        <p:tgtEl>
                                          <p:spTgt spid="8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3" dur="2000"/>
                                        <p:tgtEl>
                                          <p:spTgt spid="8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4" dur="2000" fill="hold"/>
                                        <p:tgtEl>
                                          <p:spTgt spid="8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2000" fill="hold"/>
                                        <p:tgtEl>
                                          <p:spTgt spid="8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2000" fill="hold"/>
                                        <p:tgtEl>
                                          <p:spTgt spid="8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9" dur="2000"/>
                                        <p:tgtEl>
                                          <p:spTgt spid="8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2000" fill="hold"/>
                                        <p:tgtEl>
                                          <p:spTgt spid="8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2000" fill="hold"/>
                                        <p:tgtEl>
                                          <p:spTgt spid="8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2000" fill="hold"/>
                                        <p:tgtEl>
                                          <p:spTgt spid="8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3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5" dur="2000"/>
                                        <p:tgtEl>
                                          <p:spTgt spid="8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6" dur="2000" fill="hold"/>
                                        <p:tgtEl>
                                          <p:spTgt spid="8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2000" fill="hold"/>
                                        <p:tgtEl>
                                          <p:spTgt spid="8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2000" fill="hold"/>
                                        <p:tgtEl>
                                          <p:spTgt spid="8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1" dur="2000"/>
                                        <p:tgtEl>
                                          <p:spTgt spid="8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2" dur="2000" fill="hold"/>
                                        <p:tgtEl>
                                          <p:spTgt spid="8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2000" fill="hold"/>
                                        <p:tgtEl>
                                          <p:spTgt spid="8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2000" fill="hold"/>
                                        <p:tgtEl>
                                          <p:spTgt spid="8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7" dur="2000"/>
                                        <p:tgtEl>
                                          <p:spTgt spid="8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8" dur="2000" fill="hold"/>
                                        <p:tgtEl>
                                          <p:spTgt spid="8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2000" fill="hold"/>
                                        <p:tgtEl>
                                          <p:spTgt spid="8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2000" fill="hold"/>
                                        <p:tgtEl>
                                          <p:spTgt spid="8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5" dur="5000" fill="hold"/>
                                        <p:tgtEl>
                                          <p:spTgt spid="8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5000" fill="hold"/>
                                        <p:tgtEl>
                                          <p:spTgt spid="8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7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9" dur="5000" fill="hold"/>
                                        <p:tgtEl>
                                          <p:spTgt spid="8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5000" fill="hold"/>
                                        <p:tgtEl>
                                          <p:spTgt spid="8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1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3" dur="5000" fill="hold"/>
                                        <p:tgtEl>
                                          <p:spTgt spid="8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5000" fill="hold"/>
                                        <p:tgtEl>
                                          <p:spTgt spid="8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5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7" dur="5000" fill="hold"/>
                                        <p:tgtEl>
                                          <p:spTgt spid="8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5000" fill="hold"/>
                                        <p:tgtEl>
                                          <p:spTgt spid="8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9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1" dur="5000" fill="hold"/>
                                        <p:tgtEl>
                                          <p:spTgt spid="8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5000" fill="hold"/>
                                        <p:tgtEl>
                                          <p:spTgt spid="8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3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5" dur="5000" fill="hold"/>
                                        <p:tgtEl>
                                          <p:spTgt spid="8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5000" fill="hold"/>
                                        <p:tgtEl>
                                          <p:spTgt spid="8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7" presetID="19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9" dur="5000" fill="hold"/>
                                        <p:tgtEl>
                                          <p:spTgt spid="8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5000" fill="hold"/>
                                        <p:tgtEl>
                                          <p:spTgt spid="8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1" fill="hold">
                      <p:stCondLst>
                        <p:cond delay="indefinite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5" dur="500" fill="hold"/>
                                        <p:tgtEl>
                                          <p:spTgt spid="7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500" fill="hold"/>
                                        <p:tgtEl>
                                          <p:spTgt spid="7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500" fill="hold"/>
                                        <p:tgtEl>
                                          <p:spTgt spid="7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500" fill="hold"/>
                                        <p:tgtEl>
                                          <p:spTgt spid="7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9" dur="500" tmFilter="0,0; .5, 1; 1, 1"/>
                                        <p:tgtEl>
                                          <p:spTgt spid="7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0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2" dur="500" fill="hold"/>
                                        <p:tgtEl>
                                          <p:spTgt spid="7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500" fill="hold"/>
                                        <p:tgtEl>
                                          <p:spTgt spid="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500" fill="hold"/>
                                        <p:tgtEl>
                                          <p:spTgt spid="7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500" fill="hold"/>
                                        <p:tgtEl>
                                          <p:spTgt spid="7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6" dur="500" tmFilter="0,0; .5, 1; 1, 1"/>
                                        <p:tgtEl>
                                          <p:spTgt spid="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7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9" dur="500" fill="hold"/>
                                        <p:tgtEl>
                                          <p:spTgt spid="7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500" fill="hold"/>
                                        <p:tgtEl>
                                          <p:spTgt spid="7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500" fill="hold"/>
                                        <p:tgtEl>
                                          <p:spTgt spid="7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500" fill="hold"/>
                                        <p:tgtEl>
                                          <p:spTgt spid="7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3" dur="500" tmFilter="0,0; .5, 1; 1, 1"/>
                                        <p:tgtEl>
                                          <p:spTgt spid="7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4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6" dur="500" fill="hold"/>
                                        <p:tgtEl>
                                          <p:spTgt spid="8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500" fill="hold"/>
                                        <p:tgtEl>
                                          <p:spTgt spid="8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500" fill="hold"/>
                                        <p:tgtEl>
                                          <p:spTgt spid="8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500" fill="hold"/>
                                        <p:tgtEl>
                                          <p:spTgt spid="8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0" dur="500" tmFilter="0,0; .5, 1; 1, 1"/>
                                        <p:tgtEl>
                                          <p:spTgt spid="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1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3" dur="500" fill="hold"/>
                                        <p:tgtEl>
                                          <p:spTgt spid="7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500" fill="hold"/>
                                        <p:tgtEl>
                                          <p:spTgt spid="7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500" fill="hold"/>
                                        <p:tgtEl>
                                          <p:spTgt spid="7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500" fill="hold"/>
                                        <p:tgtEl>
                                          <p:spTgt spid="7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7" dur="500" tmFilter="0,0; .5, 1; 1, 1"/>
                                        <p:tgtEl>
                                          <p:spTgt spid="7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8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0" dur="500" fill="hold"/>
                                        <p:tgtEl>
                                          <p:spTgt spid="7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500" fill="hold"/>
                                        <p:tgtEl>
                                          <p:spTgt spid="7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500" fill="hold"/>
                                        <p:tgtEl>
                                          <p:spTgt spid="7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500" fill="hold"/>
                                        <p:tgtEl>
                                          <p:spTgt spid="7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4" dur="500" tmFilter="0,0; .5, 1; 1, 1"/>
                                        <p:tgtEl>
                                          <p:spTgt spid="7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5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7" dur="500" fill="hold"/>
                                        <p:tgtEl>
                                          <p:spTgt spid="7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500" fill="hold"/>
                                        <p:tgtEl>
                                          <p:spTgt spid="7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9" dur="500" fill="hold"/>
                                        <p:tgtEl>
                                          <p:spTgt spid="7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0" dur="500" fill="hold"/>
                                        <p:tgtEl>
                                          <p:spTgt spid="7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1" dur="500" tmFilter="0,0; .5, 1; 1, 1"/>
                                        <p:tgtEl>
                                          <p:spTgt spid="7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2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4" dur="500" fill="hold"/>
                                        <p:tgtEl>
                                          <p:spTgt spid="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500" fill="hold"/>
                                        <p:tgtEl>
                                          <p:spTgt spid="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500" fill="hold"/>
                                        <p:tgtEl>
                                          <p:spTgt spid="7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7" dur="500" fill="hold"/>
                                        <p:tgtEl>
                                          <p:spTgt spid="7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8" dur="500" tmFilter="0,0; .5, 1; 1, 1"/>
                                        <p:tgtEl>
                                          <p:spTgt spid="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9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1" dur="500" fill="hold"/>
                                        <p:tgtEl>
                                          <p:spTgt spid="7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500" fill="hold"/>
                                        <p:tgtEl>
                                          <p:spTgt spid="7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500" fill="hold"/>
                                        <p:tgtEl>
                                          <p:spTgt spid="7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500" fill="hold"/>
                                        <p:tgtEl>
                                          <p:spTgt spid="7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5" dur="500" tmFilter="0,0; .5, 1; 1, 1"/>
                                        <p:tgtEl>
                                          <p:spTgt spid="7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6" fill="hold">
                      <p:stCondLst>
                        <p:cond delay="indefinite"/>
                      </p:stCondLst>
                      <p:childTnLst>
                        <p:par>
                          <p:cTn id="357" fill="hold">
                            <p:stCondLst>
                              <p:cond delay="0"/>
                            </p:stCondLst>
                            <p:childTnLst>
                              <p:par>
                                <p:cTn id="358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0" dur="1000"/>
                                        <p:tgtEl>
                                          <p:spTgt spid="5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1" dur="1000" fill="hold"/>
                                        <p:tgtEl>
                                          <p:spTgt spid="5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900" decel="100000" fill="hold"/>
                                        <p:tgtEl>
                                          <p:spTgt spid="5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4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6" dur="1000"/>
                                        <p:tgtEl>
                                          <p:spTgt spid="5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7" dur="1000" fill="hold"/>
                                        <p:tgtEl>
                                          <p:spTgt spid="5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900" decel="100000" fill="hold"/>
                                        <p:tgtEl>
                                          <p:spTgt spid="5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0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2" dur="1000"/>
                                        <p:tgtEl>
                                          <p:spTgt spid="8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3" dur="1000" fill="hold"/>
                                        <p:tgtEl>
                                          <p:spTgt spid="8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4" dur="900" decel="100000" fill="hold"/>
                                        <p:tgtEl>
                                          <p:spTgt spid="8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6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8" dur="1000"/>
                                        <p:tgtEl>
                                          <p:spTgt spid="5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9" dur="1000" fill="hold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900" decel="100000" fill="hold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2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4" dur="1000"/>
                                        <p:tgtEl>
                                          <p:spTgt spid="7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5" dur="1000" fill="hold"/>
                                        <p:tgtEl>
                                          <p:spTgt spid="7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900" decel="100000" fill="hold"/>
                                        <p:tgtEl>
                                          <p:spTgt spid="7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8" fill="hold">
                      <p:stCondLst>
                        <p:cond delay="indefinite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2" dur="2000"/>
                                        <p:tgtEl>
                                          <p:spTgt spid="5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3" dur="2000" fill="hold"/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2000" fill="hold"/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7" dur="2000"/>
                                        <p:tgtEl>
                                          <p:spTgt spid="5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8" dur="2000" fill="hold"/>
                                        <p:tgtEl>
                                          <p:spTgt spid="5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9" dur="2000" fill="hold"/>
                                        <p:tgtEl>
                                          <p:spTgt spid="5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2" dur="2000"/>
                                        <p:tgtEl>
                                          <p:spTgt spid="5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3" dur="2000" fill="hold"/>
                                        <p:tgtEl>
                                          <p:spTgt spid="5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4" dur="2000" fill="hold"/>
                                        <p:tgtEl>
                                          <p:spTgt spid="5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7" dur="2000"/>
                                        <p:tgtEl>
                                          <p:spTgt spid="5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8" dur="2000" fill="hold"/>
                                        <p:tgtEl>
                                          <p:spTgt spid="5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2000" fill="hold"/>
                                        <p:tgtEl>
                                          <p:spTgt spid="5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2" dur="2000"/>
                                        <p:tgtEl>
                                          <p:spTgt spid="5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3" dur="2000" fill="hold"/>
                                        <p:tgtEl>
                                          <p:spTgt spid="5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4" dur="2000" fill="hold"/>
                                        <p:tgtEl>
                                          <p:spTgt spid="5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7" dur="2000"/>
                                        <p:tgtEl>
                                          <p:spTgt spid="5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8" dur="2000" fill="hold"/>
                                        <p:tgtEl>
                                          <p:spTgt spid="5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9" dur="2000" fill="hold"/>
                                        <p:tgtEl>
                                          <p:spTgt spid="5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2" dur="2000"/>
                                        <p:tgtEl>
                                          <p:spTgt spid="5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3" dur="2000" fill="hold"/>
                                        <p:tgtEl>
                                          <p:spTgt spid="5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4" dur="2000" fill="hold"/>
                                        <p:tgtEl>
                                          <p:spTgt spid="5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7" dur="2000"/>
                                        <p:tgtEl>
                                          <p:spTgt spid="5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8" dur="2000" fill="hold"/>
                                        <p:tgtEl>
                                          <p:spTgt spid="5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9" dur="2000" fill="hold"/>
                                        <p:tgtEl>
                                          <p:spTgt spid="5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0" fill="hold">
                      <p:stCondLst>
                        <p:cond delay="indefinite"/>
                      </p:stCondLst>
                      <p:childTnLst>
                        <p:par>
                          <p:cTn id="431" fill="hold">
                            <p:stCondLst>
                              <p:cond delay="0"/>
                            </p:stCondLst>
                            <p:childTnLst>
                              <p:par>
                                <p:cTn id="43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4" dur="500" fill="hold"/>
                                        <p:tgtEl>
                                          <p:spTgt spid="5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5" dur="500" fill="hold"/>
                                        <p:tgtEl>
                                          <p:spTgt spid="5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6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8" dur="500" fill="hold"/>
                                        <p:tgtEl>
                                          <p:spTgt spid="6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9" dur="500" fill="hold"/>
                                        <p:tgtEl>
                                          <p:spTgt spid="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0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2" dur="500" fill="hold"/>
                                        <p:tgtEl>
                                          <p:spTgt spid="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3" dur="500" fill="hold"/>
                                        <p:tgtEl>
                                          <p:spTgt spid="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4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6" dur="500" fill="hold"/>
                                        <p:tgtEl>
                                          <p:spTgt spid="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7" dur="500" fill="hold"/>
                                        <p:tgtEl>
                                          <p:spTgt spid="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8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0" dur="500" fill="hold"/>
                                        <p:tgtEl>
                                          <p:spTgt spid="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1" dur="500" fill="hold"/>
                                        <p:tgtEl>
                                          <p:spTgt spid="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2" fill="hold">
                      <p:stCondLst>
                        <p:cond delay="indefinite"/>
                      </p:stCondLst>
                      <p:childTnLst>
                        <p:par>
                          <p:cTn id="453" fill="hold">
                            <p:stCondLst>
                              <p:cond delay="0"/>
                            </p:stCondLst>
                            <p:childTnLst>
                              <p:par>
                                <p:cTn id="45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7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8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0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1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8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8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8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8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8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1" grpId="0"/>
      <p:bldP spid="567" grpId="0"/>
      <p:bldP spid="568" grpId="0"/>
      <p:bldP spid="569" grpId="0"/>
      <p:bldP spid="570" grpId="0"/>
      <p:bldP spid="571" grpId="0"/>
      <p:bldP spid="572" grpId="0"/>
      <p:bldP spid="573" grpId="0"/>
      <p:bldP spid="597" grpId="0"/>
      <p:bldP spid="603" grpId="0"/>
      <p:bldP spid="604" grpId="0"/>
      <p:bldP spid="605" grpId="0"/>
      <p:bldP spid="606" grpId="0"/>
      <p:bldP spid="633" grpId="0"/>
      <p:bldP spid="634" grpId="0"/>
      <p:bldP spid="635" grpId="0"/>
      <p:bldP spid="636" grpId="0"/>
      <p:bldP spid="637" grpId="0"/>
      <p:bldP spid="638" grpId="0"/>
      <p:bldP spid="538" grpId="0"/>
      <p:bldP spid="539" grpId="0"/>
      <p:bldP spid="540" grpId="0"/>
      <p:bldP spid="760" grpId="0"/>
      <p:bldP spid="790" grpId="0"/>
      <p:bldP spid="791" grpId="0"/>
      <p:bldP spid="792" grpId="0"/>
      <p:bldP spid="793" grpId="0"/>
      <p:bldP spid="794" grpId="0"/>
      <p:bldP spid="795" grpId="0"/>
      <p:bldP spid="796" grpId="0"/>
      <p:bldP spid="797" grpId="0"/>
      <p:bldP spid="826" grpId="0"/>
      <p:bldP spid="832" grpId="0"/>
      <p:bldP spid="833" grpId="0"/>
      <p:bldP spid="834" grpId="0"/>
      <p:bldP spid="835" grpId="0"/>
      <p:bldP spid="836" grpId="0"/>
      <p:bldP spid="837" grpId="0"/>
      <p:bldP spid="862" grpId="0"/>
      <p:bldP spid="868" grpId="0"/>
      <p:bldP spid="869" grpId="0"/>
      <p:bldP spid="870" grpId="0"/>
      <p:bldP spid="871" grpId="0"/>
      <p:bldP spid="872" grpId="0"/>
      <p:bldP spid="873" grpId="0"/>
      <p:bldP spid="935" grpId="0"/>
      <p:bldP spid="941" grpId="0"/>
      <p:bldP spid="942" grpId="0"/>
      <p:bldP spid="943" grpId="0"/>
      <p:bldP spid="944" grpId="0"/>
      <p:bldP spid="945" grpId="0"/>
      <p:bldP spid="971" grpId="0"/>
      <p:bldP spid="977" grpId="0"/>
      <p:bldP spid="978" grpId="0"/>
      <p:bldP spid="979" grpId="0"/>
      <p:bldP spid="1007" grpId="0"/>
      <p:bldP spid="1008" grpId="0"/>
      <p:bldP spid="1013" grpId="0"/>
      <p:bldP spid="1014" grpId="0"/>
      <p:bldP spid="1043" grpId="0"/>
      <p:bldP spid="1049" grpId="0"/>
      <p:bldP spid="1050" grpId="0"/>
      <p:bldP spid="1079" grpId="0"/>
      <p:bldP spid="1080" grpId="0"/>
      <p:bldP spid="1081" grpId="0"/>
      <p:bldP spid="887" grpId="0"/>
      <p:bldP spid="895" grpId="0"/>
      <p:bldP spid="897" grpId="0"/>
      <p:bldP spid="907" grpId="0"/>
      <p:bldP spid="909" grpId="0"/>
      <p:bldP spid="9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1007242" y="1439227"/>
            <a:ext cx="6877126" cy="4430281"/>
            <a:chOff x="1007242" y="1439227"/>
            <a:chExt cx="6877126" cy="4430281"/>
          </a:xfrm>
        </p:grpSpPr>
        <p:sp>
          <p:nvSpPr>
            <p:cNvPr id="5" name="Obdélník 4"/>
            <p:cNvSpPr/>
            <p:nvPr/>
          </p:nvSpPr>
          <p:spPr>
            <a:xfrm>
              <a:off x="1007242" y="143922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69" name="Obdélník 168"/>
            <p:cNvSpPr/>
            <p:nvPr/>
          </p:nvSpPr>
          <p:spPr>
            <a:xfrm>
              <a:off x="1009739" y="1808794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70" name="Obdélník 169"/>
            <p:cNvSpPr/>
            <p:nvPr/>
          </p:nvSpPr>
          <p:spPr>
            <a:xfrm>
              <a:off x="1009723" y="2180292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71" name="Obdélník 170"/>
            <p:cNvSpPr/>
            <p:nvPr/>
          </p:nvSpPr>
          <p:spPr>
            <a:xfrm>
              <a:off x="1009707" y="2551790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72" name="Obdélník 171"/>
            <p:cNvSpPr/>
            <p:nvPr/>
          </p:nvSpPr>
          <p:spPr>
            <a:xfrm>
              <a:off x="1009691" y="2923288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73" name="Obdélník 172"/>
            <p:cNvSpPr/>
            <p:nvPr/>
          </p:nvSpPr>
          <p:spPr>
            <a:xfrm>
              <a:off x="1009675" y="3282086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1084996" y="143946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74" name="TextovéPole 173"/>
            <p:cNvSpPr txBox="1"/>
            <p:nvPr/>
          </p:nvSpPr>
          <p:spPr>
            <a:xfrm>
              <a:off x="1088213" y="1813670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  <p:sp>
          <p:nvSpPr>
            <p:cNvPr id="175" name="TextovéPole 174"/>
            <p:cNvSpPr txBox="1"/>
            <p:nvPr/>
          </p:nvSpPr>
          <p:spPr>
            <a:xfrm>
              <a:off x="1090161" y="2185747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  <p:sp>
          <p:nvSpPr>
            <p:cNvPr id="176" name="TextovéPole 175"/>
            <p:cNvSpPr txBox="1"/>
            <p:nvPr/>
          </p:nvSpPr>
          <p:spPr>
            <a:xfrm>
              <a:off x="1084980" y="255398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4</a:t>
              </a:r>
            </a:p>
          </p:txBody>
        </p:sp>
        <p:sp>
          <p:nvSpPr>
            <p:cNvPr id="177" name="TextovéPole 176"/>
            <p:cNvSpPr txBox="1"/>
            <p:nvPr/>
          </p:nvSpPr>
          <p:spPr>
            <a:xfrm>
              <a:off x="1084980" y="2928257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5</a:t>
              </a:r>
            </a:p>
          </p:txBody>
        </p:sp>
        <p:sp>
          <p:nvSpPr>
            <p:cNvPr id="178" name="TextovéPole 177"/>
            <p:cNvSpPr txBox="1"/>
            <p:nvPr/>
          </p:nvSpPr>
          <p:spPr>
            <a:xfrm>
              <a:off x="1084964" y="3290245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6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79" name="Obdélník 178"/>
            <p:cNvSpPr/>
            <p:nvPr/>
          </p:nvSpPr>
          <p:spPr>
            <a:xfrm>
              <a:off x="1009659" y="3653584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80" name="TextovéPole 179"/>
            <p:cNvSpPr txBox="1"/>
            <p:nvPr/>
          </p:nvSpPr>
          <p:spPr>
            <a:xfrm>
              <a:off x="1084948" y="3653806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7</a:t>
              </a:r>
            </a:p>
          </p:txBody>
        </p:sp>
        <p:sp>
          <p:nvSpPr>
            <p:cNvPr id="181" name="Obdélník 180"/>
            <p:cNvSpPr/>
            <p:nvPr/>
          </p:nvSpPr>
          <p:spPr>
            <a:xfrm>
              <a:off x="1009643" y="4025082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82" name="TextovéPole 181"/>
            <p:cNvSpPr txBox="1"/>
            <p:nvPr/>
          </p:nvSpPr>
          <p:spPr>
            <a:xfrm>
              <a:off x="1084932" y="403073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8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83" name="Obdélník 182"/>
            <p:cNvSpPr/>
            <p:nvPr/>
          </p:nvSpPr>
          <p:spPr>
            <a:xfrm>
              <a:off x="1009627" y="4396580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84" name="TextovéPole 183"/>
            <p:cNvSpPr txBox="1"/>
            <p:nvPr/>
          </p:nvSpPr>
          <p:spPr>
            <a:xfrm>
              <a:off x="1083517" y="4397467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9</a:t>
              </a:r>
            </a:p>
          </p:txBody>
        </p:sp>
        <p:sp>
          <p:nvSpPr>
            <p:cNvPr id="185" name="Obdélník 184"/>
            <p:cNvSpPr/>
            <p:nvPr/>
          </p:nvSpPr>
          <p:spPr>
            <a:xfrm>
              <a:off x="1012005" y="4755378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86" name="TextovéPole 185"/>
            <p:cNvSpPr txBox="1"/>
            <p:nvPr/>
          </p:nvSpPr>
          <p:spPr>
            <a:xfrm>
              <a:off x="1018457" y="4761927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10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87" name="Obdélník 186"/>
            <p:cNvSpPr/>
            <p:nvPr/>
          </p:nvSpPr>
          <p:spPr>
            <a:xfrm>
              <a:off x="1011442" y="5126876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88" name="Obdélník 187"/>
            <p:cNvSpPr/>
            <p:nvPr/>
          </p:nvSpPr>
          <p:spPr>
            <a:xfrm>
              <a:off x="1011426" y="5498374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92" name="TextovéPole 191"/>
            <p:cNvSpPr txBox="1"/>
            <p:nvPr/>
          </p:nvSpPr>
          <p:spPr>
            <a:xfrm>
              <a:off x="1032730" y="5128662"/>
              <a:ext cx="4240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11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93" name="TextovéPole 192"/>
            <p:cNvSpPr txBox="1"/>
            <p:nvPr/>
          </p:nvSpPr>
          <p:spPr>
            <a:xfrm>
              <a:off x="1018441" y="5500176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12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48" name="Obdélník 547"/>
            <p:cNvSpPr/>
            <p:nvPr/>
          </p:nvSpPr>
          <p:spPr>
            <a:xfrm>
              <a:off x="4226550" y="4762979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49" name="Obdélník 548"/>
            <p:cNvSpPr/>
            <p:nvPr/>
          </p:nvSpPr>
          <p:spPr>
            <a:xfrm>
              <a:off x="4683782" y="476296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50" name="Obdélník 549"/>
            <p:cNvSpPr/>
            <p:nvPr/>
          </p:nvSpPr>
          <p:spPr>
            <a:xfrm>
              <a:off x="5141014" y="476294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51" name="Obdélník 550"/>
            <p:cNvSpPr/>
            <p:nvPr/>
          </p:nvSpPr>
          <p:spPr>
            <a:xfrm>
              <a:off x="5598246" y="476293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52" name="Obdélník 551"/>
            <p:cNvSpPr/>
            <p:nvPr/>
          </p:nvSpPr>
          <p:spPr>
            <a:xfrm>
              <a:off x="6055478" y="476291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53" name="Obdélník 552"/>
            <p:cNvSpPr/>
            <p:nvPr/>
          </p:nvSpPr>
          <p:spPr>
            <a:xfrm>
              <a:off x="6512710" y="476289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54" name="Obdélník 553"/>
            <p:cNvSpPr/>
            <p:nvPr/>
          </p:nvSpPr>
          <p:spPr>
            <a:xfrm>
              <a:off x="6969942" y="476288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55" name="Obdélník 554"/>
            <p:cNvSpPr/>
            <p:nvPr/>
          </p:nvSpPr>
          <p:spPr>
            <a:xfrm>
              <a:off x="7427174" y="476295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84" name="Obdélník 583"/>
            <p:cNvSpPr/>
            <p:nvPr/>
          </p:nvSpPr>
          <p:spPr>
            <a:xfrm>
              <a:off x="4226550" y="5131279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85" name="Obdélník 584"/>
            <p:cNvSpPr/>
            <p:nvPr/>
          </p:nvSpPr>
          <p:spPr>
            <a:xfrm>
              <a:off x="4683782" y="513126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86" name="Obdélník 585"/>
            <p:cNvSpPr/>
            <p:nvPr/>
          </p:nvSpPr>
          <p:spPr>
            <a:xfrm>
              <a:off x="5141014" y="513124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87" name="Obdélník 586"/>
            <p:cNvSpPr/>
            <p:nvPr/>
          </p:nvSpPr>
          <p:spPr>
            <a:xfrm>
              <a:off x="5598246" y="513123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88" name="Obdélník 587"/>
            <p:cNvSpPr/>
            <p:nvPr/>
          </p:nvSpPr>
          <p:spPr>
            <a:xfrm>
              <a:off x="6055478" y="513121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15" name="Obdélník 614"/>
            <p:cNvSpPr/>
            <p:nvPr/>
          </p:nvSpPr>
          <p:spPr>
            <a:xfrm>
              <a:off x="1471734" y="549965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16" name="Obdélník 615"/>
            <p:cNvSpPr/>
            <p:nvPr/>
          </p:nvSpPr>
          <p:spPr>
            <a:xfrm>
              <a:off x="1928966" y="549964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17" name="Obdélník 616"/>
            <p:cNvSpPr/>
            <p:nvPr/>
          </p:nvSpPr>
          <p:spPr>
            <a:xfrm>
              <a:off x="2386198" y="549962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18" name="Obdélník 617"/>
            <p:cNvSpPr/>
            <p:nvPr/>
          </p:nvSpPr>
          <p:spPr>
            <a:xfrm>
              <a:off x="2843430" y="549961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19" name="Obdélník 618"/>
            <p:cNvSpPr/>
            <p:nvPr/>
          </p:nvSpPr>
          <p:spPr>
            <a:xfrm>
              <a:off x="3300662" y="549959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20" name="Obdélník 619"/>
            <p:cNvSpPr/>
            <p:nvPr/>
          </p:nvSpPr>
          <p:spPr>
            <a:xfrm>
              <a:off x="4226550" y="5499579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55" name="Obdélník 454"/>
            <p:cNvSpPr/>
            <p:nvPr/>
          </p:nvSpPr>
          <p:spPr>
            <a:xfrm>
              <a:off x="2843430" y="439471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56" name="Obdélník 455"/>
            <p:cNvSpPr/>
            <p:nvPr/>
          </p:nvSpPr>
          <p:spPr>
            <a:xfrm>
              <a:off x="3300662" y="439469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57" name="Obdélník 456"/>
            <p:cNvSpPr/>
            <p:nvPr/>
          </p:nvSpPr>
          <p:spPr>
            <a:xfrm>
              <a:off x="4226550" y="4394679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58" name="Obdélník 457"/>
            <p:cNvSpPr/>
            <p:nvPr/>
          </p:nvSpPr>
          <p:spPr>
            <a:xfrm>
              <a:off x="4683782" y="439466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72" name="Obdélník 771"/>
            <p:cNvSpPr/>
            <p:nvPr/>
          </p:nvSpPr>
          <p:spPr>
            <a:xfrm>
              <a:off x="1471734" y="402758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73" name="Obdélník 772"/>
            <p:cNvSpPr/>
            <p:nvPr/>
          </p:nvSpPr>
          <p:spPr>
            <a:xfrm>
              <a:off x="1928966" y="402757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74" name="Obdélník 773"/>
            <p:cNvSpPr/>
            <p:nvPr/>
          </p:nvSpPr>
          <p:spPr>
            <a:xfrm>
              <a:off x="2386198" y="402755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75" name="Obdélník 774"/>
            <p:cNvSpPr/>
            <p:nvPr/>
          </p:nvSpPr>
          <p:spPr>
            <a:xfrm>
              <a:off x="2843430" y="402753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76" name="Obdélník 775"/>
            <p:cNvSpPr/>
            <p:nvPr/>
          </p:nvSpPr>
          <p:spPr>
            <a:xfrm>
              <a:off x="3300662" y="402752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77" name="Obdélník 776"/>
            <p:cNvSpPr/>
            <p:nvPr/>
          </p:nvSpPr>
          <p:spPr>
            <a:xfrm>
              <a:off x="4226550" y="4027507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78" name="Obdélník 777"/>
            <p:cNvSpPr/>
            <p:nvPr/>
          </p:nvSpPr>
          <p:spPr>
            <a:xfrm>
              <a:off x="4683782" y="402749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79" name="Obdélník 778"/>
            <p:cNvSpPr/>
            <p:nvPr/>
          </p:nvSpPr>
          <p:spPr>
            <a:xfrm>
              <a:off x="5141014" y="402747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13" name="Obdélník 812"/>
            <p:cNvSpPr/>
            <p:nvPr/>
          </p:nvSpPr>
          <p:spPr>
            <a:xfrm>
              <a:off x="4226550" y="3659207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14" name="Obdélník 813"/>
            <p:cNvSpPr/>
            <p:nvPr/>
          </p:nvSpPr>
          <p:spPr>
            <a:xfrm>
              <a:off x="4683782" y="365919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15" name="Obdélník 814"/>
            <p:cNvSpPr/>
            <p:nvPr/>
          </p:nvSpPr>
          <p:spPr>
            <a:xfrm>
              <a:off x="5141014" y="365917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16" name="Obdélník 815"/>
            <p:cNvSpPr/>
            <p:nvPr/>
          </p:nvSpPr>
          <p:spPr>
            <a:xfrm>
              <a:off x="5598246" y="365915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17" name="Obdélník 816"/>
            <p:cNvSpPr/>
            <p:nvPr/>
          </p:nvSpPr>
          <p:spPr>
            <a:xfrm>
              <a:off x="6055478" y="365914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18" name="Obdélník 817"/>
            <p:cNvSpPr/>
            <p:nvPr/>
          </p:nvSpPr>
          <p:spPr>
            <a:xfrm>
              <a:off x="6512710" y="365912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19" name="Obdélník 818"/>
            <p:cNvSpPr/>
            <p:nvPr/>
          </p:nvSpPr>
          <p:spPr>
            <a:xfrm>
              <a:off x="6969942" y="365911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49" name="Obdélník 848"/>
            <p:cNvSpPr/>
            <p:nvPr/>
          </p:nvSpPr>
          <p:spPr>
            <a:xfrm>
              <a:off x="4226550" y="3290907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50" name="Obdélník 849"/>
            <p:cNvSpPr/>
            <p:nvPr/>
          </p:nvSpPr>
          <p:spPr>
            <a:xfrm>
              <a:off x="4683782" y="329089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51" name="Obdélník 850"/>
            <p:cNvSpPr/>
            <p:nvPr/>
          </p:nvSpPr>
          <p:spPr>
            <a:xfrm>
              <a:off x="5141014" y="329087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52" name="Obdélník 851"/>
            <p:cNvSpPr/>
            <p:nvPr/>
          </p:nvSpPr>
          <p:spPr>
            <a:xfrm>
              <a:off x="5598246" y="329085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53" name="Obdélník 852"/>
            <p:cNvSpPr/>
            <p:nvPr/>
          </p:nvSpPr>
          <p:spPr>
            <a:xfrm>
              <a:off x="6055478" y="329084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54" name="Obdélník 853"/>
            <p:cNvSpPr/>
            <p:nvPr/>
          </p:nvSpPr>
          <p:spPr>
            <a:xfrm>
              <a:off x="6512710" y="329082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55" name="Obdélník 854"/>
            <p:cNvSpPr/>
            <p:nvPr/>
          </p:nvSpPr>
          <p:spPr>
            <a:xfrm>
              <a:off x="6969942" y="329081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22" name="Obdélník 921"/>
            <p:cNvSpPr/>
            <p:nvPr/>
          </p:nvSpPr>
          <p:spPr>
            <a:xfrm>
              <a:off x="4226550" y="2921863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23" name="Obdélník 922"/>
            <p:cNvSpPr/>
            <p:nvPr/>
          </p:nvSpPr>
          <p:spPr>
            <a:xfrm>
              <a:off x="4683782" y="292184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24" name="Obdélník 923"/>
            <p:cNvSpPr/>
            <p:nvPr/>
          </p:nvSpPr>
          <p:spPr>
            <a:xfrm>
              <a:off x="5141014" y="292183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25" name="Obdélník 924"/>
            <p:cNvSpPr/>
            <p:nvPr/>
          </p:nvSpPr>
          <p:spPr>
            <a:xfrm>
              <a:off x="5598246" y="292181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26" name="Obdélník 925"/>
            <p:cNvSpPr/>
            <p:nvPr/>
          </p:nvSpPr>
          <p:spPr>
            <a:xfrm>
              <a:off x="6055478" y="292179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27" name="Obdélník 926"/>
            <p:cNvSpPr/>
            <p:nvPr/>
          </p:nvSpPr>
          <p:spPr>
            <a:xfrm>
              <a:off x="6512710" y="292178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58" name="Obdélník 957"/>
            <p:cNvSpPr/>
            <p:nvPr/>
          </p:nvSpPr>
          <p:spPr>
            <a:xfrm>
              <a:off x="4226550" y="2553563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59" name="Obdélník 958"/>
            <p:cNvSpPr/>
            <p:nvPr/>
          </p:nvSpPr>
          <p:spPr>
            <a:xfrm>
              <a:off x="4683782" y="255354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60" name="Obdélník 959"/>
            <p:cNvSpPr/>
            <p:nvPr/>
          </p:nvSpPr>
          <p:spPr>
            <a:xfrm>
              <a:off x="5141014" y="255353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61" name="Obdélník 960"/>
            <p:cNvSpPr/>
            <p:nvPr/>
          </p:nvSpPr>
          <p:spPr>
            <a:xfrm>
              <a:off x="5598246" y="255351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93" name="Obdélník 992"/>
            <p:cNvSpPr/>
            <p:nvPr/>
          </p:nvSpPr>
          <p:spPr>
            <a:xfrm>
              <a:off x="3300662" y="218527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94" name="Obdélník 993"/>
            <p:cNvSpPr/>
            <p:nvPr/>
          </p:nvSpPr>
          <p:spPr>
            <a:xfrm>
              <a:off x="4226550" y="2185263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95" name="Obdélník 994"/>
            <p:cNvSpPr/>
            <p:nvPr/>
          </p:nvSpPr>
          <p:spPr>
            <a:xfrm>
              <a:off x="4683782" y="218524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96" name="Obdélník 995"/>
            <p:cNvSpPr/>
            <p:nvPr/>
          </p:nvSpPr>
          <p:spPr>
            <a:xfrm>
              <a:off x="5141014" y="218523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30" name="Obdélník 1029"/>
            <p:cNvSpPr/>
            <p:nvPr/>
          </p:nvSpPr>
          <p:spPr>
            <a:xfrm>
              <a:off x="4226550" y="1816963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31" name="Obdélník 1030"/>
            <p:cNvSpPr/>
            <p:nvPr/>
          </p:nvSpPr>
          <p:spPr>
            <a:xfrm>
              <a:off x="4683782" y="181694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32" name="Obdélník 1031"/>
            <p:cNvSpPr/>
            <p:nvPr/>
          </p:nvSpPr>
          <p:spPr>
            <a:xfrm>
              <a:off x="5141014" y="181693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64" name="Obdélník 1063"/>
            <p:cNvSpPr/>
            <p:nvPr/>
          </p:nvSpPr>
          <p:spPr>
            <a:xfrm>
              <a:off x="2843430" y="144869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65" name="Obdélník 1064"/>
            <p:cNvSpPr/>
            <p:nvPr/>
          </p:nvSpPr>
          <p:spPr>
            <a:xfrm>
              <a:off x="3300662" y="144867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66" name="Obdélník 1065"/>
            <p:cNvSpPr/>
            <p:nvPr/>
          </p:nvSpPr>
          <p:spPr>
            <a:xfrm>
              <a:off x="4226550" y="1448663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86" name="Obdélník 885"/>
            <p:cNvSpPr/>
            <p:nvPr/>
          </p:nvSpPr>
          <p:spPr>
            <a:xfrm>
              <a:off x="3757748" y="549259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94" name="Obdélník 893"/>
            <p:cNvSpPr/>
            <p:nvPr/>
          </p:nvSpPr>
          <p:spPr>
            <a:xfrm>
              <a:off x="3757748" y="438769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96" name="Obdélník 895"/>
            <p:cNvSpPr/>
            <p:nvPr/>
          </p:nvSpPr>
          <p:spPr>
            <a:xfrm>
              <a:off x="3757748" y="402052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6" name="Obdélník 905"/>
            <p:cNvSpPr/>
            <p:nvPr/>
          </p:nvSpPr>
          <p:spPr>
            <a:xfrm>
              <a:off x="3757748" y="217828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8" name="Obdélník 907"/>
            <p:cNvSpPr/>
            <p:nvPr/>
          </p:nvSpPr>
          <p:spPr>
            <a:xfrm>
              <a:off x="3757748" y="180998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10" name="Obdélník 909"/>
            <p:cNvSpPr/>
            <p:nvPr/>
          </p:nvSpPr>
          <p:spPr>
            <a:xfrm>
              <a:off x="3757748" y="144168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aphicFrame>
        <p:nvGraphicFramePr>
          <p:cNvPr id="189" name="Tabulka 18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8684146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4050196"/>
                <a:gridCol w="4050196"/>
              </a:tblGrid>
              <a:tr h="370840"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481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Vyplň tajenku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7280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8403207"/>
              </p:ext>
            </p:extLst>
          </p:nvPr>
        </p:nvGraphicFramePr>
        <p:xfrm>
          <a:off x="-6454" y="11088"/>
          <a:ext cx="9144000" cy="60960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8100392"/>
              </a:tblGrid>
              <a:tr h="234482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Pracovní list  481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8972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0" y="691010"/>
            <a:ext cx="91440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cs-CZ" sz="1400" kern="0" dirty="0" smtClean="0">
                <a:solidFill>
                  <a:srgbClr val="000000"/>
                </a:solidFill>
              </a:rPr>
              <a:t>Stavíme</a:t>
            </a:r>
          </a:p>
          <a:p>
            <a:pPr>
              <a:defRPr/>
            </a:pPr>
            <a:r>
              <a:rPr lang="cs-CZ" sz="1400" kern="0" dirty="0" smtClean="0">
                <a:solidFill>
                  <a:srgbClr val="000000"/>
                </a:solidFill>
              </a:rPr>
              <a:t>Všude kolem nás se staví. V Mostě vystavěli celé nové město. Postavit dům není snadné. Stavební inženýr vypracuje plán. Není dobré, když je stavba dlouho rozestavěná. Vedle výstavby se také provádějí nástavby a přestavby starších budov.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0" y="1423323"/>
            <a:ext cx="91440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AutoNum type="arabicPeriod"/>
              <a:defRPr/>
            </a:pPr>
            <a:r>
              <a:rPr lang="cs-CZ" sz="1400" kern="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Vypiš slova příbuzná se slovem </a:t>
            </a:r>
            <a:r>
              <a:rPr lang="cs-CZ" sz="1400" b="1" kern="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stavět, </a:t>
            </a:r>
            <a:r>
              <a:rPr lang="cs-CZ" sz="1400" kern="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vyznač slovní základ a urči jeho slovní druh číslicí. 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3667888"/>
              </p:ext>
            </p:extLst>
          </p:nvPr>
        </p:nvGraphicFramePr>
        <p:xfrm>
          <a:off x="107504" y="1753660"/>
          <a:ext cx="8784976" cy="3048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6139"/>
                <a:gridCol w="3378837"/>
              </a:tblGrid>
              <a:tr h="216024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Slova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příbuzná s vyznačením slovního základu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Slovní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druh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157728"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43448"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57160"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70872"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12576"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59432"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42664"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42664"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42664"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3087" y="4826180"/>
            <a:ext cx="91440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2"/>
              <a:defRPr/>
            </a:pPr>
            <a:r>
              <a:rPr lang="cs-CZ" sz="1400" kern="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Urči mluvnické kategorie u podstatných jmen se základem slova </a:t>
            </a:r>
            <a:r>
              <a:rPr lang="cs-CZ" sz="1400" b="1" kern="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stav.</a:t>
            </a:r>
            <a:endParaRPr lang="cs-CZ" sz="1400" kern="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6682693"/>
              </p:ext>
            </p:extLst>
          </p:nvPr>
        </p:nvGraphicFramePr>
        <p:xfrm>
          <a:off x="103265" y="5228638"/>
          <a:ext cx="8789214" cy="154763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159525"/>
                <a:gridCol w="1502430"/>
                <a:gridCol w="1502430"/>
                <a:gridCol w="1352187"/>
                <a:gridCol w="1272642"/>
              </a:tblGrid>
              <a:tr h="316619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Podstatné jméno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rod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pád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vzor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235"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235"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235">
                <a:tc>
                  <a:txBody>
                    <a:bodyPr/>
                    <a:lstStyle/>
                    <a:p>
                      <a:endParaRPr lang="cs-CZ" sz="14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6619"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6782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Vlastní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endParaRPr lang="cs-CZ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04293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1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>
        <a:solidFill>
          <a:srgbClr val="0000FF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4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3285</TotalTime>
  <Words>879</Words>
  <Application>Microsoft Office PowerPoint</Application>
  <PresentationFormat>Předvádění na obrazovce (4:3)</PresentationFormat>
  <Paragraphs>260</Paragraphs>
  <Slides>14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13</vt:i4>
      </vt:variant>
      <vt:variant>
        <vt:lpstr>Motiv</vt:lpstr>
      </vt:variant>
      <vt:variant>
        <vt:i4>4</vt:i4>
      </vt:variant>
      <vt:variant>
        <vt:lpstr>Nadpisy snímků</vt:lpstr>
      </vt:variant>
      <vt:variant>
        <vt:i4>14</vt:i4>
      </vt:variant>
    </vt:vector>
  </HeadingPairs>
  <TitlesOfParts>
    <vt:vector size="31" baseType="lpstr">
      <vt:lpstr>바탕</vt:lpstr>
      <vt:lpstr>맑은 고딕</vt:lpstr>
      <vt:lpstr>Andalus</vt:lpstr>
      <vt:lpstr>Arial</vt:lpstr>
      <vt:lpstr>Arial</vt:lpstr>
      <vt:lpstr>Calibri</vt:lpstr>
      <vt:lpstr>Century Gothic</vt:lpstr>
      <vt:lpstr>Freestyle Script</vt:lpstr>
      <vt:lpstr>Gill Sans MT</vt:lpstr>
      <vt:lpstr>Monotype Corsiva</vt:lpstr>
      <vt:lpstr>Times New Roman</vt:lpstr>
      <vt:lpstr>Wingdings</vt:lpstr>
      <vt:lpstr>Wingdings 2</vt:lpstr>
      <vt:lpstr>1_Mountain</vt:lpstr>
      <vt:lpstr>Motiv systému Office</vt:lpstr>
      <vt:lpstr>3_Mountain</vt:lpstr>
      <vt:lpstr>Austin</vt:lpstr>
      <vt:lpstr>Prezentace aplikace PowerPoint</vt:lpstr>
      <vt:lpstr>Anotace</vt:lpstr>
      <vt:lpstr>Datum vytvoření:</vt:lpstr>
      <vt:lpstr>Prezentace aplikace PowerPoint</vt:lpstr>
      <vt:lpstr>Prezentace aplikace PowerPoint</vt:lpstr>
      <vt:lpstr>Stavíme</vt:lpstr>
      <vt:lpstr>Stavíme</vt:lpstr>
      <vt:lpstr>Stavíme</vt:lpstr>
      <vt:lpstr>Stavíme</vt:lpstr>
      <vt:lpstr>Tajenka</vt:lpstr>
      <vt:lpstr>Tajenka – řešení 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258</cp:revision>
  <dcterms:created xsi:type="dcterms:W3CDTF">2011-11-08T12:26:57Z</dcterms:created>
  <dcterms:modified xsi:type="dcterms:W3CDTF">2013-12-15T18:07:20Z</dcterms:modified>
</cp:coreProperties>
</file>