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20"/>
  </p:notesMasterIdLst>
  <p:sldIdLst>
    <p:sldId id="322" r:id="rId5"/>
    <p:sldId id="323" r:id="rId6"/>
    <p:sldId id="324" r:id="rId7"/>
    <p:sldId id="326" r:id="rId8"/>
    <p:sldId id="363" r:id="rId9"/>
    <p:sldId id="350" r:id="rId10"/>
    <p:sldId id="357" r:id="rId11"/>
    <p:sldId id="358" r:id="rId12"/>
    <p:sldId id="359" r:id="rId13"/>
    <p:sldId id="362" r:id="rId14"/>
    <p:sldId id="360" r:id="rId15"/>
    <p:sldId id="361" r:id="rId16"/>
    <p:sldId id="356" r:id="rId17"/>
    <p:sldId id="354" r:id="rId18"/>
    <p:sldId id="34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00FF"/>
    <a:srgbClr val="000099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/>
        <p:guide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696646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VY_32_INOVACE_482_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SLOVNÍ DRUHY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URČOVÁNÍ PODSTATNÝCH JMEN PODLE RODU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 podstatných jmen podle rodu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listy, na kterých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si děti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zopakují podstatná jména podle rodu a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provedou společnou kontrolu zápisu na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tabuli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Zadání podstatných jmen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7: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zařazení slov podle rodů (model, telefon, hokejka, čokoláda, nadání, hlediště)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zařazení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 podle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rodů (děda, nos, slon, bouda, babička, Jana)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9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zařazení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 podle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rodů (horolezec, květ, kniha, žena, koště)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261719"/>
            <a:ext cx="5707090" cy="653947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PODSTATNÁ JMÉNA, ROD MUŽSKÝ, ŽIVOTNÝ, NEŽIVOTNÝ, </a:t>
            </a:r>
          </a:p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ROD ŽENSKÝ, ROD STŘEDNÍ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zařazení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 podle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rodů (hokejista, Petr, ruka, ulice, pole)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zařazení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 podle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rodů (den, květináč, bolest, žirafa, pondělí, sluchátko)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zařazení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 podle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rodů (ubrus, led, židle, ryba, pero, nebe )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list –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Podstatná jména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list – Tabulka pro zařazení podstatných jmen podle rodů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762050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+mj-lt"/>
              </a:rPr>
              <a:t>PODSTATNÁ JMÉNA</a:t>
            </a:r>
            <a:endParaRPr lang="cs-CZ" sz="3200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4418994"/>
            <a:ext cx="7884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FF"/>
                </a:solidFill>
              </a:rPr>
              <a:t>Zařaď podstatná jména do tabulky podle rodu a životnosti u rodu mužského</a:t>
            </a:r>
            <a:endParaRPr lang="cs-CZ" sz="2000" dirty="0">
              <a:solidFill>
                <a:srgbClr val="0000FF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8889804"/>
              </p:ext>
            </p:extLst>
          </p:nvPr>
        </p:nvGraphicFramePr>
        <p:xfrm>
          <a:off x="89323" y="4823161"/>
          <a:ext cx="8802488" cy="110363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200622"/>
                <a:gridCol w="2200622"/>
                <a:gridCol w="2200622"/>
                <a:gridCol w="2200622"/>
              </a:tblGrid>
              <a:tr h="139040"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PODST</a:t>
                      </a:r>
                      <a:r>
                        <a:rPr lang="cs-CZ" b="1" baseline="0" dirty="0" smtClean="0"/>
                        <a:t>ATNÁ JMÉNA</a:t>
                      </a:r>
                      <a:endParaRPr lang="cs-CZ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03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MUŽSKÝ 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ŽIV.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dirty="0" smtClean="0"/>
                        <a:t>/ NEŽIV.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ŽENSKÝ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STŘEDNÍ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 rot="21326371">
            <a:off x="5367142" y="2154998"/>
            <a:ext cx="954107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UBRUS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21056608">
            <a:off x="5804789" y="3587255"/>
            <a:ext cx="1249060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HOKEJKA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008" y="2339104"/>
            <a:ext cx="659155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DEN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rot="2025301">
            <a:off x="963281" y="1310549"/>
            <a:ext cx="800219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KVĚT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rot="19937844">
            <a:off x="6944596" y="3729418"/>
            <a:ext cx="1056700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NADÁNÍ</a:t>
            </a:r>
            <a:endParaRPr lang="cs-CZ" dirty="0"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587507">
            <a:off x="3991208" y="858756"/>
            <a:ext cx="1095172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BOLEST</a:t>
            </a:r>
            <a:endParaRPr lang="cs-CZ" dirty="0">
              <a:latin typeface="+mj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978" y="1929315"/>
            <a:ext cx="838691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RUKA</a:t>
            </a:r>
            <a:endParaRPr lang="cs-CZ" dirty="0">
              <a:latin typeface="+mj-lt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7609101">
            <a:off x="1775271" y="768319"/>
            <a:ext cx="838691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PERO</a:t>
            </a:r>
            <a:endParaRPr lang="cs-CZ" dirty="0">
              <a:latin typeface="+mj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46708" y="1386108"/>
            <a:ext cx="813108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RYBA</a:t>
            </a:r>
            <a:endParaRPr lang="cs-CZ" dirty="0">
              <a:latin typeface="+mj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98026" y="2066125"/>
            <a:ext cx="800219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POLE</a:t>
            </a:r>
            <a:endParaRPr lang="cs-CZ" dirty="0">
              <a:latin typeface="+mj-lt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21440040">
            <a:off x="1923707" y="3320299"/>
            <a:ext cx="1303562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stellar" pitchFamily="18" charset="0"/>
              </a:rPr>
              <a:t>TELEFON</a:t>
            </a:r>
            <a:endParaRPr lang="cs-CZ" dirty="0">
              <a:latin typeface="Castellar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1326274">
            <a:off x="4116171" y="2076557"/>
            <a:ext cx="854721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stellar" pitchFamily="18" charset="0"/>
              </a:rPr>
              <a:t>ŽENA</a:t>
            </a:r>
            <a:endParaRPr lang="cs-CZ" dirty="0">
              <a:latin typeface="Castellar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617033">
            <a:off x="2572133" y="1386108"/>
            <a:ext cx="891591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stellar" pitchFamily="18" charset="0"/>
              </a:rPr>
              <a:t>ŽIDLE</a:t>
            </a:r>
            <a:endParaRPr lang="cs-CZ" dirty="0">
              <a:latin typeface="Castellar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882716">
            <a:off x="7798904" y="3171601"/>
            <a:ext cx="990977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stellar" pitchFamily="18" charset="0"/>
              </a:rPr>
              <a:t>KOŠTĚ</a:t>
            </a:r>
            <a:endParaRPr lang="cs-CZ" dirty="0">
              <a:latin typeface="Castellar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8105" y="755931"/>
            <a:ext cx="1311578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stellar" pitchFamily="18" charset="0"/>
              </a:rPr>
              <a:t>PONDĚLÍ</a:t>
            </a:r>
            <a:endParaRPr lang="cs-CZ" dirty="0">
              <a:latin typeface="Castellar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140636" y="2587192"/>
            <a:ext cx="889987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stellar" pitchFamily="18" charset="0"/>
              </a:rPr>
              <a:t>JANA</a:t>
            </a:r>
            <a:endParaRPr lang="cs-CZ" dirty="0">
              <a:latin typeface="Castellar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 rot="20244266">
            <a:off x="2246091" y="2166917"/>
            <a:ext cx="1064715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stellar" pitchFamily="18" charset="0"/>
              </a:rPr>
              <a:t>KNIHA</a:t>
            </a:r>
            <a:endParaRPr lang="cs-CZ" dirty="0">
              <a:latin typeface="Castellar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45334" y="786770"/>
            <a:ext cx="748923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oudy Old Style" pitchFamily="18" charset="0"/>
              </a:rPr>
              <a:t>PETR</a:t>
            </a:r>
            <a:endParaRPr lang="cs-CZ" dirty="0">
              <a:latin typeface="Goudy Old Style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 rot="21064346">
            <a:off x="314308" y="2608328"/>
            <a:ext cx="1556836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oudy Old Style" pitchFamily="18" charset="0"/>
              </a:rPr>
              <a:t>HOROLEZEC</a:t>
            </a:r>
            <a:endParaRPr lang="cs-CZ" dirty="0">
              <a:latin typeface="Goudy Old Style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19483088">
            <a:off x="4099916" y="2842573"/>
            <a:ext cx="787395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oudy Old Style" pitchFamily="18" charset="0"/>
              </a:rPr>
              <a:t>SLON</a:t>
            </a:r>
            <a:endParaRPr lang="cs-CZ" dirty="0">
              <a:latin typeface="Goudy Old Style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 rot="1607102">
            <a:off x="7372183" y="971436"/>
            <a:ext cx="1410130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oudy Old Style" pitchFamily="18" charset="0"/>
              </a:rPr>
              <a:t>HOKEJISTA</a:t>
            </a:r>
            <a:endParaRPr lang="cs-CZ" dirty="0">
              <a:latin typeface="Goudy Old Style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783507" y="2719400"/>
            <a:ext cx="1151277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oudy Old Style" pitchFamily="18" charset="0"/>
              </a:rPr>
              <a:t>BABIČKA</a:t>
            </a:r>
            <a:endParaRPr lang="cs-CZ" dirty="0">
              <a:latin typeface="Goudy Old Style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10800000">
            <a:off x="3803585" y="3577932"/>
            <a:ext cx="1479892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oudy Old Style" pitchFamily="18" charset="0"/>
              </a:rPr>
              <a:t>ČOKOLÁDA</a:t>
            </a:r>
            <a:endParaRPr lang="cs-CZ" dirty="0">
              <a:latin typeface="Goudy Old Style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813742" y="1709035"/>
            <a:ext cx="761747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KaiTi" pitchFamily="49" charset="-122"/>
                <a:ea typeface="KaiTi" pitchFamily="49" charset="-122"/>
              </a:rPr>
              <a:t>ULICE</a:t>
            </a:r>
            <a:endParaRPr lang="cs-CZ" dirty="0"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032787" y="2940612"/>
            <a:ext cx="530915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KaiTi" pitchFamily="49" charset="-122"/>
                <a:ea typeface="KaiTi" pitchFamily="49" charset="-122"/>
              </a:rPr>
              <a:t>NOS</a:t>
            </a:r>
            <a:endParaRPr lang="cs-CZ" dirty="0"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8982161">
            <a:off x="4911702" y="1633063"/>
            <a:ext cx="646331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KaiTi" pitchFamily="49" charset="-122"/>
                <a:ea typeface="KaiTi" pitchFamily="49" charset="-122"/>
              </a:rPr>
              <a:t>NEBE</a:t>
            </a:r>
            <a:endParaRPr lang="cs-CZ" dirty="0"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6" name="TextovéPole 35"/>
          <p:cNvSpPr txBox="1"/>
          <p:nvPr/>
        </p:nvSpPr>
        <p:spPr>
          <a:xfrm rot="20486002">
            <a:off x="516286" y="3262664"/>
            <a:ext cx="1152880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KaiTi" pitchFamily="49" charset="-122"/>
                <a:ea typeface="KaiTi" pitchFamily="49" charset="-122"/>
              </a:rPr>
              <a:t>HLEDIŠTĚ</a:t>
            </a:r>
            <a:endParaRPr lang="cs-CZ" dirty="0"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008970" y="3077998"/>
            <a:ext cx="668773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KaiTi" pitchFamily="49" charset="-122"/>
                <a:ea typeface="KaiTi" pitchFamily="49" charset="-122"/>
              </a:rPr>
              <a:t>DĚDA</a:t>
            </a:r>
            <a:endParaRPr lang="cs-CZ" dirty="0"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102569" y="3971356"/>
            <a:ext cx="761747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KaiTi" pitchFamily="49" charset="-122"/>
                <a:ea typeface="KaiTi" pitchFamily="49" charset="-122"/>
              </a:rPr>
              <a:t>MODEL</a:t>
            </a:r>
            <a:endParaRPr lang="cs-CZ" dirty="0"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960022" y="2842574"/>
            <a:ext cx="761747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KaiTi" pitchFamily="49" charset="-122"/>
                <a:ea typeface="KaiTi" pitchFamily="49" charset="-122"/>
              </a:rPr>
              <a:t>BOUDA</a:t>
            </a:r>
            <a:endParaRPr lang="cs-CZ" dirty="0"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40" name="TextovéPole 39"/>
          <p:cNvSpPr txBox="1"/>
          <p:nvPr/>
        </p:nvSpPr>
        <p:spPr>
          <a:xfrm rot="20159313">
            <a:off x="7479621" y="1913838"/>
            <a:ext cx="1582484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SLUCHÁTKO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 rot="19750870">
            <a:off x="74779" y="755931"/>
            <a:ext cx="1546001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KVĚTINÁČ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 rot="20768086">
            <a:off x="6568526" y="1407551"/>
            <a:ext cx="1190134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Elephant" pitchFamily="18" charset="0"/>
              </a:rPr>
              <a:t>Ž</a:t>
            </a:r>
            <a:r>
              <a:rPr lang="cs-CZ" dirty="0" smtClean="0">
                <a:latin typeface="Elephant" pitchFamily="18" charset="0"/>
              </a:rPr>
              <a:t>IRAFA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19431371">
            <a:off x="3700555" y="1510949"/>
            <a:ext cx="792205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LED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 rot="5400000">
            <a:off x="-67254" y="5875852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 rot="5400000">
            <a:off x="8720220" y="5883112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</a:t>
            </a:r>
            <a:endParaRPr lang="cs-CZ" sz="2400" b="1" dirty="0"/>
          </a:p>
        </p:txBody>
      </p:sp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5069919"/>
              </p:ext>
            </p:extLst>
          </p:nvPr>
        </p:nvGraphicFramePr>
        <p:xfrm>
          <a:off x="89324" y="6286860"/>
          <a:ext cx="881767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1767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661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+mj-lt"/>
              </a:rPr>
              <a:t>PODSTATNÁ JMÉNA</a:t>
            </a:r>
            <a:endParaRPr lang="cs-CZ" sz="3200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133" y="4656508"/>
            <a:ext cx="9030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FF"/>
                </a:solidFill>
              </a:rPr>
              <a:t>Kontrola zapsání podstatných jmen do tabulky</a:t>
            </a:r>
            <a:endParaRPr lang="cs-CZ" sz="2000" dirty="0">
              <a:solidFill>
                <a:srgbClr val="0000FF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6240969"/>
              </p:ext>
            </p:extLst>
          </p:nvPr>
        </p:nvGraphicFramePr>
        <p:xfrm>
          <a:off x="89323" y="5072356"/>
          <a:ext cx="8802488" cy="14757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200622"/>
                <a:gridCol w="2200622"/>
                <a:gridCol w="2200622"/>
                <a:gridCol w="2200622"/>
              </a:tblGrid>
              <a:tr h="139040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PODSTATNÁ JMÉNA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ROD MUŽSKÝ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ŽIV.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dirty="0" smtClean="0"/>
                        <a:t>/ NEŽIV.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ŽENSKÝ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STŘEDNÍ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 rot="21326371">
            <a:off x="5367142" y="2154998"/>
            <a:ext cx="954107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UBRUS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1056608">
            <a:off x="5804789" y="3587255"/>
            <a:ext cx="1249060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HOKEJKA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008" y="2339104"/>
            <a:ext cx="659155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DEN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025301">
            <a:off x="963281" y="1310549"/>
            <a:ext cx="800219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KVĚT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937844">
            <a:off x="6944596" y="3729418"/>
            <a:ext cx="1056700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NADÁNÍ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587507">
            <a:off x="3991208" y="858756"/>
            <a:ext cx="1095172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BOLEST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978" y="1929315"/>
            <a:ext cx="838691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RUKA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7609101">
            <a:off x="1775271" y="768319"/>
            <a:ext cx="838691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PERO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46708" y="1386108"/>
            <a:ext cx="813108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RYBA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98026" y="2066125"/>
            <a:ext cx="800219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POLE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21440040">
            <a:off x="1923707" y="3320299"/>
            <a:ext cx="1303562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TELEFON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1326274">
            <a:off x="4116171" y="2076557"/>
            <a:ext cx="854721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ŽENA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617033">
            <a:off x="2572133" y="1386108"/>
            <a:ext cx="891591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ŽIDLE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882716">
            <a:off x="7798904" y="3171601"/>
            <a:ext cx="990977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KOŠTĚ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8105" y="755931"/>
            <a:ext cx="1311578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PONDĚLÍ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140636" y="2587192"/>
            <a:ext cx="889987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JANA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 rot="20244266">
            <a:off x="2246091" y="2166917"/>
            <a:ext cx="1064715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KNIHA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45334" y="786770"/>
            <a:ext cx="748923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PETR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 rot="21064346">
            <a:off x="314308" y="2608328"/>
            <a:ext cx="1556836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HOROLEZEC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19483088">
            <a:off x="4099916" y="2842573"/>
            <a:ext cx="787395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SLON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 rot="1607102">
            <a:off x="7372183" y="971436"/>
            <a:ext cx="1410130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HOKEJISTA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783507" y="2719400"/>
            <a:ext cx="1151277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BABIČKA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10800000">
            <a:off x="3803585" y="3577932"/>
            <a:ext cx="1479892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ČOKOLÁDA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813742" y="1709035"/>
            <a:ext cx="761747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ULICE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032787" y="2940612"/>
            <a:ext cx="530915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NOS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8982161">
            <a:off x="4911702" y="1633063"/>
            <a:ext cx="646331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NEBE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6" name="TextovéPole 35"/>
          <p:cNvSpPr txBox="1"/>
          <p:nvPr/>
        </p:nvSpPr>
        <p:spPr>
          <a:xfrm rot="20486002">
            <a:off x="516286" y="3262664"/>
            <a:ext cx="1152880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HLEDIŠTĚ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008970" y="3077998"/>
            <a:ext cx="668773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DĚDA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102569" y="3971356"/>
            <a:ext cx="761747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MODEL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960022" y="2842574"/>
            <a:ext cx="761747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BOUDA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40" name="TextovéPole 39"/>
          <p:cNvSpPr txBox="1"/>
          <p:nvPr/>
        </p:nvSpPr>
        <p:spPr>
          <a:xfrm rot="20159313">
            <a:off x="7479621" y="1913838"/>
            <a:ext cx="1582484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SLUCHÁTKO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19750870">
            <a:off x="74779" y="755931"/>
            <a:ext cx="1546001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KVĚTINÁČ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 rot="20768086">
            <a:off x="6568526" y="1407551"/>
            <a:ext cx="1190134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latin typeface="Elephant" pitchFamily="18" charset="0"/>
              </a:rPr>
              <a:t>Ž</a:t>
            </a:r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IRAFA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19431371">
            <a:off x="3700555" y="1510949"/>
            <a:ext cx="792205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LED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228143" y="5822026"/>
            <a:ext cx="105670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NADÁNÍ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865534" y="5833273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KaiTi" pitchFamily="49" charset="-122"/>
                <a:ea typeface="KaiTi" pitchFamily="49" charset="-122"/>
              </a:rPr>
              <a:t>MODEL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4957826" y="5822026"/>
            <a:ext cx="124906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HOKEJKA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2974813" y="5822026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kern="0" dirty="0" smtClean="0">
                <a:solidFill>
                  <a:srgbClr val="000000"/>
                </a:solidFill>
              </a:rPr>
              <a:t>Neživ.</a:t>
            </a:r>
            <a:endParaRPr kumimoji="0" lang="cs-CZ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42410" y="6191358"/>
            <a:ext cx="147989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oudy Old Style" pitchFamily="18" charset="0"/>
              </a:rPr>
              <a:t>ČOKOLÁDA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586810" y="6185295"/>
            <a:ext cx="130356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stellar" pitchFamily="18" charset="0"/>
              </a:rPr>
              <a:t>TELEFON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2983067" y="6191358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kern="0" dirty="0" smtClean="0">
                <a:solidFill>
                  <a:srgbClr val="000000"/>
                </a:solidFill>
              </a:rPr>
              <a:t>Neživ.</a:t>
            </a:r>
            <a:endParaRPr kumimoji="0" lang="cs-CZ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198777" y="6179737"/>
            <a:ext cx="115288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KaiTi" pitchFamily="49" charset="-122"/>
                <a:ea typeface="KaiTi" pitchFamily="49" charset="-122"/>
              </a:rPr>
              <a:t>HLEDIŠTĚ</a:t>
            </a:r>
          </a:p>
        </p:txBody>
      </p:sp>
    </p:spTree>
    <p:extLst>
      <p:ext uri="{BB962C8B-B14F-4D97-AF65-F5344CB8AC3E}">
        <p14:creationId xmlns:p14="http://schemas.microsoft.com/office/powerpoint/2010/main" val="1603512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8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9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11" grpId="0" animBg="1"/>
      <p:bldP spid="11" grpId="1" animBg="1"/>
      <p:bldP spid="19" grpId="0" animBg="1"/>
      <p:bldP spid="19" grpId="1" animBg="1"/>
      <p:bldP spid="32" grpId="0" animBg="1"/>
      <p:bldP spid="32" grpId="1" animBg="1"/>
      <p:bldP spid="36" grpId="0" animBg="1"/>
      <p:bldP spid="36" grpId="1" animBg="1"/>
      <p:bldP spid="38" grpId="0" animBg="1"/>
      <p:bldP spid="38" grpId="1" animBg="1"/>
      <p:bldP spid="44" grpId="0"/>
      <p:bldP spid="46" grpId="0"/>
      <p:bldP spid="49" grpId="0"/>
      <p:bldP spid="50" grpId="0"/>
      <p:bldP spid="51" grpId="0"/>
      <p:bldP spid="52" grpId="0"/>
      <p:bldP spid="53" grpId="0"/>
      <p:bldP spid="5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+mj-lt"/>
              </a:rPr>
              <a:t>PODSTATNÁ JMÉNA</a:t>
            </a:r>
            <a:endParaRPr lang="cs-CZ" sz="3200" dirty="0">
              <a:latin typeface="+mj-lt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4263998"/>
              </p:ext>
            </p:extLst>
          </p:nvPr>
        </p:nvGraphicFramePr>
        <p:xfrm>
          <a:off x="89323" y="3981349"/>
          <a:ext cx="8802488" cy="258699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200622"/>
                <a:gridCol w="2200622"/>
                <a:gridCol w="2200622"/>
                <a:gridCol w="2200622"/>
              </a:tblGrid>
              <a:tr h="139040"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PODSTATNÁ</a:t>
                      </a:r>
                      <a:r>
                        <a:rPr lang="cs-CZ" baseline="0" dirty="0" smtClean="0"/>
                        <a:t> JMÉNA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03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ROD MUŽSKÝ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ŽIV.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dirty="0" smtClean="0"/>
                        <a:t>/ NEŽIV.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ŽENSKÝ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STŘEDNÍ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 rot="21326371">
            <a:off x="5367142" y="2154998"/>
            <a:ext cx="954107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UBRUS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008" y="2339104"/>
            <a:ext cx="659155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DEN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025301">
            <a:off x="963281" y="1310549"/>
            <a:ext cx="800219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KVĚT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587507">
            <a:off x="3991208" y="858756"/>
            <a:ext cx="1095172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BOLEST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978" y="1929315"/>
            <a:ext cx="838691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RUKA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7609101">
            <a:off x="1775271" y="768319"/>
            <a:ext cx="838691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PERO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46708" y="1386108"/>
            <a:ext cx="813108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RYBA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98026" y="2066125"/>
            <a:ext cx="800219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POLE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1326274">
            <a:off x="4116171" y="2076557"/>
            <a:ext cx="854721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ŽENA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617033">
            <a:off x="2572133" y="1386108"/>
            <a:ext cx="891591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ŽIDLE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982953" y="2464426"/>
            <a:ext cx="990977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KOŠTĚ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8105" y="755931"/>
            <a:ext cx="1311578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PONDĚLÍ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 rot="19542798">
            <a:off x="8034155" y="3125891"/>
            <a:ext cx="889987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JANA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 rot="20244266">
            <a:off x="2246091" y="2166917"/>
            <a:ext cx="1064715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KNIHA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45334" y="786770"/>
            <a:ext cx="748923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PETR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 rot="21064346">
            <a:off x="314308" y="2608328"/>
            <a:ext cx="1556836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HOROLEZEC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19483088">
            <a:off x="4099916" y="2842573"/>
            <a:ext cx="787395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SLON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 rot="1607102">
            <a:off x="7372183" y="971436"/>
            <a:ext cx="1410130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HOKEJISTA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783507" y="2719400"/>
            <a:ext cx="1151277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BABIČKA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813742" y="1709035"/>
            <a:ext cx="761747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ULICE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032787" y="2940612"/>
            <a:ext cx="530915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NOS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8982161">
            <a:off x="4911702" y="1633063"/>
            <a:ext cx="646331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NEBE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008970" y="3077998"/>
            <a:ext cx="668773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DĚDA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960022" y="2842574"/>
            <a:ext cx="761747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BOUDA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40" name="TextovéPole 39"/>
          <p:cNvSpPr txBox="1"/>
          <p:nvPr/>
        </p:nvSpPr>
        <p:spPr>
          <a:xfrm rot="20159313">
            <a:off x="7479621" y="1913838"/>
            <a:ext cx="1582484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SLUCHÁTKO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19750870">
            <a:off x="74779" y="755931"/>
            <a:ext cx="1546001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KVĚTINÁČ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 rot="20768086">
            <a:off x="6568526" y="1407551"/>
            <a:ext cx="1190134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latin typeface="Elephant" pitchFamily="18" charset="0"/>
              </a:rPr>
              <a:t>Ž</a:t>
            </a:r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IRAFA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19431371">
            <a:off x="3700555" y="1510949"/>
            <a:ext cx="792205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LED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228143" y="4733476"/>
            <a:ext cx="105670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Arial"/>
              </a:rPr>
              <a:t>NADÁNÍ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865534" y="4744723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MODEL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4957826" y="4733476"/>
            <a:ext cx="124906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HOKEJKA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2974813" y="4733476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842410" y="5102808"/>
            <a:ext cx="147989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ČOKOLÁDA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586810" y="5096745"/>
            <a:ext cx="130356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TELEFON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2983067" y="5102808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7198777" y="5091187"/>
            <a:ext cx="115288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HLEDIŠTĚ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847779" y="5460519"/>
            <a:ext cx="66877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KaiTi" pitchFamily="49" charset="-122"/>
                <a:ea typeface="KaiTi" pitchFamily="49" charset="-122"/>
              </a:rPr>
              <a:t>DĚDA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074908" y="5443890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865534" y="5813222"/>
            <a:ext cx="53091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KaiTi" pitchFamily="49" charset="-122"/>
                <a:ea typeface="KaiTi" pitchFamily="49" charset="-122"/>
              </a:rPr>
              <a:t>NOS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987824" y="5828934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5127231" y="5459602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KaiTi" pitchFamily="49" charset="-122"/>
                <a:ea typeface="KaiTi" pitchFamily="49" charset="-122"/>
              </a:rPr>
              <a:t>BOUDA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4972589" y="5813222"/>
            <a:ext cx="115127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oudy Old Style" pitchFamily="18" charset="0"/>
              </a:rPr>
              <a:t>BABIČKA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5103233" y="6181103"/>
            <a:ext cx="88998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stellar" pitchFamily="18" charset="0"/>
              </a:rPr>
              <a:t>JANA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737293" y="6215831"/>
            <a:ext cx="78739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oudy Old Style" pitchFamily="18" charset="0"/>
              </a:rPr>
              <a:t>SLON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3074346" y="6205878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10133" y="3559527"/>
            <a:ext cx="9030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FF"/>
                </a:solidFill>
              </a:rPr>
              <a:t>Kontrola zapsání podstatných jmen do tabulky</a:t>
            </a:r>
            <a:endParaRPr lang="cs-CZ" sz="20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79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82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3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8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9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5" grpId="1" animBg="1"/>
      <p:bldP spid="29" grpId="0" animBg="1"/>
      <p:bldP spid="29" grpId="1" animBg="1"/>
      <p:bldP spid="31" grpId="0" animBg="1"/>
      <p:bldP spid="31" grpId="1" animBg="1"/>
      <p:bldP spid="34" grpId="0" animBg="1"/>
      <p:bldP spid="34" grpId="1" animBg="1"/>
      <p:bldP spid="37" grpId="0" animBg="1"/>
      <p:bldP spid="37" grpId="1" animBg="1"/>
      <p:bldP spid="39" grpId="0" animBg="1"/>
      <p:bldP spid="39" grpId="1" animBg="1"/>
      <p:bldP spid="47" grpId="0"/>
      <p:bldP spid="48" grpId="0"/>
      <p:bldP spid="55" grpId="0"/>
      <p:bldP spid="56" grpId="0"/>
      <p:bldP spid="57" grpId="0"/>
      <p:bldP spid="58" grpId="0"/>
      <p:bldP spid="59" grpId="0"/>
      <p:bldP spid="60" grpId="0"/>
      <p:bldP spid="6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+mj-lt"/>
              </a:rPr>
              <a:t>PODSTATNÁ JMÉNA</a:t>
            </a:r>
            <a:endParaRPr lang="cs-CZ" sz="3200" dirty="0">
              <a:latin typeface="+mj-lt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0790470"/>
              </p:ext>
            </p:extLst>
          </p:nvPr>
        </p:nvGraphicFramePr>
        <p:xfrm>
          <a:off x="89323" y="3516901"/>
          <a:ext cx="8802488" cy="33299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200622"/>
                <a:gridCol w="2200622"/>
                <a:gridCol w="2200622"/>
                <a:gridCol w="2200622"/>
              </a:tblGrid>
              <a:tr h="139040"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PODSTATNÁ</a:t>
                      </a:r>
                      <a:r>
                        <a:rPr lang="cs-CZ" baseline="0" dirty="0" smtClean="0"/>
                        <a:t> JMÉNA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ROD MUŽSKÝ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ŽIV</a:t>
                      </a:r>
                      <a:r>
                        <a:rPr lang="cs-CZ" b="1" i="1" baseline="0" dirty="0" smtClean="0"/>
                        <a:t> . </a:t>
                      </a:r>
                      <a:r>
                        <a:rPr lang="cs-CZ" b="1" i="1" dirty="0" smtClean="0"/>
                        <a:t>/ NEŽIV.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ŽENSKÝ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STŘEDNÍ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 rot="21326371">
            <a:off x="4595097" y="1688910"/>
            <a:ext cx="954107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UBRUS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47507" y="1300708"/>
            <a:ext cx="659155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DEN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025301">
            <a:off x="3643729" y="2461377"/>
            <a:ext cx="800219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KVĚT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587507">
            <a:off x="3991208" y="858756"/>
            <a:ext cx="1095172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BOLEST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978" y="1929315"/>
            <a:ext cx="838691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RUKA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7609101">
            <a:off x="1775271" y="768319"/>
            <a:ext cx="838691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PERO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46708" y="1386108"/>
            <a:ext cx="813108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RYBA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62537" y="2005331"/>
            <a:ext cx="800219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POLE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1326274">
            <a:off x="5201837" y="2505322"/>
            <a:ext cx="854721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ŽENA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617033">
            <a:off x="2572133" y="1386108"/>
            <a:ext cx="891591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ŽIDLE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03433" y="2652564"/>
            <a:ext cx="990977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KOŠTĚ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8105" y="755931"/>
            <a:ext cx="1311578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PONDĚLÍ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 rot="20244266">
            <a:off x="2287667" y="2489016"/>
            <a:ext cx="1064715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KNIHA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45334" y="786770"/>
            <a:ext cx="748923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PETR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 rot="21064346">
            <a:off x="314308" y="2608328"/>
            <a:ext cx="1556836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HOROLEZEC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 rot="19701136">
            <a:off x="7490966" y="1868693"/>
            <a:ext cx="1410130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HOKEJISTA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813742" y="1709035"/>
            <a:ext cx="761747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ULICE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8982161">
            <a:off x="6746991" y="1893701"/>
            <a:ext cx="646331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NEBE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40" name="TextovéPole 39"/>
          <p:cNvSpPr txBox="1"/>
          <p:nvPr/>
        </p:nvSpPr>
        <p:spPr>
          <a:xfrm rot="1188906">
            <a:off x="7294905" y="858755"/>
            <a:ext cx="1582484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SLUCHÁTKO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19750870">
            <a:off x="74779" y="755931"/>
            <a:ext cx="1546001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KVĚTINÁČ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 rot="576250">
            <a:off x="6731298" y="1245532"/>
            <a:ext cx="1190134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latin typeface="Elephant" pitchFamily="18" charset="0"/>
              </a:rPr>
              <a:t>Ž</a:t>
            </a:r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IRAFA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19431371">
            <a:off x="3700555" y="1510949"/>
            <a:ext cx="792205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LED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228143" y="4269028"/>
            <a:ext cx="105670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Arial"/>
              </a:rPr>
              <a:t>NADÁNÍ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865534" y="4280275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MODEL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4957826" y="4269028"/>
            <a:ext cx="124906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HOKEJKA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2974813" y="4269028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842410" y="4638360"/>
            <a:ext cx="147989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ČOKOLÁDA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586810" y="4632297"/>
            <a:ext cx="130356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TELEFON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2983067" y="4638360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7198777" y="4626739"/>
            <a:ext cx="115288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HLEDIŠTĚ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847779" y="4996071"/>
            <a:ext cx="66877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DĚDA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074908" y="4979442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865534" y="5348774"/>
            <a:ext cx="53091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NOS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987824" y="5364486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5127231" y="4995154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BOUDA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4972589" y="5348774"/>
            <a:ext cx="115127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BABIČKA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5103233" y="5716655"/>
            <a:ext cx="88998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JANA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737293" y="5751383"/>
            <a:ext cx="78739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SLON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3074346" y="5741430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352572" y="6110762"/>
            <a:ext cx="155683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oudy Old Style" pitchFamily="18" charset="0"/>
              </a:rPr>
              <a:t>HOROLEZEC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3067092" y="6097026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5001368" y="6100501"/>
            <a:ext cx="106471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stellar" pitchFamily="18" charset="0"/>
              </a:rPr>
              <a:t>KNIHA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7279154" y="5012372"/>
            <a:ext cx="99097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stellar" pitchFamily="18" charset="0"/>
              </a:rPr>
              <a:t>KOŠTĚ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5127231" y="6464908"/>
            <a:ext cx="85472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stellar" pitchFamily="18" charset="0"/>
              </a:rPr>
              <a:t>ŽENA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782055" y="6466358"/>
            <a:ext cx="80021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KVĚT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2995084" y="6460296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10133" y="3126454"/>
            <a:ext cx="9030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FF"/>
                </a:solidFill>
              </a:rPr>
              <a:t>Kontrola zapsání podstatných jmen do tabulky</a:t>
            </a:r>
            <a:endParaRPr lang="cs-CZ" sz="20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87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20" grpId="0" animBg="1"/>
      <p:bldP spid="20" grpId="1" animBg="1"/>
      <p:bldP spid="22" grpId="0" animBg="1"/>
      <p:bldP spid="22" grpId="1" animBg="1"/>
      <p:bldP spid="26" grpId="0" animBg="1"/>
      <p:bldP spid="26" grpId="1" animBg="1"/>
      <p:bldP spid="28" grpId="0" animBg="1"/>
      <p:bldP spid="28" grpId="1" animBg="1"/>
      <p:bldP spid="62" grpId="0"/>
      <p:bldP spid="63" grpId="0"/>
      <p:bldP spid="64" grpId="0"/>
      <p:bldP spid="65" grpId="0"/>
      <p:bldP spid="66" grpId="0"/>
      <p:bldP spid="67" grpId="0"/>
      <p:bldP spid="6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+mj-lt"/>
              </a:rPr>
              <a:t>PODSTATNÁ JMÉNA</a:t>
            </a:r>
            <a:endParaRPr lang="cs-CZ" sz="3200" dirty="0">
              <a:latin typeface="+mj-lt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0086294"/>
              </p:ext>
            </p:extLst>
          </p:nvPr>
        </p:nvGraphicFramePr>
        <p:xfrm>
          <a:off x="89323" y="2752155"/>
          <a:ext cx="8802488" cy="407162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200622"/>
                <a:gridCol w="2200622"/>
                <a:gridCol w="2200622"/>
                <a:gridCol w="2200622"/>
              </a:tblGrid>
              <a:tr h="365760"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PODSTATNÁ</a:t>
                      </a:r>
                      <a:r>
                        <a:rPr lang="cs-CZ" baseline="0" dirty="0" smtClean="0"/>
                        <a:t> JMÉNA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MUŽSKÝ 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ŽIV.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dirty="0" smtClean="0"/>
                        <a:t>/ NEŽIV.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ŽENSKÝ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STŘEDNÍ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 rot="21326371">
            <a:off x="4595097" y="1688910"/>
            <a:ext cx="954107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UBRUS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68126" y="940597"/>
            <a:ext cx="659155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DEN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587507">
            <a:off x="3991208" y="858756"/>
            <a:ext cx="1095172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BOLEST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9900" y="1573134"/>
            <a:ext cx="838691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RUKA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7609101">
            <a:off x="1775271" y="768319"/>
            <a:ext cx="838691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PERO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46708" y="1386108"/>
            <a:ext cx="813108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RYBA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98667" y="1873576"/>
            <a:ext cx="800219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POLE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617033">
            <a:off x="2572133" y="1386108"/>
            <a:ext cx="891591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ŽIDLE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8105" y="755931"/>
            <a:ext cx="1311578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PONDĚLÍ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45334" y="786770"/>
            <a:ext cx="748923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PETR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 rot="19701136">
            <a:off x="7741826" y="1708464"/>
            <a:ext cx="1410130" cy="369332"/>
          </a:xfrm>
          <a:prstGeom prst="rect">
            <a:avLst/>
          </a:prstGeom>
          <a:solidFill>
            <a:srgbClr val="7030A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HOKEJISTA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813742" y="1709035"/>
            <a:ext cx="761747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ULICE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8982161">
            <a:off x="6601060" y="1226518"/>
            <a:ext cx="646331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NEBE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40" name="TextovéPole 39"/>
          <p:cNvSpPr txBox="1"/>
          <p:nvPr/>
        </p:nvSpPr>
        <p:spPr>
          <a:xfrm rot="1188906">
            <a:off x="7404789" y="416804"/>
            <a:ext cx="1582484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SLUCHÁTKO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19750870">
            <a:off x="55595" y="433532"/>
            <a:ext cx="1546001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KVĚTINÁČ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 rot="576250">
            <a:off x="7338154" y="1049677"/>
            <a:ext cx="1190134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latin typeface="Elephant" pitchFamily="18" charset="0"/>
              </a:rPr>
              <a:t>Ž</a:t>
            </a:r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IRAFA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19431371">
            <a:off x="3700555" y="1510949"/>
            <a:ext cx="792205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LED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228143" y="3504282"/>
            <a:ext cx="105670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Arial"/>
              </a:rPr>
              <a:t>NADÁNÍ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865534" y="3515529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MODEL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4957826" y="3504282"/>
            <a:ext cx="124906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HOKEJKA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2974813" y="3504282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842410" y="3873614"/>
            <a:ext cx="147989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ČOKOLÁDA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586810" y="3867551"/>
            <a:ext cx="130356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TELEFON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2983067" y="3873614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7198777" y="3861993"/>
            <a:ext cx="115288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HLEDIŠTĚ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847779" y="4231325"/>
            <a:ext cx="66877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DĚDA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074908" y="4214696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865534" y="4584028"/>
            <a:ext cx="53091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NOS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987824" y="4599740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5127231" y="4230408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BOUDA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4972589" y="4584028"/>
            <a:ext cx="115127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BABIČKA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5103233" y="4951909"/>
            <a:ext cx="88998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JANA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737293" y="4986637"/>
            <a:ext cx="78739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SLON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3074346" y="4976684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352572" y="5346016"/>
            <a:ext cx="155683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HOROLEZEC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3067092" y="5332280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5001368" y="5335755"/>
            <a:ext cx="106471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KNIHA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7279154" y="4247626"/>
            <a:ext cx="99097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KOŠTĚ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5127231" y="5700162"/>
            <a:ext cx="85472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ŽENA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782055" y="5701612"/>
            <a:ext cx="80021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KVĚT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2995084" y="5695550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10133" y="2361708"/>
            <a:ext cx="9030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FF"/>
                </a:solidFill>
              </a:rPr>
              <a:t>Kontrola zapsání podstatných jmen do tabulky</a:t>
            </a:r>
            <a:endParaRPr lang="cs-CZ" sz="2000" dirty="0">
              <a:solidFill>
                <a:srgbClr val="0000FF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48761" y="6080962"/>
            <a:ext cx="141013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oudy Old Style" pitchFamily="18" charset="0"/>
              </a:rPr>
              <a:t>HOKEJISTA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3074908" y="6075258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5106217" y="6096152"/>
            <a:ext cx="83869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RUKA</a:t>
            </a:r>
          </a:p>
        </p:txBody>
      </p:sp>
      <p:sp>
        <p:nvSpPr>
          <p:cNvPr id="73" name="TextovéPole 72"/>
          <p:cNvSpPr txBox="1"/>
          <p:nvPr/>
        </p:nvSpPr>
        <p:spPr>
          <a:xfrm>
            <a:off x="7374532" y="4615378"/>
            <a:ext cx="80021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Arial"/>
              </a:rPr>
              <a:t>POLE</a:t>
            </a:r>
          </a:p>
        </p:txBody>
      </p:sp>
      <p:sp>
        <p:nvSpPr>
          <p:cNvPr id="74" name="TextovéPole 73"/>
          <p:cNvSpPr txBox="1"/>
          <p:nvPr/>
        </p:nvSpPr>
        <p:spPr>
          <a:xfrm>
            <a:off x="756529" y="6459104"/>
            <a:ext cx="74892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oudy Old Style" pitchFamily="18" charset="0"/>
              </a:rPr>
              <a:t>PETR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3074346" y="6445368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76" name="TextovéPole 75"/>
          <p:cNvSpPr txBox="1"/>
          <p:nvPr/>
        </p:nvSpPr>
        <p:spPr>
          <a:xfrm>
            <a:off x="5130175" y="6459120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KaiTi" pitchFamily="49" charset="-122"/>
                <a:ea typeface="KaiTi" pitchFamily="49" charset="-122"/>
              </a:rPr>
              <a:t>ULICE</a:t>
            </a:r>
          </a:p>
        </p:txBody>
      </p:sp>
    </p:spTree>
    <p:extLst>
      <p:ext uri="{BB962C8B-B14F-4D97-AF65-F5344CB8AC3E}">
        <p14:creationId xmlns:p14="http://schemas.microsoft.com/office/powerpoint/2010/main" val="3270520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82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3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8" grpId="0" animBg="1"/>
      <p:bldP spid="18" grpId="1" animBg="1"/>
      <p:bldP spid="27" grpId="0" animBg="1"/>
      <p:bldP spid="27" grpId="1" animBg="1"/>
      <p:bldP spid="30" grpId="0" animBg="1"/>
      <p:bldP spid="30" grpId="1" animBg="1"/>
      <p:bldP spid="33" grpId="0" animBg="1"/>
      <p:bldP spid="33" grpId="1" animBg="1"/>
      <p:bldP spid="70" grpId="0"/>
      <p:bldP spid="71" grpId="0"/>
      <p:bldP spid="72" grpId="0"/>
      <p:bldP spid="73" grpId="0"/>
      <p:bldP spid="74" grpId="0"/>
      <p:bldP spid="75" grpId="0"/>
      <p:bldP spid="7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+mj-lt"/>
              </a:rPr>
              <a:t>PODSTATNÁ JMÉNA</a:t>
            </a:r>
            <a:endParaRPr lang="cs-CZ" sz="3200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1603278"/>
            <a:ext cx="7884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FF"/>
                </a:solidFill>
              </a:rPr>
              <a:t>Zařaď podstatná jména do tabulky podle rodu a životnosti u rodu mužského</a:t>
            </a:r>
            <a:endParaRPr lang="cs-CZ" sz="2000" dirty="0">
              <a:solidFill>
                <a:srgbClr val="0000FF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6337057"/>
              </p:ext>
            </p:extLst>
          </p:nvPr>
        </p:nvGraphicFramePr>
        <p:xfrm>
          <a:off x="89323" y="2007445"/>
          <a:ext cx="8802488" cy="48133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200622"/>
                <a:gridCol w="2200622"/>
                <a:gridCol w="2200622"/>
                <a:gridCol w="2200622"/>
              </a:tblGrid>
              <a:tr h="139040"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PODSTATNÁ</a:t>
                      </a:r>
                      <a:r>
                        <a:rPr lang="cs-CZ" baseline="0" dirty="0" smtClean="0"/>
                        <a:t> JMÉNA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MUŽSKÝ 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ŽIV.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dirty="0" smtClean="0"/>
                        <a:t>/ NEŽIV.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ŽENSKÝ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STŘEDNÍ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 rot="519388">
            <a:off x="7083096" y="1054657"/>
            <a:ext cx="954107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UBRUS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6529" y="912061"/>
            <a:ext cx="659155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DEN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852829">
            <a:off x="1871332" y="1147016"/>
            <a:ext cx="1095172" cy="369332"/>
          </a:xfrm>
          <a:prstGeom prst="rect">
            <a:avLst/>
          </a:prstGeom>
          <a:solidFill>
            <a:schemeClr val="tx2">
              <a:lumMod val="40000"/>
              <a:lumOff val="60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BOLEST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20198480">
            <a:off x="3718959" y="686497"/>
            <a:ext cx="838691" cy="369332"/>
          </a:xfrm>
          <a:prstGeom prst="rect">
            <a:avLst/>
          </a:prstGeom>
          <a:solidFill>
            <a:schemeClr val="accent6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PERO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2334078">
            <a:off x="8085367" y="1054658"/>
            <a:ext cx="813108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RYBA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617033">
            <a:off x="2643626" y="655638"/>
            <a:ext cx="891591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ŽIDLE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19329440">
            <a:off x="6174106" y="686498"/>
            <a:ext cx="1311578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PONDĚLÍ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8982161">
            <a:off x="4754963" y="775583"/>
            <a:ext cx="646331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NEBE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40" name="TextovéPole 39"/>
          <p:cNvSpPr txBox="1"/>
          <p:nvPr/>
        </p:nvSpPr>
        <p:spPr>
          <a:xfrm rot="1188906">
            <a:off x="7424535" y="391598"/>
            <a:ext cx="1582484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SLUCHÁTKO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19750870">
            <a:off x="50818" y="425300"/>
            <a:ext cx="1546001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KVĚTINÁČ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 rot="3857989">
            <a:off x="5187363" y="800293"/>
            <a:ext cx="1190134" cy="369332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latin typeface="Elephant" pitchFamily="18" charset="0"/>
              </a:rPr>
              <a:t>Ž</a:t>
            </a:r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IRAFA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21042276">
            <a:off x="1568393" y="535205"/>
            <a:ext cx="792205" cy="369332"/>
          </a:xfrm>
          <a:prstGeom prst="rect">
            <a:avLst/>
          </a:prstGeom>
          <a:solidFill>
            <a:schemeClr val="accent6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LED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228143" y="2759572"/>
            <a:ext cx="105670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Arial"/>
              </a:rPr>
              <a:t>NADÁNÍ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865534" y="2770819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MODEL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4957826" y="2759572"/>
            <a:ext cx="124906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HOKEJKA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2974813" y="2759572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842410" y="3128904"/>
            <a:ext cx="147989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ČOKOLÁDA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586810" y="3122841"/>
            <a:ext cx="130356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TELEFON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2983067" y="3128904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7198777" y="3117283"/>
            <a:ext cx="115288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HLEDIŠTĚ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847779" y="3486615"/>
            <a:ext cx="66877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DĚDA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074908" y="3469986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865534" y="3839318"/>
            <a:ext cx="53091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NOS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987824" y="3855030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5127231" y="3485698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BOUDA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4972589" y="3839318"/>
            <a:ext cx="115127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BABIČKA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5103233" y="4207199"/>
            <a:ext cx="88998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JANA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737293" y="4241927"/>
            <a:ext cx="78739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SLON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3074346" y="4231974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352572" y="4601306"/>
            <a:ext cx="155683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HOROLEZEC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3067092" y="4587570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5001368" y="4591045"/>
            <a:ext cx="106471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KNIHA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7279154" y="3502916"/>
            <a:ext cx="99097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KOŠTĚ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5127231" y="4955452"/>
            <a:ext cx="85472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ŽENA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782055" y="4956902"/>
            <a:ext cx="80021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KVĚT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2995084" y="4950840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7374532" y="3862642"/>
            <a:ext cx="80021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POLE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419733" y="5326234"/>
            <a:ext cx="141013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oudy Old Style" pitchFamily="18" charset="0"/>
              </a:rPr>
              <a:t>HOKEJISTA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3089422" y="5335044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5135245" y="5312396"/>
            <a:ext cx="83869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RUKA</a:t>
            </a:r>
          </a:p>
        </p:txBody>
      </p:sp>
      <p:sp>
        <p:nvSpPr>
          <p:cNvPr id="73" name="TextovéPole 72"/>
          <p:cNvSpPr txBox="1"/>
          <p:nvPr/>
        </p:nvSpPr>
        <p:spPr>
          <a:xfrm>
            <a:off x="5173717" y="5704376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KaiTi" pitchFamily="49" charset="-122"/>
                <a:ea typeface="KaiTi" pitchFamily="49" charset="-122"/>
              </a:rPr>
              <a:t>ULICE</a:t>
            </a:r>
          </a:p>
        </p:txBody>
      </p:sp>
      <p:sp>
        <p:nvSpPr>
          <p:cNvPr id="74" name="TextovéPole 73"/>
          <p:cNvSpPr txBox="1"/>
          <p:nvPr/>
        </p:nvSpPr>
        <p:spPr>
          <a:xfrm>
            <a:off x="756529" y="5704376"/>
            <a:ext cx="74892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oudy Old Style" pitchFamily="18" charset="0"/>
              </a:rPr>
              <a:t>PETR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3074346" y="5690634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76" name="TextovéPole 75"/>
          <p:cNvSpPr txBox="1"/>
          <p:nvPr/>
        </p:nvSpPr>
        <p:spPr>
          <a:xfrm>
            <a:off x="823818" y="6059966"/>
            <a:ext cx="65915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DEN</a:t>
            </a:r>
          </a:p>
        </p:txBody>
      </p:sp>
      <p:sp>
        <p:nvSpPr>
          <p:cNvPr id="77" name="TextovéPole 76"/>
          <p:cNvSpPr txBox="1"/>
          <p:nvPr/>
        </p:nvSpPr>
        <p:spPr>
          <a:xfrm>
            <a:off x="3002344" y="6075678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78" name="TextovéPole 77"/>
          <p:cNvSpPr txBox="1"/>
          <p:nvPr/>
        </p:nvSpPr>
        <p:spPr>
          <a:xfrm>
            <a:off x="4986139" y="6075678"/>
            <a:ext cx="109517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BOLEST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4938658" y="6455401"/>
            <a:ext cx="119013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Elephant" pitchFamily="18" charset="0"/>
              </a:rPr>
              <a:t>Ž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Elephant" pitchFamily="18" charset="0"/>
              </a:rPr>
              <a:t>IRAFA</a:t>
            </a:r>
          </a:p>
        </p:txBody>
      </p:sp>
      <p:sp>
        <p:nvSpPr>
          <p:cNvPr id="80" name="TextovéPole 79"/>
          <p:cNvSpPr txBox="1"/>
          <p:nvPr/>
        </p:nvSpPr>
        <p:spPr>
          <a:xfrm>
            <a:off x="7100704" y="4241927"/>
            <a:ext cx="131157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stellar" pitchFamily="18" charset="0"/>
              </a:rPr>
              <a:t>PONDĚLÍ</a:t>
            </a:r>
          </a:p>
        </p:txBody>
      </p:sp>
      <p:sp>
        <p:nvSpPr>
          <p:cNvPr id="81" name="TextovéPole 80"/>
          <p:cNvSpPr txBox="1"/>
          <p:nvPr/>
        </p:nvSpPr>
        <p:spPr>
          <a:xfrm>
            <a:off x="6965251" y="4571893"/>
            <a:ext cx="158248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SLUCHÁTKO</a:t>
            </a:r>
          </a:p>
        </p:txBody>
      </p:sp>
      <p:sp>
        <p:nvSpPr>
          <p:cNvPr id="82" name="TextovéPole 81"/>
          <p:cNvSpPr txBox="1"/>
          <p:nvPr/>
        </p:nvSpPr>
        <p:spPr>
          <a:xfrm>
            <a:off x="409163" y="6445010"/>
            <a:ext cx="158248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Elephant" pitchFamily="18" charset="0"/>
              </a:rPr>
              <a:t>KVĚTINÁČ</a:t>
            </a:r>
          </a:p>
        </p:txBody>
      </p:sp>
      <p:sp>
        <p:nvSpPr>
          <p:cNvPr id="83" name="TextovéPole 82"/>
          <p:cNvSpPr txBox="1"/>
          <p:nvPr/>
        </p:nvSpPr>
        <p:spPr>
          <a:xfrm>
            <a:off x="3002338" y="6445788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</p:spTree>
    <p:extLst>
      <p:ext uri="{BB962C8B-B14F-4D97-AF65-F5344CB8AC3E}">
        <p14:creationId xmlns:p14="http://schemas.microsoft.com/office/powerpoint/2010/main" val="4084398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2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3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12" grpId="0" animBg="1"/>
      <p:bldP spid="12" grpId="1" animBg="1"/>
      <p:bldP spid="24" grpId="0" animBg="1"/>
      <p:bldP spid="24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+mj-lt"/>
              </a:rPr>
              <a:t>PODSTATNÁ JMÉNA</a:t>
            </a:r>
            <a:endParaRPr lang="cs-CZ" sz="3200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775980"/>
            <a:ext cx="7884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FF"/>
                </a:solidFill>
              </a:rPr>
              <a:t>Zařaď podstatná jména do tabulky podle rodu a životnosti u rodu mužského</a:t>
            </a:r>
            <a:endParaRPr lang="cs-CZ" sz="2000" dirty="0">
              <a:solidFill>
                <a:srgbClr val="0000FF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7441247"/>
              </p:ext>
            </p:extLst>
          </p:nvPr>
        </p:nvGraphicFramePr>
        <p:xfrm>
          <a:off x="89323" y="1180147"/>
          <a:ext cx="8802488" cy="55549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200622"/>
                <a:gridCol w="2200622"/>
                <a:gridCol w="2200622"/>
                <a:gridCol w="2200622"/>
              </a:tblGrid>
              <a:tr h="139040"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PODSTATNÁ</a:t>
                      </a:r>
                      <a:r>
                        <a:rPr lang="cs-CZ" baseline="0" dirty="0" smtClean="0"/>
                        <a:t> JMÉNA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MUŽSKÝ 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ŽIV.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dirty="0" smtClean="0"/>
                        <a:t>/ NEŽIV.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ŽENSKÝ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ROD STŘEDNÍ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 rot="519388">
            <a:off x="6751090" y="362440"/>
            <a:ext cx="954107" cy="3693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UBRUS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21241548">
            <a:off x="520978" y="335386"/>
            <a:ext cx="838691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PERO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21404231">
            <a:off x="7945102" y="291565"/>
            <a:ext cx="813108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RYBA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96433" y="508484"/>
            <a:ext cx="891591" cy="369332"/>
          </a:xfrm>
          <a:prstGeom prst="rect">
            <a:avLst/>
          </a:prstGeom>
          <a:solidFill>
            <a:srgbClr val="00B05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ŽIDLE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08941" y="493024"/>
            <a:ext cx="646331" cy="369332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NEBE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1217226">
            <a:off x="1624810" y="311367"/>
            <a:ext cx="792205" cy="369332"/>
          </a:xfrm>
          <a:prstGeom prst="rect">
            <a:avLst/>
          </a:prstGeom>
          <a:solidFill>
            <a:schemeClr val="accent6">
              <a:lumMod val="75000"/>
              <a:alpha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LED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228143" y="1932274"/>
            <a:ext cx="105670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Arial"/>
              </a:rPr>
              <a:t>NADÁNÍ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865534" y="1943521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MODEL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4957826" y="1932274"/>
            <a:ext cx="124906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HOKEJKA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2974813" y="1932274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842410" y="2301606"/>
            <a:ext cx="147989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ČOKOLÁDA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586810" y="2295543"/>
            <a:ext cx="130356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TELEFON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2983067" y="2301606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7198777" y="2289985"/>
            <a:ext cx="115288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HLEDIŠTĚ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847779" y="2659317"/>
            <a:ext cx="66877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DĚDA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074908" y="2642688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865534" y="3012020"/>
            <a:ext cx="53091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NOS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987824" y="3027732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5127231" y="2658400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BOUDA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4972589" y="3012020"/>
            <a:ext cx="115127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BABIČKA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5103233" y="3379901"/>
            <a:ext cx="88998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JANA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737293" y="3414629"/>
            <a:ext cx="78739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SLON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3074346" y="3404676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352572" y="3774008"/>
            <a:ext cx="155683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HOROLEZEC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3067092" y="3760272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5001368" y="3763747"/>
            <a:ext cx="106471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KNIHA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7279154" y="2675618"/>
            <a:ext cx="99097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KOŠTĚ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5127231" y="4128154"/>
            <a:ext cx="85472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ŽENA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782055" y="4129604"/>
            <a:ext cx="80021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KVĚT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2995084" y="4123542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7374532" y="3035344"/>
            <a:ext cx="80021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Arial"/>
              </a:rPr>
              <a:t>POLE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419733" y="4498936"/>
            <a:ext cx="141013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HOKEJISTA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3089422" y="4507746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5135245" y="4485098"/>
            <a:ext cx="83869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Arial"/>
              </a:rPr>
              <a:t>RUKA</a:t>
            </a:r>
          </a:p>
        </p:txBody>
      </p:sp>
      <p:sp>
        <p:nvSpPr>
          <p:cNvPr id="73" name="TextovéPole 72"/>
          <p:cNvSpPr txBox="1"/>
          <p:nvPr/>
        </p:nvSpPr>
        <p:spPr>
          <a:xfrm>
            <a:off x="5173717" y="4877078"/>
            <a:ext cx="7617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ULICE</a:t>
            </a:r>
          </a:p>
        </p:txBody>
      </p:sp>
      <p:sp>
        <p:nvSpPr>
          <p:cNvPr id="74" name="TextovéPole 73"/>
          <p:cNvSpPr txBox="1"/>
          <p:nvPr/>
        </p:nvSpPr>
        <p:spPr>
          <a:xfrm>
            <a:off x="756529" y="4877078"/>
            <a:ext cx="74892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Goudy Old Style" pitchFamily="18" charset="0"/>
              </a:rPr>
              <a:t>PETR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3074346" y="4863336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Živ.</a:t>
            </a:r>
          </a:p>
        </p:txBody>
      </p:sp>
      <p:sp>
        <p:nvSpPr>
          <p:cNvPr id="76" name="TextovéPole 75"/>
          <p:cNvSpPr txBox="1"/>
          <p:nvPr/>
        </p:nvSpPr>
        <p:spPr>
          <a:xfrm>
            <a:off x="823818" y="5232668"/>
            <a:ext cx="65915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DEN</a:t>
            </a:r>
          </a:p>
        </p:txBody>
      </p:sp>
      <p:sp>
        <p:nvSpPr>
          <p:cNvPr id="77" name="TextovéPole 76"/>
          <p:cNvSpPr txBox="1"/>
          <p:nvPr/>
        </p:nvSpPr>
        <p:spPr>
          <a:xfrm>
            <a:off x="3002344" y="5248380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78" name="TextovéPole 77"/>
          <p:cNvSpPr txBox="1"/>
          <p:nvPr/>
        </p:nvSpPr>
        <p:spPr>
          <a:xfrm>
            <a:off x="4986139" y="5248380"/>
            <a:ext cx="109517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Arial"/>
              </a:rPr>
              <a:t>BOLEST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4938658" y="5628103"/>
            <a:ext cx="119013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kern="0" dirty="0" smtClean="0">
                <a:solidFill>
                  <a:srgbClr val="000000"/>
                </a:solidFill>
                <a:latin typeface="Elephant" pitchFamily="18" charset="0"/>
              </a:rPr>
              <a:t>Ž</a:t>
            </a:r>
            <a:r>
              <a:rPr lang="cs-CZ" kern="0" dirty="0" smtClean="0">
                <a:solidFill>
                  <a:srgbClr val="000000"/>
                </a:solidFill>
                <a:latin typeface="Elephant" pitchFamily="18" charset="0"/>
              </a:rPr>
              <a:t>IRAFA</a:t>
            </a:r>
          </a:p>
        </p:txBody>
      </p:sp>
      <p:sp>
        <p:nvSpPr>
          <p:cNvPr id="80" name="TextovéPole 79"/>
          <p:cNvSpPr txBox="1"/>
          <p:nvPr/>
        </p:nvSpPr>
        <p:spPr>
          <a:xfrm>
            <a:off x="7100704" y="3414629"/>
            <a:ext cx="131157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Castellar" pitchFamily="18" charset="0"/>
              </a:rPr>
              <a:t>PONDĚLÍ</a:t>
            </a:r>
          </a:p>
        </p:txBody>
      </p:sp>
      <p:sp>
        <p:nvSpPr>
          <p:cNvPr id="81" name="TextovéPole 80"/>
          <p:cNvSpPr txBox="1"/>
          <p:nvPr/>
        </p:nvSpPr>
        <p:spPr>
          <a:xfrm>
            <a:off x="6965251" y="3744595"/>
            <a:ext cx="158248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SLUCHÁTKO</a:t>
            </a:r>
          </a:p>
        </p:txBody>
      </p:sp>
      <p:sp>
        <p:nvSpPr>
          <p:cNvPr id="82" name="TextovéPole 81"/>
          <p:cNvSpPr txBox="1"/>
          <p:nvPr/>
        </p:nvSpPr>
        <p:spPr>
          <a:xfrm>
            <a:off x="409163" y="5617712"/>
            <a:ext cx="154600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  <a:latin typeface="Elephant" pitchFamily="18" charset="0"/>
              </a:rPr>
              <a:t>KVĚTINÁČ</a:t>
            </a:r>
          </a:p>
        </p:txBody>
      </p:sp>
      <p:sp>
        <p:nvSpPr>
          <p:cNvPr id="83" name="TextovéPole 82"/>
          <p:cNvSpPr txBox="1"/>
          <p:nvPr/>
        </p:nvSpPr>
        <p:spPr>
          <a:xfrm>
            <a:off x="3002338" y="5618490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7287151" y="4149042"/>
            <a:ext cx="83869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PERO</a:t>
            </a:r>
          </a:p>
        </p:txBody>
      </p:sp>
      <p:sp>
        <p:nvSpPr>
          <p:cNvPr id="85" name="TextovéPole 84"/>
          <p:cNvSpPr txBox="1"/>
          <p:nvPr/>
        </p:nvSpPr>
        <p:spPr>
          <a:xfrm>
            <a:off x="676341" y="5997435"/>
            <a:ext cx="9541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UBRUS</a:t>
            </a:r>
          </a:p>
        </p:txBody>
      </p:sp>
      <p:sp>
        <p:nvSpPr>
          <p:cNvPr id="86" name="TextovéPole 85"/>
          <p:cNvSpPr txBox="1"/>
          <p:nvPr/>
        </p:nvSpPr>
        <p:spPr>
          <a:xfrm>
            <a:off x="5096709" y="5997435"/>
            <a:ext cx="89159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stellar" pitchFamily="18" charset="0"/>
              </a:rPr>
              <a:t>ŽIDLE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3002338" y="5986340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88" name="TextovéPole 87"/>
          <p:cNvSpPr txBox="1"/>
          <p:nvPr/>
        </p:nvSpPr>
        <p:spPr>
          <a:xfrm>
            <a:off x="724347" y="6355672"/>
            <a:ext cx="79220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Elephant" pitchFamily="18" charset="0"/>
              </a:rPr>
              <a:t>LED</a:t>
            </a:r>
          </a:p>
        </p:txBody>
      </p:sp>
      <p:sp>
        <p:nvSpPr>
          <p:cNvPr id="89" name="TextovéPole 88"/>
          <p:cNvSpPr txBox="1"/>
          <p:nvPr/>
        </p:nvSpPr>
        <p:spPr>
          <a:xfrm>
            <a:off x="3002338" y="6370964"/>
            <a:ext cx="79380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kern="0" dirty="0" smtClean="0">
                <a:solidFill>
                  <a:srgbClr val="000000"/>
                </a:solidFill>
              </a:rPr>
              <a:t>Neživ.</a:t>
            </a:r>
          </a:p>
        </p:txBody>
      </p:sp>
      <p:sp>
        <p:nvSpPr>
          <p:cNvPr id="90" name="TextovéPole 89"/>
          <p:cNvSpPr txBox="1"/>
          <p:nvPr/>
        </p:nvSpPr>
        <p:spPr>
          <a:xfrm>
            <a:off x="7370468" y="4507746"/>
            <a:ext cx="64633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KaiTi" pitchFamily="49" charset="-122"/>
                <a:ea typeface="KaiTi" pitchFamily="49" charset="-122"/>
              </a:rPr>
              <a:t>NEBE</a:t>
            </a:r>
          </a:p>
        </p:txBody>
      </p:sp>
      <p:sp>
        <p:nvSpPr>
          <p:cNvPr id="91" name="TextovéPole 90"/>
          <p:cNvSpPr txBox="1"/>
          <p:nvPr/>
        </p:nvSpPr>
        <p:spPr>
          <a:xfrm>
            <a:off x="5154765" y="6373250"/>
            <a:ext cx="81310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RYBA</a:t>
            </a:r>
          </a:p>
        </p:txBody>
      </p:sp>
    </p:spTree>
    <p:extLst>
      <p:ext uri="{BB962C8B-B14F-4D97-AF65-F5344CB8AC3E}">
        <p14:creationId xmlns:p14="http://schemas.microsoft.com/office/powerpoint/2010/main" val="94486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82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3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8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9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6" grpId="0" animBg="1"/>
      <p:bldP spid="16" grpId="1" animBg="1"/>
      <p:bldP spid="17" grpId="0" animBg="1"/>
      <p:bldP spid="17" grpId="1" animBg="1"/>
      <p:bldP spid="21" grpId="0" animBg="1"/>
      <p:bldP spid="21" grpId="1" animBg="1"/>
      <p:bldP spid="35" grpId="0" animBg="1"/>
      <p:bldP spid="35" grpId="1" animBg="1"/>
      <p:bldP spid="43" grpId="0" animBg="1"/>
      <p:bldP spid="43" grpId="1" animBg="1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4404864"/>
              </p:ext>
            </p:extLst>
          </p:nvPr>
        </p:nvGraphicFramePr>
        <p:xfrm>
          <a:off x="-6454" y="11088"/>
          <a:ext cx="9144000" cy="640080"/>
        </p:xfrm>
        <a:graphic>
          <a:graphicData uri="http://schemas.openxmlformats.org/drawingml/2006/table">
            <a:tbl>
              <a:tblPr firstRow="1" bandRow="1"/>
              <a:tblGrid>
                <a:gridCol w="9144000"/>
              </a:tblGrid>
              <a:tr h="23448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Pracovní list  482/1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897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1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Zařaď podstatná jména do tabulky podle rodu a životnosti u rodu mužského</a:t>
                      </a: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 rot="21326371">
            <a:off x="5334859" y="3037779"/>
            <a:ext cx="95410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UBRUS</a:t>
            </a:r>
          </a:p>
        </p:txBody>
      </p:sp>
      <p:sp>
        <p:nvSpPr>
          <p:cNvPr id="7" name="TextovéPole 6"/>
          <p:cNvSpPr txBox="1"/>
          <p:nvPr/>
        </p:nvSpPr>
        <p:spPr>
          <a:xfrm rot="21056608">
            <a:off x="5772506" y="4470036"/>
            <a:ext cx="124906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HOKEJKA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14725" y="3221885"/>
            <a:ext cx="65915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DEN</a:t>
            </a:r>
          </a:p>
        </p:txBody>
      </p:sp>
      <p:sp>
        <p:nvSpPr>
          <p:cNvPr id="9" name="TextovéPole 8"/>
          <p:cNvSpPr txBox="1"/>
          <p:nvPr/>
        </p:nvSpPr>
        <p:spPr>
          <a:xfrm rot="2025301">
            <a:off x="930998" y="2193330"/>
            <a:ext cx="80021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KVĚT</a:t>
            </a:r>
          </a:p>
        </p:txBody>
      </p:sp>
      <p:sp>
        <p:nvSpPr>
          <p:cNvPr id="10" name="TextovéPole 9"/>
          <p:cNvSpPr txBox="1"/>
          <p:nvPr/>
        </p:nvSpPr>
        <p:spPr>
          <a:xfrm rot="19937844">
            <a:off x="6912313" y="4612199"/>
            <a:ext cx="10567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NADÁNÍ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587507">
            <a:off x="3958925" y="1741537"/>
            <a:ext cx="109517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BOLEST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3695" y="2812096"/>
            <a:ext cx="83869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RUKA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17609101">
            <a:off x="1742988" y="1651100"/>
            <a:ext cx="83869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PERO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14425" y="2268889"/>
            <a:ext cx="81310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RYBA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65743" y="2948906"/>
            <a:ext cx="80021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POLE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21440040">
            <a:off x="1891424" y="4203080"/>
            <a:ext cx="130356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TELEFON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1326274">
            <a:off x="4083888" y="2959338"/>
            <a:ext cx="85472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ŽENA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1617033">
            <a:off x="2539850" y="2268889"/>
            <a:ext cx="89159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ŽIDLE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1882716">
            <a:off x="7766621" y="4054382"/>
            <a:ext cx="99097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KOŠTĚ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5822" y="1638712"/>
            <a:ext cx="131157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PONDĚLÍ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108353" y="3469973"/>
            <a:ext cx="88998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JANA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20244266">
            <a:off x="2213808" y="3049698"/>
            <a:ext cx="106471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stellar" pitchFamily="18" charset="0"/>
              </a:rPr>
              <a:t>KNIHA</a:t>
            </a:r>
            <a:endParaRPr lang="cs-CZ" dirty="0">
              <a:solidFill>
                <a:srgbClr val="000000"/>
              </a:solidFill>
              <a:latin typeface="Castellar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13051" y="1669551"/>
            <a:ext cx="74892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PETR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21064346">
            <a:off x="282025" y="3491109"/>
            <a:ext cx="155683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HOROLEZEC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 rot="19483088">
            <a:off x="4067633" y="3725354"/>
            <a:ext cx="78739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SLON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 rot="1607102">
            <a:off x="7339900" y="1854217"/>
            <a:ext cx="14101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HOKEJISTA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751224" y="3602181"/>
            <a:ext cx="115127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BABIČKA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 rot="10800000">
            <a:off x="3771302" y="4460713"/>
            <a:ext cx="147989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Goudy Old Style" pitchFamily="18" charset="0"/>
              </a:rPr>
              <a:t>ČOKOLÁDA</a:t>
            </a:r>
            <a:endParaRPr lang="cs-CZ" dirty="0">
              <a:solidFill>
                <a:srgbClr val="000000"/>
              </a:solidFill>
              <a:latin typeface="Goudy Old Style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81459" y="2591816"/>
            <a:ext cx="76174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ULICE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000504" y="3823393"/>
            <a:ext cx="53091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NOS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1" name="TextovéPole 30"/>
          <p:cNvSpPr txBox="1"/>
          <p:nvPr/>
        </p:nvSpPr>
        <p:spPr>
          <a:xfrm rot="18982161">
            <a:off x="4879419" y="2515844"/>
            <a:ext cx="64633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NEBE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20486002">
            <a:off x="484003" y="4145445"/>
            <a:ext cx="115288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HLEDIŠTĚ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976687" y="3960779"/>
            <a:ext cx="66877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DĚDA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070286" y="4854137"/>
            <a:ext cx="76174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MODEL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27739" y="3725355"/>
            <a:ext cx="76174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KaiTi" pitchFamily="49" charset="-122"/>
                <a:ea typeface="KaiTi" pitchFamily="49" charset="-122"/>
              </a:rPr>
              <a:t>BOUDA</a:t>
            </a:r>
            <a:endParaRPr lang="cs-CZ" dirty="0">
              <a:solidFill>
                <a:srgbClr val="000000"/>
              </a:solidFill>
              <a:latin typeface="KaiTi" pitchFamily="49" charset="-122"/>
              <a:ea typeface="KaiTi" pitchFamily="49" charset="-122"/>
            </a:endParaRPr>
          </a:p>
        </p:txBody>
      </p:sp>
      <p:sp>
        <p:nvSpPr>
          <p:cNvPr id="36" name="TextovéPole 35"/>
          <p:cNvSpPr txBox="1"/>
          <p:nvPr/>
        </p:nvSpPr>
        <p:spPr>
          <a:xfrm rot="20159313">
            <a:off x="7447338" y="2796619"/>
            <a:ext cx="158248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SLUCHÁTKO</a:t>
            </a:r>
          </a:p>
        </p:txBody>
      </p:sp>
      <p:sp>
        <p:nvSpPr>
          <p:cNvPr id="37" name="TextovéPole 36"/>
          <p:cNvSpPr txBox="1"/>
          <p:nvPr/>
        </p:nvSpPr>
        <p:spPr>
          <a:xfrm rot="19750870">
            <a:off x="42496" y="1638712"/>
            <a:ext cx="154600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KVĚTINÁČ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rot="20768086">
            <a:off x="6536243" y="2290332"/>
            <a:ext cx="11901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latin typeface="Elephant" pitchFamily="18" charset="0"/>
              </a:rPr>
              <a:t>Ž</a:t>
            </a:r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IRAFA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 rot="19431371">
            <a:off x="3668272" y="2393730"/>
            <a:ext cx="79220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Elephant" pitchFamily="18" charset="0"/>
              </a:rPr>
              <a:t>LED</a:t>
            </a:r>
            <a:endParaRPr lang="cs-CZ" dirty="0">
              <a:solidFill>
                <a:srgbClr val="000000"/>
              </a:solidFill>
              <a:latin typeface="Elephan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29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8782085"/>
              </p:ext>
            </p:extLst>
          </p:nvPr>
        </p:nvGraphicFramePr>
        <p:xfrm>
          <a:off x="-6454" y="11088"/>
          <a:ext cx="9144000" cy="60960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234482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Pracovní list  482/2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897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7916583"/>
              </p:ext>
            </p:extLst>
          </p:nvPr>
        </p:nvGraphicFramePr>
        <p:xfrm>
          <a:off x="179512" y="834467"/>
          <a:ext cx="8802488" cy="5869940"/>
        </p:xfrm>
        <a:graphic>
          <a:graphicData uri="http://schemas.openxmlformats.org/drawingml/2006/table">
            <a:tbl>
              <a:tblPr firstRow="1" bandRow="1"/>
              <a:tblGrid>
                <a:gridCol w="2200622"/>
                <a:gridCol w="2200622"/>
                <a:gridCol w="2200622"/>
                <a:gridCol w="2200622"/>
              </a:tblGrid>
              <a:tr h="139040">
                <a:tc gridSpan="4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PODSTNÁ</a:t>
                      </a:r>
                      <a:r>
                        <a:rPr lang="cs-CZ" sz="1600" baseline="0" dirty="0" smtClean="0"/>
                        <a:t> JMÉNA</a:t>
                      </a:r>
                      <a:endParaRPr lang="cs-CZ" sz="1600" dirty="0" smtClean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5306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b="1" dirty="0" smtClean="0"/>
                        <a:t>ROD MUŽSKÝ 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b="1" i="1" dirty="0" smtClean="0"/>
                        <a:t>ŽIV.</a:t>
                      </a:r>
                      <a:r>
                        <a:rPr lang="cs-CZ" sz="1600" b="1" i="1" baseline="0" dirty="0" smtClean="0"/>
                        <a:t> </a:t>
                      </a:r>
                      <a:r>
                        <a:rPr lang="cs-CZ" sz="1600" b="1" i="1" dirty="0" smtClean="0"/>
                        <a:t>/ NEŽIV.</a:t>
                      </a:r>
                      <a:endParaRPr lang="cs-CZ" sz="1600" b="1" i="1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b="1" dirty="0" smtClean="0"/>
                        <a:t>ROD ŽENSKÝ</a:t>
                      </a:r>
                      <a:endParaRPr lang="cs-CZ" sz="1600" b="1" dirty="0"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b="1" dirty="0" smtClean="0"/>
                        <a:t>ROD STŘEDNÍ</a:t>
                      </a:r>
                      <a:endParaRPr lang="cs-CZ" sz="1600" b="1" dirty="0"/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79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9668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3854</TotalTime>
  <Words>954</Words>
  <Application>Microsoft Office PowerPoint</Application>
  <PresentationFormat>Předvádění na obrazovce (4:3)</PresentationFormat>
  <Paragraphs>481</Paragraphs>
  <Slides>15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16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15</vt:i4>
      </vt:variant>
    </vt:vector>
  </HeadingPairs>
  <TitlesOfParts>
    <vt:vector size="35" baseType="lpstr">
      <vt:lpstr>바탕</vt:lpstr>
      <vt:lpstr>KaiTi</vt:lpstr>
      <vt:lpstr>맑은 고딕</vt:lpstr>
      <vt:lpstr>Andalus</vt:lpstr>
      <vt:lpstr>Arial</vt:lpstr>
      <vt:lpstr>Arial</vt:lpstr>
      <vt:lpstr>Calibri</vt:lpstr>
      <vt:lpstr>Castellar</vt:lpstr>
      <vt:lpstr>Century Gothic</vt:lpstr>
      <vt:lpstr>Elephant</vt:lpstr>
      <vt:lpstr>Gill Sans MT</vt:lpstr>
      <vt:lpstr>Goudy Old Style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PODSTATNÁ JMÉNA</vt:lpstr>
      <vt:lpstr>PODSTATNÁ JMÉNA</vt:lpstr>
      <vt:lpstr>PODSTATNÁ JMÉNA</vt:lpstr>
      <vt:lpstr>PODSTATNÁ JMÉNA</vt:lpstr>
      <vt:lpstr>PODSTATNÁ JMÉNA</vt:lpstr>
      <vt:lpstr>PODSTATNÁ JMÉNA</vt:lpstr>
      <vt:lpstr>PODSTATNÁ JMÉNA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295</cp:revision>
  <dcterms:created xsi:type="dcterms:W3CDTF">2011-11-08T12:26:57Z</dcterms:created>
  <dcterms:modified xsi:type="dcterms:W3CDTF">2013-12-15T15:01:13Z</dcterms:modified>
</cp:coreProperties>
</file>