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2" r:id="rId2"/>
    <p:sldMasterId id="2147483744" r:id="rId3"/>
    <p:sldMasterId id="2147483768" r:id="rId4"/>
  </p:sldMasterIdLst>
  <p:notesMasterIdLst>
    <p:notesMasterId r:id="rId38"/>
  </p:notesMasterIdLst>
  <p:sldIdLst>
    <p:sldId id="322" r:id="rId5"/>
    <p:sldId id="323" r:id="rId6"/>
    <p:sldId id="324" r:id="rId7"/>
    <p:sldId id="383" r:id="rId8"/>
    <p:sldId id="357" r:id="rId9"/>
    <p:sldId id="359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69" r:id="rId20"/>
    <p:sldId id="370" r:id="rId21"/>
    <p:sldId id="371" r:id="rId22"/>
    <p:sldId id="372" r:id="rId23"/>
    <p:sldId id="373" r:id="rId24"/>
    <p:sldId id="374" r:id="rId25"/>
    <p:sldId id="375" r:id="rId26"/>
    <p:sldId id="376" r:id="rId27"/>
    <p:sldId id="377" r:id="rId28"/>
    <p:sldId id="378" r:id="rId29"/>
    <p:sldId id="379" r:id="rId30"/>
    <p:sldId id="380" r:id="rId31"/>
    <p:sldId id="381" r:id="rId32"/>
    <p:sldId id="382" r:id="rId33"/>
    <p:sldId id="356" r:id="rId34"/>
    <p:sldId id="354" r:id="rId35"/>
    <p:sldId id="358" r:id="rId36"/>
    <p:sldId id="342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00FF"/>
    <a:srgbClr val="0000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3" autoAdjust="0"/>
    <p:restoredTop sz="94671" autoAdjust="0"/>
  </p:normalViewPr>
  <p:slideViewPr>
    <p:cSldViewPr showGuides="1">
      <p:cViewPr varScale="1">
        <p:scale>
          <a:sx n="63" d="100"/>
          <a:sy n="63" d="100"/>
        </p:scale>
        <p:origin x="1252" y="56"/>
      </p:cViewPr>
      <p:guideLst>
        <p:guide orient="horz"/>
        <p:guide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815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508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3567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1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607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846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012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35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023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8586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0799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0950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769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495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1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2801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352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209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2376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8502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1389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709357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7689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073347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071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79232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09366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4685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623887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565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70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124017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VY_32_INOVACE_483_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SLOVNÍ DRUHY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VYHLEDÁVÁNÍ PODSTATNÝCH JMEN PODLE KÓDU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115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427515"/>
            <a:ext cx="9144000" cy="395381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Materiál určen pro práci žáků na ZŠ – 1. stupeň v předmětu Český jazyk a literatura pro 5. ročník</a:t>
            </a:r>
          </a:p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Cílem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Microsoft PowerPointové prezentace je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opakování podstatných jmen, rychlá orientace v abecedě při hledání podstatných jmen podle kódu</a:t>
            </a:r>
          </a:p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Součástí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prezentace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jsou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pracovní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listy:</a:t>
            </a:r>
          </a:p>
          <a:p>
            <a:pPr lvl="1">
              <a:lnSpc>
                <a:spcPct val="120000"/>
              </a:lnSpc>
              <a:buClrTx/>
              <a:buSzPct val="100000"/>
              <a:buFont typeface="Wingdings" pitchFamily="2" charset="2"/>
              <a:buChar char="§"/>
            </a:pP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slouží pro rychlou orientaci v abecedě při hledání zakódovaných podstatných jmen </a:t>
            </a:r>
          </a:p>
          <a:p>
            <a:pPr lvl="1">
              <a:lnSpc>
                <a:spcPct val="120000"/>
              </a:lnSpc>
              <a:buClrTx/>
              <a:buSzPct val="100000"/>
              <a:buFont typeface="Wingdings" pitchFamily="2" charset="2"/>
              <a:buChar char="§"/>
            </a:pP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 </a:t>
            </a:r>
            <a:r>
              <a:rPr lang="cs-CZ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společnou kontrolu zápisu na </a:t>
            </a: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tabuli</a:t>
            </a:r>
          </a:p>
        </p:txBody>
      </p:sp>
    </p:spTree>
    <p:extLst>
      <p:ext uri="{BB962C8B-B14F-4D97-AF65-F5344CB8AC3E}">
        <p14:creationId xmlns:p14="http://schemas.microsoft.com/office/powerpoint/2010/main" val="49177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Tabulka pro vyluštění podstatných jmen </a:t>
            </a:r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6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- 29: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kódů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30 - 32 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557784" lvl="1" indent="0">
              <a:lnSpc>
                <a:spcPct val="120000"/>
              </a:lnSpc>
              <a:buClrTx/>
              <a:buSzPct val="100000"/>
              <a:buNone/>
            </a:pPr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prstClr val="black"/>
                </a:solidFill>
                <a:effectLst/>
              </a:rPr>
              <a:t>LISTOPAD</a:t>
            </a:r>
            <a:endParaRPr lang="cs-CZ" sz="24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2393302" y="1425205"/>
            <a:ext cx="5707090" cy="326974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PODSTATNÁ JMÉNA, ABECEDA, KÓD</a:t>
            </a:r>
            <a:endParaRPr lang="cs-CZ" sz="16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44285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Vývojový diagram: děrná páska 10"/>
          <p:cNvSpPr/>
          <p:nvPr/>
        </p:nvSpPr>
        <p:spPr>
          <a:xfrm>
            <a:off x="3672384" y="3700986"/>
            <a:ext cx="5472608" cy="2711919"/>
          </a:xfrm>
          <a:prstGeom prst="flowChartPunchedTape">
            <a:avLst/>
          </a:prstGeom>
          <a:solidFill>
            <a:srgbClr val="006600"/>
          </a:solidFill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prstClr val="white"/>
                </a:solidFill>
              </a:rPr>
              <a:t>Pravopis předložek S (se), z (ze) se často liší od výslovnosti, např.:</a:t>
            </a:r>
          </a:p>
          <a:p>
            <a:r>
              <a:rPr lang="cs-CZ" b="1" dirty="0" smtClean="0">
                <a:solidFill>
                  <a:prstClr val="white"/>
                </a:solidFill>
              </a:rPr>
              <a:t>S bratrem /z/		z Písku /s/</a:t>
            </a:r>
          </a:p>
          <a:p>
            <a:r>
              <a:rPr lang="cs-CZ" b="1" dirty="0" smtClean="0">
                <a:solidFill>
                  <a:prstClr val="white"/>
                </a:solidFill>
              </a:rPr>
              <a:t>S důvtipem /z/		z přesvědčení /s/</a:t>
            </a:r>
          </a:p>
          <a:p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55976" y="1121401"/>
            <a:ext cx="6571030" cy="646331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isometricOffAxis1Lef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Skupiny –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bje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bě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vje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vě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</a:t>
            </a:r>
            <a:endParaRPr lang="cs-CZ" sz="3600" b="1" i="1" dirty="0">
              <a:ln>
                <a:solidFill>
                  <a:srgbClr val="92D050"/>
                </a:solidFill>
              </a:ln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260648"/>
            <a:ext cx="2935419" cy="2031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b="1" dirty="0" smtClean="0">
                <a:solidFill>
                  <a:srgbClr val="0070C0"/>
                </a:solidFill>
              </a:rPr>
              <a:t>já		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ě</a:t>
            </a:r>
            <a:r>
              <a:rPr lang="cs-CZ" dirty="0" smtClean="0">
                <a:solidFill>
                  <a:srgbClr val="0070C0"/>
                </a:solidFill>
              </a:rPr>
              <a:t>, mne	(tě)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ně</a:t>
            </a:r>
            <a:r>
              <a:rPr lang="cs-CZ" dirty="0" smtClean="0">
                <a:solidFill>
                  <a:srgbClr val="0070C0"/>
                </a:solidFill>
              </a:rPr>
              <a:t>, mi	(tobě)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ě</a:t>
            </a:r>
            <a:r>
              <a:rPr lang="cs-CZ" dirty="0" smtClean="0">
                <a:solidFill>
                  <a:srgbClr val="0070C0"/>
                </a:solidFill>
              </a:rPr>
              <a:t>, mne	(tě)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o</a:t>
            </a:r>
            <a:r>
              <a:rPr lang="cs-CZ" b="1" dirty="0" smtClean="0">
                <a:solidFill>
                  <a:srgbClr val="0070C0"/>
                </a:solidFill>
              </a:rPr>
              <a:t> mně	</a:t>
            </a:r>
            <a:r>
              <a:rPr lang="cs-CZ" dirty="0" smtClean="0">
                <a:solidFill>
                  <a:srgbClr val="0070C0"/>
                </a:solidFill>
              </a:rPr>
              <a:t>(o tobě)</a:t>
            </a:r>
          </a:p>
          <a:p>
            <a:pPr marL="342900" indent="-342900">
              <a:buFontTx/>
              <a:buAutoNum type="arabicPeriod"/>
            </a:pPr>
            <a:r>
              <a:rPr lang="cs-CZ" b="1" dirty="0" smtClean="0">
                <a:solidFill>
                  <a:srgbClr val="0070C0"/>
                </a:solidFill>
              </a:rPr>
              <a:t>mnou</a:t>
            </a:r>
          </a:p>
          <a:p>
            <a:pPr marL="342900" indent="-342900">
              <a:buFontTx/>
              <a:buAutoNum type="arabicPeriod"/>
            </a:pPr>
            <a:endParaRPr lang="cs-CZ" dirty="0" smtClean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2515263">
            <a:off x="-98449" y="3424645"/>
            <a:ext cx="6426759" cy="584775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3200" b="1" cap="all" dirty="0" err="1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z</a:t>
            </a:r>
            <a:r>
              <a:rPr lang="cs-CZ" sz="3200" b="1" cap="all" dirty="0" err="1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y</a:t>
            </a:r>
            <a:r>
              <a:rPr lang="cs-CZ" sz="3200" b="1" cap="all" dirty="0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, </a:t>
            </a:r>
            <a:r>
              <a:rPr lang="cs-CZ" sz="3200" b="1" cap="all" dirty="0" err="1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zý</a:t>
            </a:r>
            <a:r>
              <a:rPr lang="cs-CZ" sz="3200" b="1" cap="all" dirty="0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: brzy, jazyk, nazývat se </a:t>
            </a:r>
            <a:endParaRPr lang="cs-CZ" sz="3200" b="1" cap="all" dirty="0">
              <a:ln w="9000" cmpd="sng">
                <a:solidFill>
                  <a:srgbClr val="909465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909465">
                      <a:shade val="20000"/>
                      <a:satMod val="245000"/>
                    </a:srgbClr>
                  </a:gs>
                  <a:gs pos="43000">
                    <a:srgbClr val="909465">
                      <a:satMod val="255000"/>
                    </a:srgbClr>
                  </a:gs>
                  <a:gs pos="48000">
                    <a:srgbClr val="909465">
                      <a:shade val="85000"/>
                      <a:satMod val="255000"/>
                    </a:srgbClr>
                  </a:gs>
                  <a:gs pos="100000">
                    <a:srgbClr val="909465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3401127">
            <a:off x="3238147" y="2609779"/>
            <a:ext cx="7077579" cy="523220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2800" b="1" dirty="0" smtClean="0">
                <a:ln w="11430"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71685A">
                    <a:lumMod val="75000"/>
                  </a:srgbClr>
                </a:solidFill>
                <a:effectLst>
                  <a:glow rad="228600">
                    <a:srgbClr val="FF6700">
                      <a:satMod val="175000"/>
                      <a:alpha val="4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PŘEDPONY S – (SE-), z – (ZE-), VZ – (VZE-)</a:t>
            </a:r>
            <a:endParaRPr lang="cs-CZ" sz="2800" b="1" dirty="0">
              <a:ln w="11430">
                <a:solidFill>
                  <a:prstClr val="black">
                    <a:lumMod val="85000"/>
                    <a:lumOff val="15000"/>
                  </a:prstClr>
                </a:solidFill>
              </a:ln>
              <a:solidFill>
                <a:srgbClr val="71685A">
                  <a:lumMod val="75000"/>
                </a:srgbClr>
              </a:solidFill>
              <a:effectLst>
                <a:glow rad="228600">
                  <a:srgbClr val="FF6700">
                    <a:satMod val="175000"/>
                    <a:alpha val="40000"/>
                  </a:srgb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02589" y="3717032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5. ročník</a:t>
            </a:r>
          </a:p>
        </p:txBody>
      </p:sp>
      <p:grpSp>
        <p:nvGrpSpPr>
          <p:cNvPr id="15" name="Skupina 14"/>
          <p:cNvGrpSpPr/>
          <p:nvPr/>
        </p:nvGrpSpPr>
        <p:grpSpPr>
          <a:xfrm rot="20544323">
            <a:off x="-304624" y="3579326"/>
            <a:ext cx="6048673" cy="1872208"/>
            <a:chOff x="899591" y="3717032"/>
            <a:chExt cx="6048673" cy="1872208"/>
          </a:xfrm>
          <a:scene3d>
            <a:camera prst="isometricTopUp"/>
            <a:lightRig rig="threePt" dir="t"/>
          </a:scene3d>
        </p:grpSpPr>
        <p:sp>
          <p:nvSpPr>
            <p:cNvPr id="14" name="Vodorovný svitek 13"/>
            <p:cNvSpPr/>
            <p:nvPr/>
          </p:nvSpPr>
          <p:spPr>
            <a:xfrm>
              <a:off x="899591" y="3717032"/>
              <a:ext cx="6048673" cy="1872208"/>
            </a:xfrm>
            <a:prstGeom prst="horizontalScrol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028014" y="4224863"/>
              <a:ext cx="5904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prstClr val="black"/>
                  </a:solidFill>
                </a:rPr>
                <a:t>Zkratky a značky:</a:t>
              </a:r>
              <a:r>
                <a:rPr lang="cs-CZ" dirty="0" smtClean="0">
                  <a:solidFill>
                    <a:prstClr val="black"/>
                  </a:solidFill>
                </a:rPr>
                <a:t> </a:t>
              </a:r>
              <a:r>
                <a:rPr lang="cs-CZ" b="1" i="1" dirty="0" smtClean="0">
                  <a:solidFill>
                    <a:prstClr val="black"/>
                  </a:solidFill>
                </a:rPr>
                <a:t>p.= pan,…</a:t>
              </a:r>
            </a:p>
            <a:p>
              <a:r>
                <a:rPr lang="cs-CZ" b="1" i="1" dirty="0">
                  <a:solidFill>
                    <a:prstClr val="black"/>
                  </a:solidFill>
                </a:rPr>
                <a:t>	</a:t>
              </a:r>
              <a:r>
                <a:rPr lang="cs-CZ" b="1" i="1" dirty="0" smtClean="0">
                  <a:solidFill>
                    <a:prstClr val="black"/>
                  </a:solidFill>
                </a:rPr>
                <a:t>	  s. = slečna, sestra, …</a:t>
              </a:r>
            </a:p>
            <a:p>
              <a:r>
                <a:rPr lang="cs-CZ" b="1" i="1" dirty="0" smtClean="0">
                  <a:solidFill>
                    <a:prstClr val="black"/>
                  </a:solidFill>
                </a:rPr>
                <a:t>		  č. j. = číslo jednací, jednotné číslo</a:t>
              </a:r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1854994" y="566678"/>
            <a:ext cx="5248553" cy="2862322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  <p:txBody>
          <a:bodyPr wrap="non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JAZYK </a:t>
            </a:r>
          </a:p>
          <a:p>
            <a:pPr algn="ctr"/>
            <a:r>
              <a:rPr lang="cs-CZ" sz="6000" b="1" dirty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6000" b="1" dirty="0" smtClean="0">
              <a:solidFill>
                <a:srgbClr val="C00000"/>
              </a:solidFill>
              <a:effectLst>
                <a:glow rad="139700">
                  <a:srgbClr val="94C600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6000" b="1" dirty="0" smtClean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endParaRPr lang="cs-CZ" sz="6000" b="1" dirty="0">
              <a:solidFill>
                <a:srgbClr val="C00000"/>
              </a:solidFill>
              <a:effectLst>
                <a:glow rad="139700">
                  <a:srgbClr val="94C600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200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TABULKA PRO VYLUŠTĚNÍ PODSTATNÝCH JMEN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769260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828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Najdi podle kódové tabulky podstatná jména a napiš je do prázdných políček v tabulce 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5425061"/>
              </p:ext>
            </p:extLst>
          </p:nvPr>
        </p:nvGraphicFramePr>
        <p:xfrm>
          <a:off x="89323" y="5626909"/>
          <a:ext cx="8802488" cy="394379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2880320"/>
                <a:gridCol w="5327923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8" name="TextovéPole 37"/>
          <p:cNvSpPr txBox="1"/>
          <p:nvPr/>
        </p:nvSpPr>
        <p:spPr>
          <a:xfrm rot="5400000">
            <a:off x="-67254" y="5968414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…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 rot="5400000">
            <a:off x="8720220" y="5975674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…</a:t>
            </a:r>
            <a:endParaRPr lang="cs-CZ" sz="2400" b="1" dirty="0"/>
          </a:p>
        </p:txBody>
      </p:sp>
      <p:graphicFrame>
        <p:nvGraphicFramePr>
          <p:cNvPr id="40" name="Tabulka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938091"/>
              </p:ext>
            </p:extLst>
          </p:nvPr>
        </p:nvGraphicFramePr>
        <p:xfrm>
          <a:off x="89324" y="6379422"/>
          <a:ext cx="88176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244"/>
                <a:gridCol w="2880320"/>
                <a:gridCol w="534310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398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421975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081335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2880320"/>
                <a:gridCol w="5327923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A1, B2, C3, D4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808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TÁTA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57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52" grpId="0"/>
      <p:bldP spid="58" grpId="0"/>
      <p:bldP spid="6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6783371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6838837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2880320"/>
                <a:gridCol w="5327923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2.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D1, C2, B3, A4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POLE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0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33013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3" grpId="0"/>
      <p:bldP spid="57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415592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184637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3.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A2, D1, C2, B3, B4, E1, B2, F2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SPOLUŽÁK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93601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2" grpId="0"/>
      <p:bldP spid="53" grpId="0"/>
      <p:bldP spid="54" grpId="0"/>
      <p:bldP spid="57" grpId="0"/>
      <p:bldP spid="61" grpId="0"/>
      <p:bldP spid="67" grpId="0"/>
      <p:bldP spid="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701891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557731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4.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C3, B4, F5, A4, B3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TUNEL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0533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3" grpId="0"/>
      <p:bldP spid="54" grpId="0"/>
      <p:bldP spid="58" grpId="0"/>
      <p:bldP spid="7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373952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710747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5.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F2, C2, A2, D4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KOSA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1504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7" grpId="0"/>
      <p:bldP spid="65" grpId="0"/>
      <p:bldP spid="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2901013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688134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6.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A2, B4, B3, C3, B2, F5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09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SULTÁN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8685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2" grpId="0"/>
      <p:bldP spid="53" grpId="0"/>
      <p:bldP spid="54" grpId="0"/>
      <p:bldP spid="58" grpId="0"/>
      <p:bldP spid="7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90004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700735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7.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A1, B2, D2, C2, C5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TÁBOR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1918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52" grpId="0"/>
      <p:bldP spid="57" grpId="0"/>
      <p:bldP spid="60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4491891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8133853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8.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A2, A4, F5, C2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SENO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8719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/>
      <p:bldP spid="57" grpId="0"/>
      <p:bldP spid="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89178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680947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9.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F2, D5, F5, C2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KINO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4571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66" grpId="0"/>
      <p:bldP spid="73" grpId="0"/>
      <p:bldP spid="7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478278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222419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10.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E1, A4, F5, D4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ŽENA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970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65" grpId="0"/>
      <p:bldP spid="67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2447220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045436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11.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D1, C5, D4, A5, D4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PRAHA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2936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repeatCount="indefinite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60" grpId="0"/>
      <p:bldP spid="61" grpId="0"/>
      <p:bldP spid="65" grpId="0"/>
      <p:bldP spid="65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398390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71526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12.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B4, B3, D5, F1, A4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ULICE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654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3" grpId="0"/>
      <p:bldP spid="54" grpId="0"/>
      <p:bldP spid="66" grpId="0"/>
      <p:bldP spid="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719803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601278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13.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A5, B4, C1, D2, D4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HUDBA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3840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4" grpId="0"/>
      <p:bldP spid="56" grpId="0"/>
      <p:bldP spid="63" grpId="0"/>
      <p:bldP spid="6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469264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605435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14.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C5, D4, F3, A4, F5, C2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RAMENO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91764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7" grpId="0"/>
      <p:bldP spid="60" grpId="0"/>
      <p:bldP spid="65" grpId="0"/>
      <p:bldP spid="74" grpId="0"/>
      <p:bldP spid="7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2656336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442681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15.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C2, A2, C3, C5, D4, E2 D4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253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OSTRAVA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3130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7" grpId="0"/>
      <p:bldP spid="58" grpId="0"/>
      <p:bldP spid="60" grpId="0"/>
      <p:bldP spid="65" grpId="0"/>
      <p:bldP spid="65" grpId="1"/>
      <p:bldP spid="6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304988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324491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16.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B3, D5, E5, F2, D4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LIŠKA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72396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65" grpId="0"/>
      <p:bldP spid="66" grpId="0"/>
      <p:bldP spid="71" grpId="0"/>
      <p:bldP spid="7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702169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058663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17.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B3, A4, C3, D4, C1, B3, C2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296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LETADLO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9784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3" grpId="0"/>
      <p:bldP spid="53" grpId="1"/>
      <p:bldP spid="56" grpId="0"/>
      <p:bldP spid="57" grpId="0"/>
      <p:bldP spid="58" grpId="0"/>
      <p:bldP spid="6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355676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640905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18.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A5, B3, A4, C1, D5, E5, C3, B5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HLEDIŠTĚ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5506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3" grpId="0"/>
      <p:bldP spid="55" grpId="0"/>
      <p:bldP spid="56" grpId="0"/>
      <p:bldP spid="58" grpId="0"/>
      <p:bldP spid="66" grpId="0"/>
      <p:bldP spid="7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456126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0507035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19.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A2, B3, B4, B1, B2, C3, F2, C2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659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SLUCHÁTKO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74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6" grpId="0"/>
      <p:bldP spid="52" grpId="0"/>
      <p:bldP spid="53" grpId="0"/>
      <p:bldP spid="54" grpId="0"/>
      <p:bldP spid="57" grpId="0"/>
      <p:bldP spid="58" grpId="0"/>
      <p:bldP spid="7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487293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046515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20.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C1, C5, C2, D2, F2, A3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DROBKY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4623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6" grpId="0"/>
      <p:bldP spid="57" grpId="0"/>
      <p:bldP spid="60" grpId="0"/>
      <p:bldP spid="63" grpId="0"/>
      <p:bldP spid="7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911626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6435633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21.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A2, C2, B4, A2, A4, C1, D3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SOUSEDÉ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92027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50" grpId="0"/>
      <p:bldP spid="54" grpId="0"/>
      <p:bldP spid="56" grpId="0"/>
      <p:bldP spid="57" grpId="0"/>
      <p:bldP spid="6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950331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445273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22.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F5, B2, D2, E4, A4, E1, E3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NÁBŘEŽÍ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8077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2" grpId="0"/>
      <p:bldP spid="63" grpId="0"/>
      <p:bldP spid="67" grpId="0"/>
      <p:bldP spid="69" grpId="0"/>
      <p:bldP spid="70" grpId="0"/>
      <p:bldP spid="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009470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922368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024336"/>
                <a:gridCol w="518390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23.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F2, B3, B4, F4, D5, E5, C3, B5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KLUZIŠTĚ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6571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  <p:bldP spid="58" grpId="0"/>
      <p:bldP spid="66" grpId="0"/>
      <p:bldP spid="71" grpId="0"/>
      <p:bldP spid="73" grpId="0"/>
      <p:bldP spid="7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69692"/>
              </p:ext>
            </p:extLst>
          </p:nvPr>
        </p:nvGraphicFramePr>
        <p:xfrm>
          <a:off x="1475656" y="645782"/>
          <a:ext cx="6096000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69728" y="196870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751156" y="130668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74396" y="13072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812150" y="130668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835390" y="12994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00574" y="130724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81650" y="196870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833918" y="197596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46984" y="19663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41196" y="196870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43902" y="260568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744800" y="26129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782554" y="261621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260896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25566" y="26162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772362" y="324412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3810116" y="325138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809516" y="324532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É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5803114" y="323807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896608" y="324278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2771800" y="388382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Ž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772376" y="388108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889622" y="389327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5799600" y="388164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6868894" y="389327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2757286" y="45117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743522" y="451408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781276" y="4526274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0002" y="4528594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6811226" y="45257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605" y="5229200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kern="0" dirty="0" smtClean="0">
                <a:solidFill>
                  <a:sysClr val="windowText" lastClr="000000"/>
                </a:solidFill>
              </a:rPr>
              <a:t>Kontrola nalezeného kódového podstatného jména</a:t>
            </a: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8156333"/>
              </p:ext>
            </p:extLst>
          </p:nvPr>
        </p:nvGraphicFramePr>
        <p:xfrm>
          <a:off x="89323" y="5626909"/>
          <a:ext cx="8802488" cy="7887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94245"/>
                <a:gridCol w="3744416"/>
                <a:gridCol w="4463827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Kód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Podstatné jméno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24.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C4, C2, C3, C2, D4, D1, D4, C5, B2, C3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790002" y="6021288"/>
            <a:ext cx="1779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FOTOAPARÁT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>
                <a:latin typeface="+mj-lt"/>
              </a:rPr>
              <a:t>KONTROLA  ZAKÓDOVANÝCH PODSTATNÝCH JMEN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3636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52" grpId="0"/>
      <p:bldP spid="57" grpId="0"/>
      <p:bldP spid="57" grpId="1"/>
      <p:bldP spid="58" grpId="0"/>
      <p:bldP spid="59" grpId="0"/>
      <p:bldP spid="60" grpId="0"/>
      <p:bldP spid="61" grpId="0"/>
      <p:bldP spid="65" grpId="0"/>
      <p:bldP spid="65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9270907"/>
              </p:ext>
            </p:extLst>
          </p:nvPr>
        </p:nvGraphicFramePr>
        <p:xfrm>
          <a:off x="-6454" y="11088"/>
          <a:ext cx="9144000" cy="640080"/>
        </p:xfrm>
        <a:graphic>
          <a:graphicData uri="http://schemas.openxmlformats.org/drawingml/2006/table">
            <a:tbl>
              <a:tblPr firstRow="1" bandRow="1"/>
              <a:tblGrid>
                <a:gridCol w="9144000"/>
              </a:tblGrid>
              <a:tr h="2344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Pracovní list  483 / 1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972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Kódovací tabulka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0" name="Tabulka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434301"/>
              </p:ext>
            </p:extLst>
          </p:nvPr>
        </p:nvGraphicFramePr>
        <p:xfrm>
          <a:off x="1475656" y="1240856"/>
          <a:ext cx="6096000" cy="4480560"/>
        </p:xfrm>
        <a:graphic>
          <a:graphicData uri="http://schemas.openxmlformats.org/drawingml/2006/table">
            <a:tbl>
              <a:tblPr firstRow="1" bandRow="1"/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endParaRPr lang="cs-CZ" sz="36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/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3600" b="1" dirty="0" smtClean="0"/>
                        <a:t>C</a:t>
                      </a:r>
                      <a:endParaRPr lang="cs-CZ" sz="3600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3600" b="1" dirty="0" smtClean="0"/>
                        <a:t>F</a:t>
                      </a:r>
                      <a:endParaRPr lang="cs-CZ" sz="3600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7328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1" name="TextovéPole 40"/>
          <p:cNvSpPr txBox="1"/>
          <p:nvPr/>
        </p:nvSpPr>
        <p:spPr>
          <a:xfrm>
            <a:off x="2569728" y="2563780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CH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2751156" y="190175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T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3774396" y="190231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S</a:t>
            </a:r>
          </a:p>
        </p:txBody>
      </p:sp>
      <p:sp>
        <p:nvSpPr>
          <p:cNvPr id="44" name="TextovéPole 43"/>
          <p:cNvSpPr txBox="1"/>
          <p:nvPr/>
        </p:nvSpPr>
        <p:spPr>
          <a:xfrm>
            <a:off x="4812150" y="190175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Y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5835390" y="189450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E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6800574" y="190231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H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3781650" y="256378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Á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4833918" y="2571040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L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5846984" y="256146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U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6841196" y="2563780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Ě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2743902" y="320076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D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44800" y="3208022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O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4782554" y="3211290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T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5803114" y="3204036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F</a:t>
            </a:r>
          </a:p>
        </p:txBody>
      </p:sp>
      <p:sp>
        <p:nvSpPr>
          <p:cNvPr id="55" name="TextovéPole 54"/>
          <p:cNvSpPr txBox="1"/>
          <p:nvPr/>
        </p:nvSpPr>
        <p:spPr>
          <a:xfrm>
            <a:off x="6825566" y="321129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R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772362" y="3839202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P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3810116" y="384646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B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4809516" y="384039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É</a:t>
            </a:r>
          </a:p>
        </p:txBody>
      </p:sp>
      <p:sp>
        <p:nvSpPr>
          <p:cNvPr id="59" name="TextovéPole 58"/>
          <p:cNvSpPr txBox="1"/>
          <p:nvPr/>
        </p:nvSpPr>
        <p:spPr>
          <a:xfrm>
            <a:off x="5803114" y="383314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A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6896608" y="3837860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I</a:t>
            </a:r>
          </a:p>
        </p:txBody>
      </p:sp>
      <p:sp>
        <p:nvSpPr>
          <p:cNvPr id="61" name="TextovéPole 60"/>
          <p:cNvSpPr txBox="1"/>
          <p:nvPr/>
        </p:nvSpPr>
        <p:spPr>
          <a:xfrm>
            <a:off x="2771800" y="447889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Ž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3772376" y="4476158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V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4889622" y="4488352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Í</a:t>
            </a:r>
          </a:p>
        </p:txBody>
      </p:sp>
      <p:sp>
        <p:nvSpPr>
          <p:cNvPr id="64" name="TextovéPole 63"/>
          <p:cNvSpPr txBox="1"/>
          <p:nvPr/>
        </p:nvSpPr>
        <p:spPr>
          <a:xfrm>
            <a:off x="5799600" y="4476720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Ř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6868894" y="448835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Š</a:t>
            </a:r>
          </a:p>
        </p:txBody>
      </p:sp>
      <p:sp>
        <p:nvSpPr>
          <p:cNvPr id="66" name="TextovéPole 65"/>
          <p:cNvSpPr txBox="1"/>
          <p:nvPr/>
        </p:nvSpPr>
        <p:spPr>
          <a:xfrm>
            <a:off x="2757286" y="510683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C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3743522" y="510915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K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4781276" y="5121348"/>
            <a:ext cx="57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M</a:t>
            </a:r>
          </a:p>
        </p:txBody>
      </p:sp>
      <p:sp>
        <p:nvSpPr>
          <p:cNvPr id="69" name="TextovéPole 68"/>
          <p:cNvSpPr txBox="1"/>
          <p:nvPr/>
        </p:nvSpPr>
        <p:spPr>
          <a:xfrm>
            <a:off x="5790002" y="512366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Z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6811226" y="512078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301290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895968"/>
              </p:ext>
            </p:extLst>
          </p:nvPr>
        </p:nvGraphicFramePr>
        <p:xfrm>
          <a:off x="-6454" y="11088"/>
          <a:ext cx="9144000" cy="60960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8100392"/>
              </a:tblGrid>
              <a:tr h="234482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Pracovní list  483 / 2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8972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07504" y="796062"/>
            <a:ext cx="828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Najdi podle kódové tabulky podstatná jména a napiš je do prázdných políček v tabulce 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454313"/>
              </p:ext>
            </p:extLst>
          </p:nvPr>
        </p:nvGraphicFramePr>
        <p:xfrm>
          <a:off x="251520" y="1397000"/>
          <a:ext cx="8640960" cy="4820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2592288"/>
                <a:gridCol w="5400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P. č.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Kód 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Podstatné jméno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A1, B2, C3, D4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D1, C2, B3, A4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3.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A2, D1, C2, B3, B4, E1, B2, F2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4.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C3, B4, F5, A4, B3</a:t>
                      </a:r>
                      <a:r>
                        <a:rPr lang="cs-CZ" sz="1600" baseline="0" dirty="0" smtClean="0"/>
                        <a:t> 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5.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F2, C2,</a:t>
                      </a:r>
                      <a:r>
                        <a:rPr lang="cs-CZ" sz="1600" baseline="0" dirty="0" smtClean="0"/>
                        <a:t> A2, D4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6.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A2, B4, B3, C3, B2, F5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7.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A1, B2, D2, C2, C5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8.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A2, A4, F5, C2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9.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F2, D5, F5, C2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10.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E1, A4, F5, D4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11.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D1, C5,</a:t>
                      </a:r>
                      <a:r>
                        <a:rPr lang="cs-CZ" sz="1600" baseline="0" dirty="0" smtClean="0"/>
                        <a:t> D4, A5, D4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12.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B4, B3, D5, F1, A4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966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59144"/>
              </p:ext>
            </p:extLst>
          </p:nvPr>
        </p:nvGraphicFramePr>
        <p:xfrm>
          <a:off x="-6454" y="11088"/>
          <a:ext cx="9144000" cy="60960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8100392"/>
              </a:tblGrid>
              <a:tr h="234482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Pracovní list  483 / 3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8972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07504" y="796062"/>
            <a:ext cx="828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Najdi podle kódové tabulky podstatná jména a napiš je do prázdných políček v tabulce </a:t>
            </a:r>
            <a:endParaRPr lang="cs-CZ" dirty="0">
              <a:solidFill>
                <a:prstClr val="black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236629"/>
              </p:ext>
            </p:extLst>
          </p:nvPr>
        </p:nvGraphicFramePr>
        <p:xfrm>
          <a:off x="251520" y="1397000"/>
          <a:ext cx="8640960" cy="4820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3240360"/>
                <a:gridCol w="47525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P. č.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Kód 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Podstatné jméno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13.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A5, B4, C1, D2, D4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14.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C5, D4, F3, A4, F5, C2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15.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C2, A2, C3, C5, D4, E2, D4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16.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B3, D5, E5, F2, D4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17.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B3, A4, C3, D4, C1, B3, C2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18.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A5, B3, A4, C1, D5, E5, C3, B5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19.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A2, B3, B4, B1, B2, C3, F2, C2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C1, C5, C2, D2, F2, A3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21.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A2, C2, B4, A2, A4, C1, D3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22.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F5, B2, D2, E4, A4, E1, E3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23.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F2, B3, B4, F4, D5, E5, C3, B5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24.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C4, C2, C3, C2, D4, D1, D4, C5, B2, C3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477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endParaRPr lang="cs-CZ" sz="12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429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4085</TotalTime>
  <Words>2410</Words>
  <Application>Microsoft Office PowerPoint</Application>
  <PresentationFormat>Předvádění na obrazovce (4:3)</PresentationFormat>
  <Paragraphs>1401</Paragraphs>
  <Slides>33</Slides>
  <Notes>26</Notes>
  <HiddenSlides>0</HiddenSlides>
  <MMClips>0</MMClips>
  <ScaleCrop>false</ScaleCrop>
  <HeadingPairs>
    <vt:vector size="6" baseType="variant">
      <vt:variant>
        <vt:lpstr>Použitá písma</vt:lpstr>
      </vt:variant>
      <vt:variant>
        <vt:i4>12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33</vt:i4>
      </vt:variant>
    </vt:vector>
  </HeadingPairs>
  <TitlesOfParts>
    <vt:vector size="49" baseType="lpstr">
      <vt:lpstr>바탕</vt:lpstr>
      <vt:lpstr>맑은 고딕</vt:lpstr>
      <vt:lpstr>Andalus</vt:lpstr>
      <vt:lpstr>Arial</vt:lpstr>
      <vt:lpstr>Arial</vt:lpstr>
      <vt:lpstr>Calibri</vt:lpstr>
      <vt:lpstr>Century Gothic</vt:lpstr>
      <vt:lpstr>Gill Sans MT</vt:lpstr>
      <vt:lpstr>Monotype Corsiva</vt:lpstr>
      <vt:lpstr>Times New Roman</vt:lpstr>
      <vt:lpstr>Wingdings</vt:lpstr>
      <vt:lpstr>Wingdings 2</vt:lpstr>
      <vt:lpstr>1_Mountain</vt:lpstr>
      <vt:lpstr>Motiv systému Office</vt:lpstr>
      <vt:lpstr>3_Mountain</vt:lpstr>
      <vt:lpstr>Austin</vt:lpstr>
      <vt:lpstr>Prezentace aplikace PowerPoint</vt:lpstr>
      <vt:lpstr>Anotace</vt:lpstr>
      <vt:lpstr>Datum vytvoření:</vt:lpstr>
      <vt:lpstr>Prezentace aplikace PowerPoint</vt:lpstr>
      <vt:lpstr>TABULKA PRO VYLUŠTĚNÍ PODSTATNÝCH JMEN</vt:lpstr>
      <vt:lpstr>KONTROLA  ZAKÓDOVANÝCH PODSTATNÝCH JMEN</vt:lpstr>
      <vt:lpstr>KONTROLA  ZAKÓDOVANÝCH PODSTATNÝCH JMEN</vt:lpstr>
      <vt:lpstr>KONTROLA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KONTROLA  ZAKÓDOVANÝCH PODSTATNÝCH JMEN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316</cp:revision>
  <dcterms:created xsi:type="dcterms:W3CDTF">2011-11-08T12:26:57Z</dcterms:created>
  <dcterms:modified xsi:type="dcterms:W3CDTF">2013-12-15T15:02:08Z</dcterms:modified>
</cp:coreProperties>
</file>