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8"/>
  </p:notesMasterIdLst>
  <p:sldIdLst>
    <p:sldId id="322" r:id="rId5"/>
    <p:sldId id="323" r:id="rId6"/>
    <p:sldId id="324" r:id="rId7"/>
    <p:sldId id="326" r:id="rId8"/>
    <p:sldId id="357" r:id="rId9"/>
    <p:sldId id="350" r:id="rId10"/>
    <p:sldId id="354" r:id="rId11"/>
    <p:sldId id="351" r:id="rId12"/>
    <p:sldId id="355" r:id="rId13"/>
    <p:sldId id="353" r:id="rId14"/>
    <p:sldId id="348" r:id="rId15"/>
    <p:sldId id="356" r:id="rId16"/>
    <p:sldId id="34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147228"/>
              </p:ext>
            </p:extLst>
          </p:nvPr>
        </p:nvGraphicFramePr>
        <p:xfrm>
          <a:off x="971600" y="1268757"/>
          <a:ext cx="7200800" cy="216532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VY_32_INOVACE_484_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TVAROSLOVÍ, SKLADBA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URČOVÁNÍ KONCOVEK PODSTATNÝCH JMEN PODLE VZORŮ, PODMĚT A  PŘÍSUDEK, SLOVNÍ DRUHY A  MLUVNICKÉ KATEGORIE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koncovek podstatných jmen rodu ženského ve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větách , základní skladební dvojice, podmětu, přísudku, slovních druhů a mluvnických kategorií podstatných jmen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 spojené s následnou kontrolou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Doplnění koncovek podstatných jmen rodu ženského ve větách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koncovek podstatných jmen rodu ženského ve větách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Určení základní skladební dvojice, podmětu, přísudku, slovních druhů a mluvnických kategorií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základní skladební dvojice, podmětu, přísudku a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slovních druhů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PODSTATNÁ JMÉNA, KONCOVKY PODSTATNÝCH JMEN, ZÁKLADNÍ SKLADEBNÍ DVOJICE, MLUVNICKÉ KATEGORIE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rčení podstatných jmen a mluvnických kategorií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Doplnění koncovek podstatných jmen rodu ženského ve větách 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č. 12: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Určení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základní skladební dvojice, podmětu,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přísudku, slovních druhů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mluvnických kategorií</a:t>
            </a:r>
          </a:p>
          <a:p>
            <a:pPr marL="557784" lvl="1" indent="0">
              <a:lnSpc>
                <a:spcPct val="120000"/>
              </a:lnSpc>
              <a:buClr>
                <a:srgbClr val="909465"/>
              </a:buClr>
              <a:buNone/>
            </a:pP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76205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– ROD ŽENSKÝ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445958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Doplň koncovky u podstatných jmen rodu ženského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665067"/>
              </p:ext>
            </p:extLst>
          </p:nvPr>
        </p:nvGraphicFramePr>
        <p:xfrm>
          <a:off x="287523" y="862368"/>
          <a:ext cx="8568952" cy="593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 jaře se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vrby obalil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kočičkami.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 ulici blikají plynové lamp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Před novými budov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byl pěkný parčík.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Malé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žáb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skrývají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trávě u vody.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Za posledními ulic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už rozkládá pole.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Přes ohradu natahují dlouhé krky žiraf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Nyní procházela výprava pod nízkými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větv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 takovými věc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si nezahrávej!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Jen starší domy měly střechy ze slám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Ryby zde mají dost potrav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Žáci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měli na košil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odznaky.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O neděl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chodíváme na výlety do okolí.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Pod lavic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bylo složeno nářadí.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 aleji kvetou líp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Za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vesnicí se pásly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kráv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 koz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Navštívili jsme obě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výstav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– ROD ŽENSKÝ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431444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Kontrola doplnění koncovek u podstatných jmen rodu ženského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194897"/>
              </p:ext>
            </p:extLst>
          </p:nvPr>
        </p:nvGraphicFramePr>
        <p:xfrm>
          <a:off x="287523" y="862368"/>
          <a:ext cx="8568952" cy="593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62381" y="873210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Na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jaře se vrby </a:t>
            </a:r>
            <a:r>
              <a:rPr lang="cs-CZ" dirty="0" smtClean="0">
                <a:latin typeface="Arial"/>
              </a:rPr>
              <a:t>obalil     kočičkami.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7672" y="88293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y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2822" y="1244327"/>
            <a:ext cx="3198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V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ulici blikají plynové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lamp  .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63766" y="8651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11818" y="12402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56670" y="125480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y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9821" y="1609626"/>
            <a:ext cx="4467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Před novými budov         byl pěkný parčík.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804087" y="160962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23935" y="161428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+mj-lt"/>
              </a:rPr>
              <a:t>ami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49736" y="19888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200335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8466" y="1993472"/>
            <a:ext cx="4014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Malé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žáb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se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skrývají v trávě u vody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74600" y="234888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13270" y="2363394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+mj-lt"/>
              </a:rPr>
              <a:t>emi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1536" y="2353540"/>
            <a:ext cx="4608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Za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posledními ulic    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se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už rozkládá pole.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657862" y="272343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05882" y="27379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0585" y="2730932"/>
            <a:ext cx="4326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Přes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ohradu natahují dlouhé krky žiraf 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86028" y="3097988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24165" y="309742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+mj-lt"/>
              </a:rPr>
              <a:t>emi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28109" y="3092787"/>
            <a:ext cx="4968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Nyní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procházela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výprava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pod nízkými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větv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39752" y="347198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11286" y="3471980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mi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42098" y="3474228"/>
            <a:ext cx="3544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S takovými věc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  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si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nezahrávej!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63684" y="38454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00424" y="382904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098" y="3830896"/>
            <a:ext cx="4288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Jen starší domy měly střechy ze slám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477366" y="420657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404796" y="420657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27584" y="4204888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Ryby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zde mají dost potrav 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610236" y="458112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552742" y="45863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i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0974" y="4586350"/>
            <a:ext cx="3052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Žáci měli na košil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odznaky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.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1645089" y="49701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91206" y="49556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i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42131" y="4955682"/>
            <a:ext cx="430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O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neděl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chodíváme na výlety do okolí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746702" y="533545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689208" y="53348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27584" y="5319792"/>
            <a:ext cx="337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Pod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lavic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bylo složeno nářadí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495810" y="570479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45642" y="571986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36146" y="5703638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V aleji kvetou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líp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243060" y="607297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18826" y="606483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37064" y="6070052"/>
            <a:ext cx="358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Za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vesnicí se pásly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kráv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koz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931211" y="60851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943858" y="606949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40974" y="6434162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solidFill>
                  <a:srgbClr val="000000"/>
                </a:solidFill>
                <a:latin typeface="Arial"/>
              </a:rPr>
              <a:t>Navštívili jsme obě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výstav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421558" y="64393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374644" y="642953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446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3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9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71" dur="1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1000"/>
                            </p:stCondLst>
                            <p:childTnLst>
                              <p:par>
                                <p:cTn id="40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06" dur="1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9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0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1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5" fill="hold">
                            <p:stCondLst>
                              <p:cond delay="1000"/>
                            </p:stCondLst>
                            <p:childTnLst>
                              <p:par>
                                <p:cTn id="43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41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54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5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6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7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0" fill="hold">
                            <p:stCondLst>
                              <p:cond delay="1000"/>
                            </p:stCondLst>
                            <p:childTnLst>
                              <p:par>
                                <p:cTn id="4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76" dur="1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89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0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1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2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5" fill="hold">
                            <p:stCondLst>
                              <p:cond delay="1000"/>
                            </p:stCondLst>
                            <p:childTnLst>
                              <p:par>
                                <p:cTn id="50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511" dur="1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2" fill="hold">
                            <p:stCondLst>
                              <p:cond delay="2000"/>
                            </p:stCondLst>
                            <p:childTnLst>
                              <p:par>
                                <p:cTn id="51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8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9" fill="hold">
                      <p:stCondLst>
                        <p:cond delay="indefinite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3" fill="hold">
                            <p:stCondLst>
                              <p:cond delay="0"/>
                            </p:stCondLst>
                            <p:childTnLst>
                              <p:par>
                                <p:cTn id="52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31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2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3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>
                      <p:stCondLst>
                        <p:cond delay="indefinite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9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46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7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8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9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0" fill="hold">
                      <p:stCondLst>
                        <p:cond delay="indefinite"/>
                      </p:stCondLst>
                      <p:childTnLst>
                        <p:par>
                          <p:cTn id="551" fill="hold">
                            <p:stCondLst>
                              <p:cond delay="0"/>
                            </p:stCondLst>
                            <p:childTnLst>
                              <p:par>
                                <p:cTn id="55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2" fill="hold">
                            <p:stCondLst>
                              <p:cond delay="1000"/>
                            </p:stCondLst>
                            <p:childTnLst>
                              <p:par>
                                <p:cTn id="56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568" dur="1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9" fill="hold">
                      <p:stCondLst>
                        <p:cond delay="indefinite"/>
                      </p:stCondLst>
                      <p:childTnLst>
                        <p:par>
                          <p:cTn id="570" fill="hold">
                            <p:stCondLst>
                              <p:cond delay="0"/>
                            </p:stCondLst>
                            <p:childTnLst>
                              <p:par>
                                <p:cTn id="5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3" fill="hold">
                            <p:stCondLst>
                              <p:cond delay="0"/>
                            </p:stCondLst>
                            <p:childTnLst>
                              <p:par>
                                <p:cTn id="57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1"/>
      <p:bldP spid="11" grpId="2"/>
      <p:bldP spid="11" grpId="3"/>
      <p:bldP spid="16" grpId="0"/>
      <p:bldP spid="16" grpId="1"/>
      <p:bldP spid="16" grpId="2"/>
      <p:bldP spid="17" grpId="0"/>
      <p:bldP spid="17" grpId="1"/>
      <p:bldP spid="18" grpId="0"/>
      <p:bldP spid="19" grpId="0"/>
      <p:bldP spid="19" grpId="1"/>
      <p:bldP spid="19" grpId="2"/>
      <p:bldP spid="20" grpId="0"/>
      <p:bldP spid="20" grpId="1"/>
      <p:bldP spid="21" grpId="0"/>
      <p:bldP spid="21" grpId="1"/>
      <p:bldP spid="21" grpId="2"/>
      <p:bldP spid="22" grpId="0"/>
      <p:bldP spid="22" grpId="1"/>
      <p:bldP spid="23" grpId="0"/>
      <p:bldP spid="24" grpId="0"/>
      <p:bldP spid="24" grpId="1"/>
      <p:bldP spid="24" grpId="2"/>
      <p:bldP spid="25" grpId="0"/>
      <p:bldP spid="25" grpId="1"/>
      <p:bldP spid="26" grpId="0"/>
      <p:bldP spid="27" grpId="0"/>
      <p:bldP spid="27" grpId="1"/>
      <p:bldP spid="27" grpId="2"/>
      <p:bldP spid="28" grpId="0"/>
      <p:bldP spid="28" grpId="1"/>
      <p:bldP spid="29" grpId="0"/>
      <p:bldP spid="30" grpId="0"/>
      <p:bldP spid="30" grpId="1"/>
      <p:bldP spid="30" grpId="2"/>
      <p:bldP spid="31" grpId="0"/>
      <p:bldP spid="31" grpId="1"/>
      <p:bldP spid="32" grpId="0"/>
      <p:bldP spid="33" grpId="0"/>
      <p:bldP spid="33" grpId="1"/>
      <p:bldP spid="33" grpId="2"/>
      <p:bldP spid="34" grpId="0"/>
      <p:bldP spid="34" grpId="1"/>
      <p:bldP spid="35" grpId="0"/>
      <p:bldP spid="36" grpId="0"/>
      <p:bldP spid="36" grpId="1"/>
      <p:bldP spid="36" grpId="2"/>
      <p:bldP spid="37" grpId="0"/>
      <p:bldP spid="37" grpId="1"/>
      <p:bldP spid="38" grpId="0"/>
      <p:bldP spid="39" grpId="0"/>
      <p:bldP spid="39" grpId="1"/>
      <p:bldP spid="39" grpId="2"/>
      <p:bldP spid="40" grpId="0"/>
      <p:bldP spid="40" grpId="1"/>
      <p:bldP spid="41" grpId="0"/>
      <p:bldP spid="42" grpId="0"/>
      <p:bldP spid="42" grpId="1"/>
      <p:bldP spid="42" grpId="2"/>
      <p:bldP spid="43" grpId="0"/>
      <p:bldP spid="43" grpId="1"/>
      <p:bldP spid="44" grpId="0"/>
      <p:bldP spid="45" grpId="0"/>
      <p:bldP spid="45" grpId="1"/>
      <p:bldP spid="45" grpId="2"/>
      <p:bldP spid="46" grpId="0"/>
      <p:bldP spid="46" grpId="1"/>
      <p:bldP spid="47" grpId="0"/>
      <p:bldP spid="48" grpId="0"/>
      <p:bldP spid="48" grpId="1"/>
      <p:bldP spid="48" grpId="2"/>
      <p:bldP spid="49" grpId="0"/>
      <p:bldP spid="49" grpId="1"/>
      <p:bldP spid="50" grpId="0"/>
      <p:bldP spid="51" grpId="0"/>
      <p:bldP spid="51" grpId="1"/>
      <p:bldP spid="51" grpId="2"/>
      <p:bldP spid="52" grpId="0"/>
      <p:bldP spid="52" grpId="1"/>
      <p:bldP spid="53" grpId="0"/>
      <p:bldP spid="54" grpId="0"/>
      <p:bldP spid="54" grpId="1"/>
      <p:bldP spid="54" grpId="2"/>
      <p:bldP spid="55" grpId="0"/>
      <p:bldP spid="55" grpId="1"/>
      <p:bldP spid="56" grpId="0"/>
      <p:bldP spid="57" grpId="0"/>
      <p:bldP spid="57" grpId="1"/>
      <p:bldP spid="57" grpId="2"/>
      <p:bldP spid="58" grpId="0"/>
      <p:bldP spid="58" grpId="1"/>
      <p:bldP spid="60" grpId="0"/>
      <p:bldP spid="61" grpId="0"/>
      <p:bldP spid="61" grpId="1"/>
      <p:bldP spid="61" grpId="2"/>
      <p:bldP spid="6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+mj-lt"/>
              </a:rPr>
              <a:t>Skladba </a:t>
            </a:r>
            <a:endParaRPr lang="cs-CZ" sz="36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4246" y="334226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dirty="0" smtClean="0">
                <a:solidFill>
                  <a:srgbClr val="000000"/>
                </a:solidFill>
              </a:rPr>
              <a:t>U podstatných jmen urči mluvnické kategorie a zapiš je do tabulky.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251556"/>
              </p:ext>
            </p:extLst>
          </p:nvPr>
        </p:nvGraphicFramePr>
        <p:xfrm>
          <a:off x="237839" y="3893256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80320"/>
                <a:gridCol w="1440160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784823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200" dirty="0">
                <a:solidFill>
                  <a:srgbClr val="000000"/>
                </a:solidFill>
              </a:rPr>
              <a:t>Ve větě urči podmět a přísudek a vyznač základní skladební dvojice. Urči slovní druhy číslicí.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	</a:t>
            </a:r>
            <a:r>
              <a:rPr lang="cs-CZ" sz="3600" dirty="0" smtClean="0">
                <a:solidFill>
                  <a:srgbClr val="000000"/>
                </a:solidFill>
                <a:latin typeface="Script MT Bold" pitchFamily="66" charset="0"/>
              </a:rPr>
              <a:t>Za vesnicí se pásly krávy a kozy.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7030" y="2708920"/>
            <a:ext cx="9144000" cy="476672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dirty="0" smtClean="0">
                <a:latin typeface="+mj-lt"/>
              </a:rPr>
              <a:t>Tvarosloví</a:t>
            </a:r>
            <a:endParaRPr lang="cs-CZ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3869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Nadpis 1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4766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Skladba, slovní druhy – kontrola</a:t>
            </a:r>
            <a:endParaRPr lang="cs-CZ" sz="3600" dirty="0">
              <a:latin typeface="+mj-lt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484" y="35696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0000"/>
                </a:solidFill>
              </a:rPr>
              <a:t>Určení slovního druhu číslicí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2612358"/>
              </p:ext>
            </p:extLst>
          </p:nvPr>
        </p:nvGraphicFramePr>
        <p:xfrm>
          <a:off x="789543" y="1648433"/>
          <a:ext cx="7303662" cy="1381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0080"/>
                <a:gridCol w="1494166"/>
                <a:gridCol w="738082"/>
                <a:gridCol w="1296144"/>
                <a:gridCol w="1368152"/>
                <a:gridCol w="504056"/>
                <a:gridCol w="118298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Za</a:t>
                      </a:r>
                      <a:r>
                        <a:rPr kumimoji="0" lang="cs-CZ" sz="36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vesnicí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se 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pásly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krávy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a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Script MT Bold" pitchFamily="66" charset="0"/>
                          <a:ea typeface="+mn-ea"/>
                          <a:cs typeface="+mn-cs"/>
                        </a:rPr>
                        <a:t>kozy.</a:t>
                      </a:r>
                      <a:endParaRPr kumimoji="0" lang="cs-CZ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053970" y="165941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+mj-lt"/>
              </a:rPr>
              <a:t>1.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481326" y="165419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+mj-lt"/>
              </a:rPr>
              <a:t>1.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86724" y="164694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+mj-lt"/>
              </a:rPr>
              <a:t>1.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957648" y="16666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latin typeface="+mj-lt"/>
              </a:rPr>
              <a:t>7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178808" y="166871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211960" y="166927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+mj-lt"/>
              </a:rPr>
              <a:t>5.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475486" y="166145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latin typeface="+mj-lt"/>
              </a:rPr>
              <a:t>8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.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grpSp>
        <p:nvGrpSpPr>
          <p:cNvPr id="51" name="Group 92"/>
          <p:cNvGrpSpPr>
            <a:grpSpLocks/>
          </p:cNvGrpSpPr>
          <p:nvPr/>
        </p:nvGrpSpPr>
        <p:grpSpPr bwMode="auto">
          <a:xfrm>
            <a:off x="3104830" y="2763907"/>
            <a:ext cx="1836701" cy="158558"/>
            <a:chOff x="1387" y="1026"/>
            <a:chExt cx="412" cy="179"/>
          </a:xfrm>
        </p:grpSpPr>
        <p:sp>
          <p:nvSpPr>
            <p:cNvPr id="87" name="Freeform 93"/>
            <p:cNvSpPr>
              <a:spLocks/>
            </p:cNvSpPr>
            <p:nvPr/>
          </p:nvSpPr>
          <p:spPr bwMode="auto">
            <a:xfrm>
              <a:off x="1387" y="1026"/>
              <a:ext cx="69" cy="90"/>
            </a:xfrm>
            <a:custGeom>
              <a:avLst/>
              <a:gdLst>
                <a:gd name="T0" fmla="*/ 0 w 69"/>
                <a:gd name="T1" fmla="*/ 84 h 90"/>
                <a:gd name="T2" fmla="*/ 0 w 69"/>
                <a:gd name="T3" fmla="*/ 79 h 90"/>
                <a:gd name="T4" fmla="*/ 0 w 69"/>
                <a:gd name="T5" fmla="*/ 73 h 90"/>
                <a:gd name="T6" fmla="*/ 1 w 69"/>
                <a:gd name="T7" fmla="*/ 69 h 90"/>
                <a:gd name="T8" fmla="*/ 1 w 69"/>
                <a:gd name="T9" fmla="*/ 63 h 90"/>
                <a:gd name="T10" fmla="*/ 2 w 69"/>
                <a:gd name="T11" fmla="*/ 59 h 90"/>
                <a:gd name="T12" fmla="*/ 2 w 69"/>
                <a:gd name="T13" fmla="*/ 54 h 90"/>
                <a:gd name="T14" fmla="*/ 3 w 69"/>
                <a:gd name="T15" fmla="*/ 50 h 90"/>
                <a:gd name="T16" fmla="*/ 4 w 69"/>
                <a:gd name="T17" fmla="*/ 46 h 90"/>
                <a:gd name="T18" fmla="*/ 5 w 69"/>
                <a:gd name="T19" fmla="*/ 41 h 90"/>
                <a:gd name="T20" fmla="*/ 6 w 69"/>
                <a:gd name="T21" fmla="*/ 36 h 90"/>
                <a:gd name="T22" fmla="*/ 7 w 69"/>
                <a:gd name="T23" fmla="*/ 31 h 90"/>
                <a:gd name="T24" fmla="*/ 9 w 69"/>
                <a:gd name="T25" fmla="*/ 27 h 90"/>
                <a:gd name="T26" fmla="*/ 10 w 69"/>
                <a:gd name="T27" fmla="*/ 23 h 90"/>
                <a:gd name="T28" fmla="*/ 12 w 69"/>
                <a:gd name="T29" fmla="*/ 20 h 90"/>
                <a:gd name="T30" fmla="*/ 13 w 69"/>
                <a:gd name="T31" fmla="*/ 18 h 90"/>
                <a:gd name="T32" fmla="*/ 15 w 69"/>
                <a:gd name="T33" fmla="*/ 13 h 90"/>
                <a:gd name="T34" fmla="*/ 17 w 69"/>
                <a:gd name="T35" fmla="*/ 11 h 90"/>
                <a:gd name="T36" fmla="*/ 19 w 69"/>
                <a:gd name="T37" fmla="*/ 8 h 90"/>
                <a:gd name="T38" fmla="*/ 22 w 69"/>
                <a:gd name="T39" fmla="*/ 5 h 90"/>
                <a:gd name="T40" fmla="*/ 24 w 69"/>
                <a:gd name="T41" fmla="*/ 2 h 90"/>
                <a:gd name="T42" fmla="*/ 27 w 69"/>
                <a:gd name="T43" fmla="*/ 0 h 90"/>
                <a:gd name="T44" fmla="*/ 30 w 69"/>
                <a:gd name="T45" fmla="*/ 0 h 90"/>
                <a:gd name="T46" fmla="*/ 34 w 69"/>
                <a:gd name="T47" fmla="*/ 0 h 90"/>
                <a:gd name="T48" fmla="*/ 38 w 69"/>
                <a:gd name="T49" fmla="*/ 0 h 90"/>
                <a:gd name="T50" fmla="*/ 40 w 69"/>
                <a:gd name="T51" fmla="*/ 2 h 90"/>
                <a:gd name="T52" fmla="*/ 43 w 69"/>
                <a:gd name="T53" fmla="*/ 2 h 90"/>
                <a:gd name="T54" fmla="*/ 45 w 69"/>
                <a:gd name="T55" fmla="*/ 5 h 90"/>
                <a:gd name="T56" fmla="*/ 48 w 69"/>
                <a:gd name="T57" fmla="*/ 8 h 90"/>
                <a:gd name="T58" fmla="*/ 51 w 69"/>
                <a:gd name="T59" fmla="*/ 11 h 90"/>
                <a:gd name="T60" fmla="*/ 54 w 69"/>
                <a:gd name="T61" fmla="*/ 15 h 90"/>
                <a:gd name="T62" fmla="*/ 55 w 69"/>
                <a:gd name="T63" fmla="*/ 19 h 90"/>
                <a:gd name="T64" fmla="*/ 57 w 69"/>
                <a:gd name="T65" fmla="*/ 22 h 90"/>
                <a:gd name="T66" fmla="*/ 58 w 69"/>
                <a:gd name="T67" fmla="*/ 26 h 90"/>
                <a:gd name="T68" fmla="*/ 60 w 69"/>
                <a:gd name="T69" fmla="*/ 30 h 90"/>
                <a:gd name="T70" fmla="*/ 60 w 69"/>
                <a:gd name="T71" fmla="*/ 34 h 90"/>
                <a:gd name="T72" fmla="*/ 62 w 69"/>
                <a:gd name="T73" fmla="*/ 38 h 90"/>
                <a:gd name="T74" fmla="*/ 63 w 69"/>
                <a:gd name="T75" fmla="*/ 43 h 90"/>
                <a:gd name="T76" fmla="*/ 64 w 69"/>
                <a:gd name="T77" fmla="*/ 47 h 90"/>
                <a:gd name="T78" fmla="*/ 65 w 69"/>
                <a:gd name="T79" fmla="*/ 52 h 90"/>
                <a:gd name="T80" fmla="*/ 65 w 69"/>
                <a:gd name="T81" fmla="*/ 56 h 90"/>
                <a:gd name="T82" fmla="*/ 66 w 69"/>
                <a:gd name="T83" fmla="*/ 61 h 90"/>
                <a:gd name="T84" fmla="*/ 66 w 69"/>
                <a:gd name="T85" fmla="*/ 66 h 90"/>
                <a:gd name="T86" fmla="*/ 67 w 69"/>
                <a:gd name="T87" fmla="*/ 72 h 90"/>
                <a:gd name="T88" fmla="*/ 68 w 69"/>
                <a:gd name="T89" fmla="*/ 77 h 90"/>
                <a:gd name="T90" fmla="*/ 68 w 69"/>
                <a:gd name="T91" fmla="*/ 83 h 90"/>
                <a:gd name="T92" fmla="*/ 68 w 69"/>
                <a:gd name="T93" fmla="*/ 89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69" h="90">
                  <a:moveTo>
                    <a:pt x="0" y="89"/>
                  </a:moveTo>
                  <a:lnTo>
                    <a:pt x="0" y="87"/>
                  </a:lnTo>
                  <a:lnTo>
                    <a:pt x="0" y="84"/>
                  </a:lnTo>
                  <a:lnTo>
                    <a:pt x="0" y="83"/>
                  </a:lnTo>
                  <a:lnTo>
                    <a:pt x="0" y="80"/>
                  </a:lnTo>
                  <a:lnTo>
                    <a:pt x="0" y="79"/>
                  </a:lnTo>
                  <a:lnTo>
                    <a:pt x="0" y="77"/>
                  </a:lnTo>
                  <a:lnTo>
                    <a:pt x="0" y="75"/>
                  </a:lnTo>
                  <a:lnTo>
                    <a:pt x="0" y="73"/>
                  </a:lnTo>
                  <a:lnTo>
                    <a:pt x="0" y="72"/>
                  </a:lnTo>
                  <a:lnTo>
                    <a:pt x="0" y="70"/>
                  </a:lnTo>
                  <a:lnTo>
                    <a:pt x="1" y="69"/>
                  </a:lnTo>
                  <a:lnTo>
                    <a:pt x="1" y="67"/>
                  </a:lnTo>
                  <a:lnTo>
                    <a:pt x="1" y="66"/>
                  </a:lnTo>
                  <a:lnTo>
                    <a:pt x="1" y="63"/>
                  </a:lnTo>
                  <a:lnTo>
                    <a:pt x="1" y="62"/>
                  </a:lnTo>
                  <a:lnTo>
                    <a:pt x="1" y="61"/>
                  </a:lnTo>
                  <a:lnTo>
                    <a:pt x="2" y="59"/>
                  </a:lnTo>
                  <a:lnTo>
                    <a:pt x="2" y="58"/>
                  </a:lnTo>
                  <a:lnTo>
                    <a:pt x="2" y="55"/>
                  </a:lnTo>
                  <a:lnTo>
                    <a:pt x="2" y="54"/>
                  </a:lnTo>
                  <a:lnTo>
                    <a:pt x="2" y="52"/>
                  </a:lnTo>
                  <a:lnTo>
                    <a:pt x="3" y="51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4" y="47"/>
                  </a:lnTo>
                  <a:lnTo>
                    <a:pt x="4" y="46"/>
                  </a:lnTo>
                  <a:lnTo>
                    <a:pt x="4" y="45"/>
                  </a:lnTo>
                  <a:lnTo>
                    <a:pt x="4" y="43"/>
                  </a:lnTo>
                  <a:lnTo>
                    <a:pt x="5" y="41"/>
                  </a:lnTo>
                  <a:lnTo>
                    <a:pt x="5" y="39"/>
                  </a:lnTo>
                  <a:lnTo>
                    <a:pt x="5" y="38"/>
                  </a:lnTo>
                  <a:lnTo>
                    <a:pt x="6" y="36"/>
                  </a:lnTo>
                  <a:lnTo>
                    <a:pt x="7" y="34"/>
                  </a:lnTo>
                  <a:lnTo>
                    <a:pt x="7" y="33"/>
                  </a:lnTo>
                  <a:lnTo>
                    <a:pt x="7" y="31"/>
                  </a:lnTo>
                  <a:lnTo>
                    <a:pt x="8" y="30"/>
                  </a:lnTo>
                  <a:lnTo>
                    <a:pt x="8" y="29"/>
                  </a:lnTo>
                  <a:lnTo>
                    <a:pt x="9" y="27"/>
                  </a:lnTo>
                  <a:lnTo>
                    <a:pt x="9" y="26"/>
                  </a:lnTo>
                  <a:lnTo>
                    <a:pt x="10" y="25"/>
                  </a:lnTo>
                  <a:lnTo>
                    <a:pt x="10" y="23"/>
                  </a:lnTo>
                  <a:lnTo>
                    <a:pt x="10" y="22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3" y="18"/>
                  </a:lnTo>
                  <a:lnTo>
                    <a:pt x="13" y="16"/>
                  </a:lnTo>
                  <a:lnTo>
                    <a:pt x="14" y="15"/>
                  </a:lnTo>
                  <a:lnTo>
                    <a:pt x="15" y="13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4" y="3"/>
                  </a:lnTo>
                  <a:lnTo>
                    <a:pt x="24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4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8" y="0"/>
                  </a:lnTo>
                  <a:lnTo>
                    <a:pt x="39" y="0"/>
                  </a:lnTo>
                  <a:lnTo>
                    <a:pt x="40" y="0"/>
                  </a:lnTo>
                  <a:lnTo>
                    <a:pt x="40" y="2"/>
                  </a:lnTo>
                  <a:lnTo>
                    <a:pt x="41" y="2"/>
                  </a:lnTo>
                  <a:lnTo>
                    <a:pt x="42" y="2"/>
                  </a:lnTo>
                  <a:lnTo>
                    <a:pt x="43" y="2"/>
                  </a:lnTo>
                  <a:lnTo>
                    <a:pt x="43" y="3"/>
                  </a:lnTo>
                  <a:lnTo>
                    <a:pt x="44" y="3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8" y="8"/>
                  </a:lnTo>
                  <a:lnTo>
                    <a:pt x="49" y="8"/>
                  </a:lnTo>
                  <a:lnTo>
                    <a:pt x="50" y="10"/>
                  </a:lnTo>
                  <a:lnTo>
                    <a:pt x="51" y="11"/>
                  </a:lnTo>
                  <a:lnTo>
                    <a:pt x="52" y="13"/>
                  </a:lnTo>
                  <a:lnTo>
                    <a:pt x="53" y="13"/>
                  </a:lnTo>
                  <a:lnTo>
                    <a:pt x="54" y="15"/>
                  </a:lnTo>
                  <a:lnTo>
                    <a:pt x="54" y="16"/>
                  </a:lnTo>
                  <a:lnTo>
                    <a:pt x="55" y="18"/>
                  </a:lnTo>
                  <a:lnTo>
                    <a:pt x="55" y="19"/>
                  </a:lnTo>
                  <a:lnTo>
                    <a:pt x="56" y="20"/>
                  </a:lnTo>
                  <a:lnTo>
                    <a:pt x="57" y="20"/>
                  </a:lnTo>
                  <a:lnTo>
                    <a:pt x="57" y="22"/>
                  </a:lnTo>
                  <a:lnTo>
                    <a:pt x="57" y="23"/>
                  </a:lnTo>
                  <a:lnTo>
                    <a:pt x="58" y="25"/>
                  </a:lnTo>
                  <a:lnTo>
                    <a:pt x="58" y="26"/>
                  </a:lnTo>
                  <a:lnTo>
                    <a:pt x="59" y="27"/>
                  </a:lnTo>
                  <a:lnTo>
                    <a:pt x="59" y="29"/>
                  </a:lnTo>
                  <a:lnTo>
                    <a:pt x="60" y="30"/>
                  </a:lnTo>
                  <a:lnTo>
                    <a:pt x="60" y="31"/>
                  </a:lnTo>
                  <a:lnTo>
                    <a:pt x="60" y="33"/>
                  </a:lnTo>
                  <a:lnTo>
                    <a:pt x="60" y="34"/>
                  </a:lnTo>
                  <a:lnTo>
                    <a:pt x="61" y="36"/>
                  </a:lnTo>
                  <a:lnTo>
                    <a:pt x="62" y="36"/>
                  </a:lnTo>
                  <a:lnTo>
                    <a:pt x="62" y="38"/>
                  </a:lnTo>
                  <a:lnTo>
                    <a:pt x="62" y="39"/>
                  </a:lnTo>
                  <a:lnTo>
                    <a:pt x="63" y="41"/>
                  </a:lnTo>
                  <a:lnTo>
                    <a:pt x="63" y="43"/>
                  </a:lnTo>
                  <a:lnTo>
                    <a:pt x="63" y="45"/>
                  </a:lnTo>
                  <a:lnTo>
                    <a:pt x="64" y="46"/>
                  </a:lnTo>
                  <a:lnTo>
                    <a:pt x="64" y="47"/>
                  </a:lnTo>
                  <a:lnTo>
                    <a:pt x="64" y="49"/>
                  </a:lnTo>
                  <a:lnTo>
                    <a:pt x="65" y="50"/>
                  </a:lnTo>
                  <a:lnTo>
                    <a:pt x="65" y="52"/>
                  </a:lnTo>
                  <a:lnTo>
                    <a:pt x="65" y="54"/>
                  </a:lnTo>
                  <a:lnTo>
                    <a:pt x="65" y="55"/>
                  </a:lnTo>
                  <a:lnTo>
                    <a:pt x="65" y="56"/>
                  </a:lnTo>
                  <a:lnTo>
                    <a:pt x="66" y="58"/>
                  </a:lnTo>
                  <a:lnTo>
                    <a:pt x="66" y="59"/>
                  </a:lnTo>
                  <a:lnTo>
                    <a:pt x="66" y="61"/>
                  </a:lnTo>
                  <a:lnTo>
                    <a:pt x="66" y="62"/>
                  </a:lnTo>
                  <a:lnTo>
                    <a:pt x="66" y="64"/>
                  </a:lnTo>
                  <a:lnTo>
                    <a:pt x="66" y="66"/>
                  </a:lnTo>
                  <a:lnTo>
                    <a:pt x="66" y="67"/>
                  </a:lnTo>
                  <a:lnTo>
                    <a:pt x="67" y="69"/>
                  </a:lnTo>
                  <a:lnTo>
                    <a:pt x="67" y="72"/>
                  </a:lnTo>
                  <a:lnTo>
                    <a:pt x="68" y="73"/>
                  </a:lnTo>
                  <a:lnTo>
                    <a:pt x="68" y="75"/>
                  </a:lnTo>
                  <a:lnTo>
                    <a:pt x="68" y="77"/>
                  </a:lnTo>
                  <a:lnTo>
                    <a:pt x="68" y="79"/>
                  </a:lnTo>
                  <a:lnTo>
                    <a:pt x="68" y="80"/>
                  </a:lnTo>
                  <a:lnTo>
                    <a:pt x="68" y="83"/>
                  </a:lnTo>
                  <a:lnTo>
                    <a:pt x="68" y="84"/>
                  </a:lnTo>
                  <a:lnTo>
                    <a:pt x="68" y="87"/>
                  </a:lnTo>
                  <a:lnTo>
                    <a:pt x="68" y="89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88" name="Freeform 94"/>
            <p:cNvSpPr>
              <a:spLocks/>
            </p:cNvSpPr>
            <p:nvPr/>
          </p:nvSpPr>
          <p:spPr bwMode="auto">
            <a:xfrm>
              <a:off x="1455" y="1113"/>
              <a:ext cx="70" cy="89"/>
            </a:xfrm>
            <a:custGeom>
              <a:avLst/>
              <a:gdLst>
                <a:gd name="T0" fmla="*/ 0 w 70"/>
                <a:gd name="T1" fmla="*/ 5 h 89"/>
                <a:gd name="T2" fmla="*/ 0 w 70"/>
                <a:gd name="T3" fmla="*/ 10 h 89"/>
                <a:gd name="T4" fmla="*/ 1 w 70"/>
                <a:gd name="T5" fmla="*/ 15 h 89"/>
                <a:gd name="T6" fmla="*/ 1 w 70"/>
                <a:gd name="T7" fmla="*/ 20 h 89"/>
                <a:gd name="T8" fmla="*/ 1 w 70"/>
                <a:gd name="T9" fmla="*/ 26 h 89"/>
                <a:gd name="T10" fmla="*/ 2 w 70"/>
                <a:gd name="T11" fmla="*/ 30 h 89"/>
                <a:gd name="T12" fmla="*/ 3 w 70"/>
                <a:gd name="T13" fmla="*/ 36 h 89"/>
                <a:gd name="T14" fmla="*/ 4 w 70"/>
                <a:gd name="T15" fmla="*/ 40 h 89"/>
                <a:gd name="T16" fmla="*/ 5 w 70"/>
                <a:gd name="T17" fmla="*/ 44 h 89"/>
                <a:gd name="T18" fmla="*/ 5 w 70"/>
                <a:gd name="T19" fmla="*/ 48 h 89"/>
                <a:gd name="T20" fmla="*/ 7 w 70"/>
                <a:gd name="T21" fmla="*/ 52 h 89"/>
                <a:gd name="T22" fmla="*/ 8 w 70"/>
                <a:gd name="T23" fmla="*/ 55 h 89"/>
                <a:gd name="T24" fmla="*/ 9 w 70"/>
                <a:gd name="T25" fmla="*/ 60 h 89"/>
                <a:gd name="T26" fmla="*/ 11 w 70"/>
                <a:gd name="T27" fmla="*/ 64 h 89"/>
                <a:gd name="T28" fmla="*/ 13 w 70"/>
                <a:gd name="T29" fmla="*/ 68 h 89"/>
                <a:gd name="T30" fmla="*/ 14 w 70"/>
                <a:gd name="T31" fmla="*/ 71 h 89"/>
                <a:gd name="T32" fmla="*/ 16 w 70"/>
                <a:gd name="T33" fmla="*/ 73 h 89"/>
                <a:gd name="T34" fmla="*/ 18 w 70"/>
                <a:gd name="T35" fmla="*/ 77 h 89"/>
                <a:gd name="T36" fmla="*/ 21 w 70"/>
                <a:gd name="T37" fmla="*/ 79 h 89"/>
                <a:gd name="T38" fmla="*/ 22 w 70"/>
                <a:gd name="T39" fmla="*/ 82 h 89"/>
                <a:gd name="T40" fmla="*/ 24 w 70"/>
                <a:gd name="T41" fmla="*/ 83 h 89"/>
                <a:gd name="T42" fmla="*/ 27 w 70"/>
                <a:gd name="T43" fmla="*/ 85 h 89"/>
                <a:gd name="T44" fmla="*/ 30 w 70"/>
                <a:gd name="T45" fmla="*/ 86 h 89"/>
                <a:gd name="T46" fmla="*/ 33 w 70"/>
                <a:gd name="T47" fmla="*/ 88 h 89"/>
                <a:gd name="T48" fmla="*/ 36 w 70"/>
                <a:gd name="T49" fmla="*/ 88 h 89"/>
                <a:gd name="T50" fmla="*/ 39 w 70"/>
                <a:gd name="T51" fmla="*/ 86 h 89"/>
                <a:gd name="T52" fmla="*/ 41 w 70"/>
                <a:gd name="T53" fmla="*/ 85 h 89"/>
                <a:gd name="T54" fmla="*/ 44 w 70"/>
                <a:gd name="T55" fmla="*/ 85 h 89"/>
                <a:gd name="T56" fmla="*/ 45 w 70"/>
                <a:gd name="T57" fmla="*/ 82 h 89"/>
                <a:gd name="T58" fmla="*/ 48 w 70"/>
                <a:gd name="T59" fmla="*/ 81 h 89"/>
                <a:gd name="T60" fmla="*/ 50 w 70"/>
                <a:gd name="T61" fmla="*/ 77 h 89"/>
                <a:gd name="T62" fmla="*/ 52 w 70"/>
                <a:gd name="T63" fmla="*/ 74 h 89"/>
                <a:gd name="T64" fmla="*/ 54 w 70"/>
                <a:gd name="T65" fmla="*/ 71 h 89"/>
                <a:gd name="T66" fmla="*/ 56 w 70"/>
                <a:gd name="T67" fmla="*/ 68 h 89"/>
                <a:gd name="T68" fmla="*/ 57 w 70"/>
                <a:gd name="T69" fmla="*/ 65 h 89"/>
                <a:gd name="T70" fmla="*/ 59 w 70"/>
                <a:gd name="T71" fmla="*/ 61 h 89"/>
                <a:gd name="T72" fmla="*/ 60 w 70"/>
                <a:gd name="T73" fmla="*/ 57 h 89"/>
                <a:gd name="T74" fmla="*/ 62 w 70"/>
                <a:gd name="T75" fmla="*/ 52 h 89"/>
                <a:gd name="T76" fmla="*/ 63 w 70"/>
                <a:gd name="T77" fmla="*/ 49 h 89"/>
                <a:gd name="T78" fmla="*/ 64 w 70"/>
                <a:gd name="T79" fmla="*/ 45 h 89"/>
                <a:gd name="T80" fmla="*/ 64 w 70"/>
                <a:gd name="T81" fmla="*/ 42 h 89"/>
                <a:gd name="T82" fmla="*/ 66 w 70"/>
                <a:gd name="T83" fmla="*/ 38 h 89"/>
                <a:gd name="T84" fmla="*/ 66 w 70"/>
                <a:gd name="T85" fmla="*/ 31 h 89"/>
                <a:gd name="T86" fmla="*/ 67 w 70"/>
                <a:gd name="T87" fmla="*/ 27 h 89"/>
                <a:gd name="T88" fmla="*/ 67 w 70"/>
                <a:gd name="T89" fmla="*/ 22 h 89"/>
                <a:gd name="T90" fmla="*/ 68 w 70"/>
                <a:gd name="T91" fmla="*/ 16 h 89"/>
                <a:gd name="T92" fmla="*/ 68 w 70"/>
                <a:gd name="T93" fmla="*/ 13 h 89"/>
                <a:gd name="T94" fmla="*/ 68 w 70"/>
                <a:gd name="T95" fmla="*/ 8 h 89"/>
                <a:gd name="T96" fmla="*/ 69 w 70"/>
                <a:gd name="T97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0" h="89">
                  <a:moveTo>
                    <a:pt x="0" y="0"/>
                  </a:moveTo>
                  <a:lnTo>
                    <a:pt x="0" y="3"/>
                  </a:lnTo>
                  <a:lnTo>
                    <a:pt x="0" y="5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3"/>
                  </a:lnTo>
                  <a:lnTo>
                    <a:pt x="1" y="14"/>
                  </a:lnTo>
                  <a:lnTo>
                    <a:pt x="1" y="15"/>
                  </a:lnTo>
                  <a:lnTo>
                    <a:pt x="1" y="18"/>
                  </a:lnTo>
                  <a:lnTo>
                    <a:pt x="1" y="19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1" y="26"/>
                  </a:lnTo>
                  <a:lnTo>
                    <a:pt x="2" y="27"/>
                  </a:lnTo>
                  <a:lnTo>
                    <a:pt x="2" y="28"/>
                  </a:lnTo>
                  <a:lnTo>
                    <a:pt x="2" y="30"/>
                  </a:lnTo>
                  <a:lnTo>
                    <a:pt x="2" y="33"/>
                  </a:lnTo>
                  <a:lnTo>
                    <a:pt x="3" y="35"/>
                  </a:lnTo>
                  <a:lnTo>
                    <a:pt x="3" y="36"/>
                  </a:lnTo>
                  <a:lnTo>
                    <a:pt x="3" y="38"/>
                  </a:lnTo>
                  <a:lnTo>
                    <a:pt x="4" y="38"/>
                  </a:lnTo>
                  <a:lnTo>
                    <a:pt x="4" y="40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5" y="44"/>
                  </a:lnTo>
                  <a:lnTo>
                    <a:pt x="5" y="45"/>
                  </a:lnTo>
                  <a:lnTo>
                    <a:pt x="5" y="46"/>
                  </a:lnTo>
                  <a:lnTo>
                    <a:pt x="5" y="48"/>
                  </a:lnTo>
                  <a:lnTo>
                    <a:pt x="6" y="49"/>
                  </a:lnTo>
                  <a:lnTo>
                    <a:pt x="7" y="50"/>
                  </a:lnTo>
                  <a:lnTo>
                    <a:pt x="7" y="52"/>
                  </a:lnTo>
                  <a:lnTo>
                    <a:pt x="7" y="53"/>
                  </a:lnTo>
                  <a:lnTo>
                    <a:pt x="7" y="55"/>
                  </a:lnTo>
                  <a:lnTo>
                    <a:pt x="8" y="55"/>
                  </a:lnTo>
                  <a:lnTo>
                    <a:pt x="8" y="57"/>
                  </a:lnTo>
                  <a:lnTo>
                    <a:pt x="9" y="59"/>
                  </a:lnTo>
                  <a:lnTo>
                    <a:pt x="9" y="60"/>
                  </a:lnTo>
                  <a:lnTo>
                    <a:pt x="10" y="61"/>
                  </a:lnTo>
                  <a:lnTo>
                    <a:pt x="10" y="63"/>
                  </a:lnTo>
                  <a:lnTo>
                    <a:pt x="11" y="64"/>
                  </a:lnTo>
                  <a:lnTo>
                    <a:pt x="11" y="65"/>
                  </a:lnTo>
                  <a:lnTo>
                    <a:pt x="12" y="66"/>
                  </a:lnTo>
                  <a:lnTo>
                    <a:pt x="13" y="68"/>
                  </a:lnTo>
                  <a:lnTo>
                    <a:pt x="13" y="69"/>
                  </a:lnTo>
                  <a:lnTo>
                    <a:pt x="13" y="71"/>
                  </a:lnTo>
                  <a:lnTo>
                    <a:pt x="14" y="71"/>
                  </a:lnTo>
                  <a:lnTo>
                    <a:pt x="15" y="71"/>
                  </a:lnTo>
                  <a:lnTo>
                    <a:pt x="15" y="73"/>
                  </a:lnTo>
                  <a:lnTo>
                    <a:pt x="16" y="73"/>
                  </a:lnTo>
                  <a:lnTo>
                    <a:pt x="16" y="74"/>
                  </a:lnTo>
                  <a:lnTo>
                    <a:pt x="17" y="76"/>
                  </a:lnTo>
                  <a:lnTo>
                    <a:pt x="18" y="77"/>
                  </a:lnTo>
                  <a:lnTo>
                    <a:pt x="19" y="78"/>
                  </a:lnTo>
                  <a:lnTo>
                    <a:pt x="20" y="79"/>
                  </a:lnTo>
                  <a:lnTo>
                    <a:pt x="21" y="79"/>
                  </a:lnTo>
                  <a:lnTo>
                    <a:pt x="21" y="81"/>
                  </a:lnTo>
                  <a:lnTo>
                    <a:pt x="22" y="81"/>
                  </a:lnTo>
                  <a:lnTo>
                    <a:pt x="22" y="82"/>
                  </a:lnTo>
                  <a:lnTo>
                    <a:pt x="23" y="82"/>
                  </a:lnTo>
                  <a:lnTo>
                    <a:pt x="24" y="82"/>
                  </a:lnTo>
                  <a:lnTo>
                    <a:pt x="24" y="83"/>
                  </a:lnTo>
                  <a:lnTo>
                    <a:pt x="25" y="85"/>
                  </a:lnTo>
                  <a:lnTo>
                    <a:pt x="26" y="85"/>
                  </a:lnTo>
                  <a:lnTo>
                    <a:pt x="27" y="85"/>
                  </a:lnTo>
                  <a:lnTo>
                    <a:pt x="28" y="86"/>
                  </a:lnTo>
                  <a:lnTo>
                    <a:pt x="29" y="86"/>
                  </a:lnTo>
                  <a:lnTo>
                    <a:pt x="30" y="86"/>
                  </a:lnTo>
                  <a:lnTo>
                    <a:pt x="31" y="86"/>
                  </a:lnTo>
                  <a:lnTo>
                    <a:pt x="32" y="88"/>
                  </a:lnTo>
                  <a:lnTo>
                    <a:pt x="33" y="88"/>
                  </a:lnTo>
                  <a:lnTo>
                    <a:pt x="34" y="88"/>
                  </a:lnTo>
                  <a:lnTo>
                    <a:pt x="35" y="88"/>
                  </a:lnTo>
                  <a:lnTo>
                    <a:pt x="36" y="88"/>
                  </a:lnTo>
                  <a:lnTo>
                    <a:pt x="37" y="88"/>
                  </a:lnTo>
                  <a:lnTo>
                    <a:pt x="38" y="86"/>
                  </a:lnTo>
                  <a:lnTo>
                    <a:pt x="39" y="86"/>
                  </a:lnTo>
                  <a:lnTo>
                    <a:pt x="40" y="86"/>
                  </a:lnTo>
                  <a:lnTo>
                    <a:pt x="41" y="86"/>
                  </a:lnTo>
                  <a:lnTo>
                    <a:pt x="41" y="85"/>
                  </a:lnTo>
                  <a:lnTo>
                    <a:pt x="42" y="85"/>
                  </a:lnTo>
                  <a:lnTo>
                    <a:pt x="43" y="85"/>
                  </a:lnTo>
                  <a:lnTo>
                    <a:pt x="44" y="85"/>
                  </a:lnTo>
                  <a:lnTo>
                    <a:pt x="44" y="83"/>
                  </a:lnTo>
                  <a:lnTo>
                    <a:pt x="45" y="83"/>
                  </a:lnTo>
                  <a:lnTo>
                    <a:pt x="45" y="82"/>
                  </a:lnTo>
                  <a:lnTo>
                    <a:pt x="46" y="82"/>
                  </a:lnTo>
                  <a:lnTo>
                    <a:pt x="47" y="81"/>
                  </a:lnTo>
                  <a:lnTo>
                    <a:pt x="48" y="81"/>
                  </a:lnTo>
                  <a:lnTo>
                    <a:pt x="49" y="79"/>
                  </a:lnTo>
                  <a:lnTo>
                    <a:pt x="50" y="78"/>
                  </a:lnTo>
                  <a:lnTo>
                    <a:pt x="50" y="77"/>
                  </a:lnTo>
                  <a:lnTo>
                    <a:pt x="51" y="77"/>
                  </a:lnTo>
                  <a:lnTo>
                    <a:pt x="52" y="76"/>
                  </a:lnTo>
                  <a:lnTo>
                    <a:pt x="52" y="74"/>
                  </a:lnTo>
                  <a:lnTo>
                    <a:pt x="53" y="73"/>
                  </a:lnTo>
                  <a:lnTo>
                    <a:pt x="54" y="73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5" y="69"/>
                  </a:lnTo>
                  <a:lnTo>
                    <a:pt x="56" y="68"/>
                  </a:lnTo>
                  <a:lnTo>
                    <a:pt x="56" y="66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8" y="64"/>
                  </a:lnTo>
                  <a:lnTo>
                    <a:pt x="58" y="63"/>
                  </a:lnTo>
                  <a:lnTo>
                    <a:pt x="59" y="61"/>
                  </a:lnTo>
                  <a:lnTo>
                    <a:pt x="59" y="60"/>
                  </a:lnTo>
                  <a:lnTo>
                    <a:pt x="60" y="59"/>
                  </a:lnTo>
                  <a:lnTo>
                    <a:pt x="60" y="57"/>
                  </a:lnTo>
                  <a:lnTo>
                    <a:pt x="61" y="55"/>
                  </a:lnTo>
                  <a:lnTo>
                    <a:pt x="61" y="53"/>
                  </a:lnTo>
                  <a:lnTo>
                    <a:pt x="62" y="52"/>
                  </a:lnTo>
                  <a:lnTo>
                    <a:pt x="62" y="50"/>
                  </a:lnTo>
                  <a:lnTo>
                    <a:pt x="63" y="50"/>
                  </a:lnTo>
                  <a:lnTo>
                    <a:pt x="63" y="49"/>
                  </a:lnTo>
                  <a:lnTo>
                    <a:pt x="63" y="48"/>
                  </a:lnTo>
                  <a:lnTo>
                    <a:pt x="63" y="46"/>
                  </a:lnTo>
                  <a:lnTo>
                    <a:pt x="64" y="45"/>
                  </a:lnTo>
                  <a:lnTo>
                    <a:pt x="64" y="44"/>
                  </a:lnTo>
                  <a:lnTo>
                    <a:pt x="64" y="43"/>
                  </a:lnTo>
                  <a:lnTo>
                    <a:pt x="64" y="42"/>
                  </a:lnTo>
                  <a:lnTo>
                    <a:pt x="65" y="40"/>
                  </a:lnTo>
                  <a:lnTo>
                    <a:pt x="65" y="38"/>
                  </a:lnTo>
                  <a:lnTo>
                    <a:pt x="66" y="38"/>
                  </a:lnTo>
                  <a:lnTo>
                    <a:pt x="66" y="35"/>
                  </a:lnTo>
                  <a:lnTo>
                    <a:pt x="66" y="33"/>
                  </a:lnTo>
                  <a:lnTo>
                    <a:pt x="66" y="31"/>
                  </a:lnTo>
                  <a:lnTo>
                    <a:pt x="66" y="30"/>
                  </a:lnTo>
                  <a:lnTo>
                    <a:pt x="67" y="28"/>
                  </a:lnTo>
                  <a:lnTo>
                    <a:pt x="67" y="27"/>
                  </a:lnTo>
                  <a:lnTo>
                    <a:pt x="67" y="26"/>
                  </a:lnTo>
                  <a:lnTo>
                    <a:pt x="67" y="23"/>
                  </a:lnTo>
                  <a:lnTo>
                    <a:pt x="67" y="22"/>
                  </a:lnTo>
                  <a:lnTo>
                    <a:pt x="67" y="20"/>
                  </a:lnTo>
                  <a:lnTo>
                    <a:pt x="68" y="19"/>
                  </a:lnTo>
                  <a:lnTo>
                    <a:pt x="68" y="16"/>
                  </a:lnTo>
                  <a:lnTo>
                    <a:pt x="68" y="15"/>
                  </a:lnTo>
                  <a:lnTo>
                    <a:pt x="68" y="14"/>
                  </a:lnTo>
                  <a:lnTo>
                    <a:pt x="68" y="13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8" y="8"/>
                  </a:lnTo>
                  <a:lnTo>
                    <a:pt x="69" y="5"/>
                  </a:lnTo>
                  <a:lnTo>
                    <a:pt x="69" y="3"/>
                  </a:lnTo>
                  <a:lnTo>
                    <a:pt x="69" y="0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89" name="Freeform 95"/>
            <p:cNvSpPr>
              <a:spLocks/>
            </p:cNvSpPr>
            <p:nvPr/>
          </p:nvSpPr>
          <p:spPr bwMode="auto">
            <a:xfrm>
              <a:off x="1523" y="1030"/>
              <a:ext cx="70" cy="88"/>
            </a:xfrm>
            <a:custGeom>
              <a:avLst/>
              <a:gdLst>
                <a:gd name="T0" fmla="*/ 0 w 70"/>
                <a:gd name="T1" fmla="*/ 82 h 88"/>
                <a:gd name="T2" fmla="*/ 0 w 70"/>
                <a:gd name="T3" fmla="*/ 77 h 88"/>
                <a:gd name="T4" fmla="*/ 1 w 70"/>
                <a:gd name="T5" fmla="*/ 72 h 88"/>
                <a:gd name="T6" fmla="*/ 1 w 70"/>
                <a:gd name="T7" fmla="*/ 67 h 88"/>
                <a:gd name="T8" fmla="*/ 2 w 70"/>
                <a:gd name="T9" fmla="*/ 60 h 88"/>
                <a:gd name="T10" fmla="*/ 2 w 70"/>
                <a:gd name="T11" fmla="*/ 56 h 88"/>
                <a:gd name="T12" fmla="*/ 3 w 70"/>
                <a:gd name="T13" fmla="*/ 51 h 88"/>
                <a:gd name="T14" fmla="*/ 4 w 70"/>
                <a:gd name="T15" fmla="*/ 47 h 88"/>
                <a:gd name="T16" fmla="*/ 4 w 70"/>
                <a:gd name="T17" fmla="*/ 43 h 88"/>
                <a:gd name="T18" fmla="*/ 5 w 70"/>
                <a:gd name="T19" fmla="*/ 39 h 88"/>
                <a:gd name="T20" fmla="*/ 7 w 70"/>
                <a:gd name="T21" fmla="*/ 35 h 88"/>
                <a:gd name="T22" fmla="*/ 8 w 70"/>
                <a:gd name="T23" fmla="*/ 32 h 88"/>
                <a:gd name="T24" fmla="*/ 9 w 70"/>
                <a:gd name="T25" fmla="*/ 27 h 88"/>
                <a:gd name="T26" fmla="*/ 10 w 70"/>
                <a:gd name="T27" fmla="*/ 23 h 88"/>
                <a:gd name="T28" fmla="*/ 12 w 70"/>
                <a:gd name="T29" fmla="*/ 19 h 88"/>
                <a:gd name="T30" fmla="*/ 13 w 70"/>
                <a:gd name="T31" fmla="*/ 16 h 88"/>
                <a:gd name="T32" fmla="*/ 16 w 70"/>
                <a:gd name="T33" fmla="*/ 14 h 88"/>
                <a:gd name="T34" fmla="*/ 17 w 70"/>
                <a:gd name="T35" fmla="*/ 11 h 88"/>
                <a:gd name="T36" fmla="*/ 19 w 70"/>
                <a:gd name="T37" fmla="*/ 9 h 88"/>
                <a:gd name="T38" fmla="*/ 21 w 70"/>
                <a:gd name="T39" fmla="*/ 8 h 88"/>
                <a:gd name="T40" fmla="*/ 23 w 70"/>
                <a:gd name="T41" fmla="*/ 5 h 88"/>
                <a:gd name="T42" fmla="*/ 26 w 70"/>
                <a:gd name="T43" fmla="*/ 2 h 88"/>
                <a:gd name="T44" fmla="*/ 28 w 70"/>
                <a:gd name="T45" fmla="*/ 1 h 88"/>
                <a:gd name="T46" fmla="*/ 30 w 70"/>
                <a:gd name="T47" fmla="*/ 0 h 88"/>
                <a:gd name="T48" fmla="*/ 33 w 70"/>
                <a:gd name="T49" fmla="*/ 0 h 88"/>
                <a:gd name="T50" fmla="*/ 37 w 70"/>
                <a:gd name="T51" fmla="*/ 0 h 88"/>
                <a:gd name="T52" fmla="*/ 40 w 70"/>
                <a:gd name="T53" fmla="*/ 1 h 88"/>
                <a:gd name="T54" fmla="*/ 43 w 70"/>
                <a:gd name="T55" fmla="*/ 2 h 88"/>
                <a:gd name="T56" fmla="*/ 45 w 70"/>
                <a:gd name="T57" fmla="*/ 4 h 88"/>
                <a:gd name="T58" fmla="*/ 47 w 70"/>
                <a:gd name="T59" fmla="*/ 5 h 88"/>
                <a:gd name="T60" fmla="*/ 49 w 70"/>
                <a:gd name="T61" fmla="*/ 8 h 88"/>
                <a:gd name="T62" fmla="*/ 51 w 70"/>
                <a:gd name="T63" fmla="*/ 10 h 88"/>
                <a:gd name="T64" fmla="*/ 52 w 70"/>
                <a:gd name="T65" fmla="*/ 13 h 88"/>
                <a:gd name="T66" fmla="*/ 55 w 70"/>
                <a:gd name="T67" fmla="*/ 14 h 88"/>
                <a:gd name="T68" fmla="*/ 56 w 70"/>
                <a:gd name="T69" fmla="*/ 19 h 88"/>
                <a:gd name="T70" fmla="*/ 57 w 70"/>
                <a:gd name="T71" fmla="*/ 22 h 88"/>
                <a:gd name="T72" fmla="*/ 58 w 70"/>
                <a:gd name="T73" fmla="*/ 25 h 88"/>
                <a:gd name="T74" fmla="*/ 60 w 70"/>
                <a:gd name="T75" fmla="*/ 27 h 88"/>
                <a:gd name="T76" fmla="*/ 61 w 70"/>
                <a:gd name="T77" fmla="*/ 32 h 88"/>
                <a:gd name="T78" fmla="*/ 63 w 70"/>
                <a:gd name="T79" fmla="*/ 37 h 88"/>
                <a:gd name="T80" fmla="*/ 64 w 70"/>
                <a:gd name="T81" fmla="*/ 40 h 88"/>
                <a:gd name="T82" fmla="*/ 64 w 70"/>
                <a:gd name="T83" fmla="*/ 44 h 88"/>
                <a:gd name="T84" fmla="*/ 65 w 70"/>
                <a:gd name="T85" fmla="*/ 48 h 88"/>
                <a:gd name="T86" fmla="*/ 66 w 70"/>
                <a:gd name="T87" fmla="*/ 52 h 88"/>
                <a:gd name="T88" fmla="*/ 67 w 70"/>
                <a:gd name="T89" fmla="*/ 56 h 88"/>
                <a:gd name="T90" fmla="*/ 67 w 70"/>
                <a:gd name="T91" fmla="*/ 61 h 88"/>
                <a:gd name="T92" fmla="*/ 68 w 70"/>
                <a:gd name="T93" fmla="*/ 68 h 88"/>
                <a:gd name="T94" fmla="*/ 68 w 70"/>
                <a:gd name="T95" fmla="*/ 72 h 88"/>
                <a:gd name="T96" fmla="*/ 69 w 70"/>
                <a:gd name="T97" fmla="*/ 77 h 88"/>
                <a:gd name="T98" fmla="*/ 69 w 70"/>
                <a:gd name="T99" fmla="*/ 8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" h="88">
                  <a:moveTo>
                    <a:pt x="0" y="87"/>
                  </a:moveTo>
                  <a:lnTo>
                    <a:pt x="0" y="85"/>
                  </a:lnTo>
                  <a:lnTo>
                    <a:pt x="0" y="82"/>
                  </a:lnTo>
                  <a:lnTo>
                    <a:pt x="0" y="81"/>
                  </a:lnTo>
                  <a:lnTo>
                    <a:pt x="0" y="78"/>
                  </a:lnTo>
                  <a:lnTo>
                    <a:pt x="0" y="77"/>
                  </a:lnTo>
                  <a:lnTo>
                    <a:pt x="0" y="76"/>
                  </a:lnTo>
                  <a:lnTo>
                    <a:pt x="0" y="73"/>
                  </a:lnTo>
                  <a:lnTo>
                    <a:pt x="1" y="72"/>
                  </a:lnTo>
                  <a:lnTo>
                    <a:pt x="1" y="70"/>
                  </a:lnTo>
                  <a:lnTo>
                    <a:pt x="1" y="69"/>
                  </a:lnTo>
                  <a:lnTo>
                    <a:pt x="1" y="67"/>
                  </a:lnTo>
                  <a:lnTo>
                    <a:pt x="1" y="65"/>
                  </a:lnTo>
                  <a:lnTo>
                    <a:pt x="1" y="63"/>
                  </a:lnTo>
                  <a:lnTo>
                    <a:pt x="2" y="60"/>
                  </a:lnTo>
                  <a:lnTo>
                    <a:pt x="2" y="59"/>
                  </a:lnTo>
                  <a:lnTo>
                    <a:pt x="2" y="58"/>
                  </a:lnTo>
                  <a:lnTo>
                    <a:pt x="2" y="56"/>
                  </a:lnTo>
                  <a:lnTo>
                    <a:pt x="2" y="55"/>
                  </a:lnTo>
                  <a:lnTo>
                    <a:pt x="2" y="54"/>
                  </a:lnTo>
                  <a:lnTo>
                    <a:pt x="3" y="51"/>
                  </a:lnTo>
                  <a:lnTo>
                    <a:pt x="3" y="49"/>
                  </a:lnTo>
                  <a:lnTo>
                    <a:pt x="3" y="48"/>
                  </a:lnTo>
                  <a:lnTo>
                    <a:pt x="4" y="47"/>
                  </a:lnTo>
                  <a:lnTo>
                    <a:pt x="4" y="46"/>
                  </a:lnTo>
                  <a:lnTo>
                    <a:pt x="4" y="44"/>
                  </a:lnTo>
                  <a:lnTo>
                    <a:pt x="4" y="43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5" y="39"/>
                  </a:lnTo>
                  <a:lnTo>
                    <a:pt x="5" y="38"/>
                  </a:lnTo>
                  <a:lnTo>
                    <a:pt x="6" y="37"/>
                  </a:lnTo>
                  <a:lnTo>
                    <a:pt x="7" y="35"/>
                  </a:lnTo>
                  <a:lnTo>
                    <a:pt x="7" y="34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8" y="30"/>
                  </a:lnTo>
                  <a:lnTo>
                    <a:pt x="8" y="28"/>
                  </a:lnTo>
                  <a:lnTo>
                    <a:pt x="9" y="27"/>
                  </a:lnTo>
                  <a:lnTo>
                    <a:pt x="10" y="26"/>
                  </a:lnTo>
                  <a:lnTo>
                    <a:pt x="10" y="25"/>
                  </a:lnTo>
                  <a:lnTo>
                    <a:pt x="10" y="23"/>
                  </a:lnTo>
                  <a:lnTo>
                    <a:pt x="11" y="22"/>
                  </a:lnTo>
                  <a:lnTo>
                    <a:pt x="11" y="21"/>
                  </a:lnTo>
                  <a:lnTo>
                    <a:pt x="12" y="19"/>
                  </a:lnTo>
                  <a:lnTo>
                    <a:pt x="13" y="19"/>
                  </a:lnTo>
                  <a:lnTo>
                    <a:pt x="13" y="18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5" y="16"/>
                  </a:lnTo>
                  <a:lnTo>
                    <a:pt x="16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8" y="10"/>
                  </a:lnTo>
                  <a:lnTo>
                    <a:pt x="18" y="9"/>
                  </a:lnTo>
                  <a:lnTo>
                    <a:pt x="19" y="9"/>
                  </a:lnTo>
                  <a:lnTo>
                    <a:pt x="19" y="8"/>
                  </a:lnTo>
                  <a:lnTo>
                    <a:pt x="20" y="8"/>
                  </a:lnTo>
                  <a:lnTo>
                    <a:pt x="21" y="8"/>
                  </a:lnTo>
                  <a:lnTo>
                    <a:pt x="21" y="6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4" y="4"/>
                  </a:lnTo>
                  <a:lnTo>
                    <a:pt x="25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1"/>
                  </a:lnTo>
                  <a:lnTo>
                    <a:pt x="28" y="1"/>
                  </a:lnTo>
                  <a:lnTo>
                    <a:pt x="29" y="1"/>
                  </a:lnTo>
                  <a:lnTo>
                    <a:pt x="30" y="1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4" y="0"/>
                  </a:lnTo>
                  <a:lnTo>
                    <a:pt x="35" y="0"/>
                  </a:lnTo>
                  <a:lnTo>
                    <a:pt x="37" y="0"/>
                  </a:lnTo>
                  <a:lnTo>
                    <a:pt x="38" y="0"/>
                  </a:lnTo>
                  <a:lnTo>
                    <a:pt x="39" y="1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2" y="2"/>
                  </a:lnTo>
                  <a:lnTo>
                    <a:pt x="43" y="2"/>
                  </a:lnTo>
                  <a:lnTo>
                    <a:pt x="44" y="2"/>
                  </a:lnTo>
                  <a:lnTo>
                    <a:pt x="44" y="4"/>
                  </a:lnTo>
                  <a:lnTo>
                    <a:pt x="45" y="4"/>
                  </a:lnTo>
                  <a:lnTo>
                    <a:pt x="46" y="4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7" y="6"/>
                  </a:lnTo>
                  <a:lnTo>
                    <a:pt x="48" y="6"/>
                  </a:lnTo>
                  <a:lnTo>
                    <a:pt x="49" y="8"/>
                  </a:lnTo>
                  <a:lnTo>
                    <a:pt x="50" y="8"/>
                  </a:lnTo>
                  <a:lnTo>
                    <a:pt x="50" y="9"/>
                  </a:lnTo>
                  <a:lnTo>
                    <a:pt x="51" y="10"/>
                  </a:lnTo>
                  <a:lnTo>
                    <a:pt x="52" y="10"/>
                  </a:lnTo>
                  <a:lnTo>
                    <a:pt x="52" y="11"/>
                  </a:lnTo>
                  <a:lnTo>
                    <a:pt x="52" y="13"/>
                  </a:lnTo>
                  <a:lnTo>
                    <a:pt x="53" y="13"/>
                  </a:lnTo>
                  <a:lnTo>
                    <a:pt x="54" y="14"/>
                  </a:lnTo>
                  <a:lnTo>
                    <a:pt x="55" y="14"/>
                  </a:lnTo>
                  <a:lnTo>
                    <a:pt x="55" y="16"/>
                  </a:lnTo>
                  <a:lnTo>
                    <a:pt x="55" y="18"/>
                  </a:lnTo>
                  <a:lnTo>
                    <a:pt x="56" y="19"/>
                  </a:lnTo>
                  <a:lnTo>
                    <a:pt x="57" y="19"/>
                  </a:lnTo>
                  <a:lnTo>
                    <a:pt x="57" y="21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8" y="23"/>
                  </a:lnTo>
                  <a:lnTo>
                    <a:pt x="58" y="25"/>
                  </a:lnTo>
                  <a:lnTo>
                    <a:pt x="59" y="26"/>
                  </a:lnTo>
                  <a:lnTo>
                    <a:pt x="60" y="26"/>
                  </a:lnTo>
                  <a:lnTo>
                    <a:pt x="60" y="27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1" y="32"/>
                  </a:lnTo>
                  <a:lnTo>
                    <a:pt x="62" y="34"/>
                  </a:lnTo>
                  <a:lnTo>
                    <a:pt x="63" y="35"/>
                  </a:lnTo>
                  <a:lnTo>
                    <a:pt x="63" y="37"/>
                  </a:lnTo>
                  <a:lnTo>
                    <a:pt x="63" y="38"/>
                  </a:lnTo>
                  <a:lnTo>
                    <a:pt x="63" y="39"/>
                  </a:lnTo>
                  <a:lnTo>
                    <a:pt x="64" y="40"/>
                  </a:lnTo>
                  <a:lnTo>
                    <a:pt x="64" y="42"/>
                  </a:lnTo>
                  <a:lnTo>
                    <a:pt x="64" y="43"/>
                  </a:lnTo>
                  <a:lnTo>
                    <a:pt x="64" y="44"/>
                  </a:lnTo>
                  <a:lnTo>
                    <a:pt x="65" y="46"/>
                  </a:lnTo>
                  <a:lnTo>
                    <a:pt x="65" y="47"/>
                  </a:lnTo>
                  <a:lnTo>
                    <a:pt x="65" y="48"/>
                  </a:lnTo>
                  <a:lnTo>
                    <a:pt x="66" y="49"/>
                  </a:lnTo>
                  <a:lnTo>
                    <a:pt x="66" y="51"/>
                  </a:lnTo>
                  <a:lnTo>
                    <a:pt x="66" y="52"/>
                  </a:lnTo>
                  <a:lnTo>
                    <a:pt x="66" y="54"/>
                  </a:lnTo>
                  <a:lnTo>
                    <a:pt x="66" y="55"/>
                  </a:lnTo>
                  <a:lnTo>
                    <a:pt x="67" y="56"/>
                  </a:lnTo>
                  <a:lnTo>
                    <a:pt x="67" y="58"/>
                  </a:lnTo>
                  <a:lnTo>
                    <a:pt x="67" y="60"/>
                  </a:lnTo>
                  <a:lnTo>
                    <a:pt x="67" y="61"/>
                  </a:lnTo>
                  <a:lnTo>
                    <a:pt x="67" y="63"/>
                  </a:lnTo>
                  <a:lnTo>
                    <a:pt x="67" y="65"/>
                  </a:lnTo>
                  <a:lnTo>
                    <a:pt x="68" y="68"/>
                  </a:lnTo>
                  <a:lnTo>
                    <a:pt x="68" y="69"/>
                  </a:lnTo>
                  <a:lnTo>
                    <a:pt x="68" y="70"/>
                  </a:lnTo>
                  <a:lnTo>
                    <a:pt x="68" y="72"/>
                  </a:lnTo>
                  <a:lnTo>
                    <a:pt x="69" y="75"/>
                  </a:lnTo>
                  <a:lnTo>
                    <a:pt x="69" y="76"/>
                  </a:lnTo>
                  <a:lnTo>
                    <a:pt x="69" y="77"/>
                  </a:lnTo>
                  <a:lnTo>
                    <a:pt x="69" y="80"/>
                  </a:lnTo>
                  <a:lnTo>
                    <a:pt x="69" y="81"/>
                  </a:lnTo>
                  <a:lnTo>
                    <a:pt x="69" y="82"/>
                  </a:lnTo>
                  <a:lnTo>
                    <a:pt x="69" y="85"/>
                  </a:lnTo>
                  <a:lnTo>
                    <a:pt x="69" y="87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90" name="Freeform 96"/>
            <p:cNvSpPr>
              <a:spLocks/>
            </p:cNvSpPr>
            <p:nvPr/>
          </p:nvSpPr>
          <p:spPr bwMode="auto">
            <a:xfrm>
              <a:off x="1592" y="1116"/>
              <a:ext cx="70" cy="89"/>
            </a:xfrm>
            <a:custGeom>
              <a:avLst/>
              <a:gdLst>
                <a:gd name="T0" fmla="*/ 0 w 70"/>
                <a:gd name="T1" fmla="*/ 4 h 89"/>
                <a:gd name="T2" fmla="*/ 0 w 70"/>
                <a:gd name="T3" fmla="*/ 9 h 89"/>
                <a:gd name="T4" fmla="*/ 0 w 70"/>
                <a:gd name="T5" fmla="*/ 15 h 89"/>
                <a:gd name="T6" fmla="*/ 1 w 70"/>
                <a:gd name="T7" fmla="*/ 20 h 89"/>
                <a:gd name="T8" fmla="*/ 1 w 70"/>
                <a:gd name="T9" fmla="*/ 25 h 89"/>
                <a:gd name="T10" fmla="*/ 2 w 70"/>
                <a:gd name="T11" fmla="*/ 29 h 89"/>
                <a:gd name="T12" fmla="*/ 2 w 70"/>
                <a:gd name="T13" fmla="*/ 35 h 89"/>
                <a:gd name="T14" fmla="*/ 3 w 70"/>
                <a:gd name="T15" fmla="*/ 38 h 89"/>
                <a:gd name="T16" fmla="*/ 4 w 70"/>
                <a:gd name="T17" fmla="*/ 42 h 89"/>
                <a:gd name="T18" fmla="*/ 5 w 70"/>
                <a:gd name="T19" fmla="*/ 46 h 89"/>
                <a:gd name="T20" fmla="*/ 6 w 70"/>
                <a:gd name="T21" fmla="*/ 50 h 89"/>
                <a:gd name="T22" fmla="*/ 7 w 70"/>
                <a:gd name="T23" fmla="*/ 56 h 89"/>
                <a:gd name="T24" fmla="*/ 9 w 70"/>
                <a:gd name="T25" fmla="*/ 60 h 89"/>
                <a:gd name="T26" fmla="*/ 10 w 70"/>
                <a:gd name="T27" fmla="*/ 62 h 89"/>
                <a:gd name="T28" fmla="*/ 11 w 70"/>
                <a:gd name="T29" fmla="*/ 66 h 89"/>
                <a:gd name="T30" fmla="*/ 14 w 70"/>
                <a:gd name="T31" fmla="*/ 71 h 89"/>
                <a:gd name="T32" fmla="*/ 15 w 70"/>
                <a:gd name="T33" fmla="*/ 74 h 89"/>
                <a:gd name="T34" fmla="*/ 17 w 70"/>
                <a:gd name="T35" fmla="*/ 77 h 89"/>
                <a:gd name="T36" fmla="*/ 19 w 70"/>
                <a:gd name="T37" fmla="*/ 79 h 89"/>
                <a:gd name="T38" fmla="*/ 21 w 70"/>
                <a:gd name="T39" fmla="*/ 82 h 89"/>
                <a:gd name="T40" fmla="*/ 23 w 70"/>
                <a:gd name="T41" fmla="*/ 83 h 89"/>
                <a:gd name="T42" fmla="*/ 25 w 70"/>
                <a:gd name="T43" fmla="*/ 85 h 89"/>
                <a:gd name="T44" fmla="*/ 27 w 70"/>
                <a:gd name="T45" fmla="*/ 86 h 89"/>
                <a:gd name="T46" fmla="*/ 29 w 70"/>
                <a:gd name="T47" fmla="*/ 88 h 89"/>
                <a:gd name="T48" fmla="*/ 32 w 70"/>
                <a:gd name="T49" fmla="*/ 88 h 89"/>
                <a:gd name="T50" fmla="*/ 35 w 70"/>
                <a:gd name="T51" fmla="*/ 88 h 89"/>
                <a:gd name="T52" fmla="*/ 38 w 70"/>
                <a:gd name="T53" fmla="*/ 88 h 89"/>
                <a:gd name="T54" fmla="*/ 40 w 70"/>
                <a:gd name="T55" fmla="*/ 86 h 89"/>
                <a:gd name="T56" fmla="*/ 43 w 70"/>
                <a:gd name="T57" fmla="*/ 86 h 89"/>
                <a:gd name="T58" fmla="*/ 45 w 70"/>
                <a:gd name="T59" fmla="*/ 85 h 89"/>
                <a:gd name="T60" fmla="*/ 46 w 70"/>
                <a:gd name="T61" fmla="*/ 82 h 89"/>
                <a:gd name="T62" fmla="*/ 48 w 70"/>
                <a:gd name="T63" fmla="*/ 81 h 89"/>
                <a:gd name="T64" fmla="*/ 50 w 70"/>
                <a:gd name="T65" fmla="*/ 78 h 89"/>
                <a:gd name="T66" fmla="*/ 52 w 70"/>
                <a:gd name="T67" fmla="*/ 76 h 89"/>
                <a:gd name="T68" fmla="*/ 54 w 70"/>
                <a:gd name="T69" fmla="*/ 71 h 89"/>
                <a:gd name="T70" fmla="*/ 57 w 70"/>
                <a:gd name="T71" fmla="*/ 66 h 89"/>
                <a:gd name="T72" fmla="*/ 59 w 70"/>
                <a:gd name="T73" fmla="*/ 62 h 89"/>
                <a:gd name="T74" fmla="*/ 60 w 70"/>
                <a:gd name="T75" fmla="*/ 58 h 89"/>
                <a:gd name="T76" fmla="*/ 61 w 70"/>
                <a:gd name="T77" fmla="*/ 56 h 89"/>
                <a:gd name="T78" fmla="*/ 63 w 70"/>
                <a:gd name="T79" fmla="*/ 50 h 89"/>
                <a:gd name="T80" fmla="*/ 63 w 70"/>
                <a:gd name="T81" fmla="*/ 46 h 89"/>
                <a:gd name="T82" fmla="*/ 64 w 70"/>
                <a:gd name="T83" fmla="*/ 42 h 89"/>
                <a:gd name="T84" fmla="*/ 65 w 70"/>
                <a:gd name="T85" fmla="*/ 38 h 89"/>
                <a:gd name="T86" fmla="*/ 66 w 70"/>
                <a:gd name="T87" fmla="*/ 33 h 89"/>
                <a:gd name="T88" fmla="*/ 67 w 70"/>
                <a:gd name="T89" fmla="*/ 29 h 89"/>
                <a:gd name="T90" fmla="*/ 67 w 70"/>
                <a:gd name="T91" fmla="*/ 24 h 89"/>
                <a:gd name="T92" fmla="*/ 67 w 70"/>
                <a:gd name="T93" fmla="*/ 19 h 89"/>
                <a:gd name="T94" fmla="*/ 68 w 70"/>
                <a:gd name="T95" fmla="*/ 11 h 89"/>
                <a:gd name="T96" fmla="*/ 68 w 70"/>
                <a:gd name="T97" fmla="*/ 5 h 89"/>
                <a:gd name="T98" fmla="*/ 69 w 70"/>
                <a:gd name="T99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0" h="89">
                  <a:moveTo>
                    <a:pt x="0" y="0"/>
                  </a:moveTo>
                  <a:lnTo>
                    <a:pt x="0" y="1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0" y="15"/>
                  </a:lnTo>
                  <a:lnTo>
                    <a:pt x="1" y="16"/>
                  </a:lnTo>
                  <a:lnTo>
                    <a:pt x="1" y="19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1" y="25"/>
                  </a:lnTo>
                  <a:lnTo>
                    <a:pt x="1" y="26"/>
                  </a:lnTo>
                  <a:lnTo>
                    <a:pt x="2" y="27"/>
                  </a:lnTo>
                  <a:lnTo>
                    <a:pt x="2" y="29"/>
                  </a:lnTo>
                  <a:lnTo>
                    <a:pt x="2" y="30"/>
                  </a:lnTo>
                  <a:lnTo>
                    <a:pt x="2" y="33"/>
                  </a:lnTo>
                  <a:lnTo>
                    <a:pt x="2" y="35"/>
                  </a:lnTo>
                  <a:lnTo>
                    <a:pt x="3" y="35"/>
                  </a:lnTo>
                  <a:lnTo>
                    <a:pt x="3" y="37"/>
                  </a:lnTo>
                  <a:lnTo>
                    <a:pt x="3" y="38"/>
                  </a:lnTo>
                  <a:lnTo>
                    <a:pt x="4" y="40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4"/>
                  </a:lnTo>
                  <a:lnTo>
                    <a:pt x="5" y="45"/>
                  </a:lnTo>
                  <a:lnTo>
                    <a:pt x="5" y="46"/>
                  </a:lnTo>
                  <a:lnTo>
                    <a:pt x="5" y="47"/>
                  </a:lnTo>
                  <a:lnTo>
                    <a:pt x="5" y="49"/>
                  </a:lnTo>
                  <a:lnTo>
                    <a:pt x="6" y="50"/>
                  </a:lnTo>
                  <a:lnTo>
                    <a:pt x="6" y="52"/>
                  </a:lnTo>
                  <a:lnTo>
                    <a:pt x="6" y="55"/>
                  </a:lnTo>
                  <a:lnTo>
                    <a:pt x="7" y="56"/>
                  </a:lnTo>
                  <a:lnTo>
                    <a:pt x="8" y="57"/>
                  </a:lnTo>
                  <a:lnTo>
                    <a:pt x="8" y="58"/>
                  </a:lnTo>
                  <a:lnTo>
                    <a:pt x="9" y="60"/>
                  </a:lnTo>
                  <a:lnTo>
                    <a:pt x="9" y="61"/>
                  </a:lnTo>
                  <a:lnTo>
                    <a:pt x="9" y="62"/>
                  </a:lnTo>
                  <a:lnTo>
                    <a:pt x="10" y="62"/>
                  </a:lnTo>
                  <a:lnTo>
                    <a:pt x="10" y="63"/>
                  </a:lnTo>
                  <a:lnTo>
                    <a:pt x="11" y="65"/>
                  </a:lnTo>
                  <a:lnTo>
                    <a:pt x="11" y="66"/>
                  </a:lnTo>
                  <a:lnTo>
                    <a:pt x="12" y="68"/>
                  </a:lnTo>
                  <a:lnTo>
                    <a:pt x="13" y="71"/>
                  </a:lnTo>
                  <a:lnTo>
                    <a:pt x="14" y="71"/>
                  </a:lnTo>
                  <a:lnTo>
                    <a:pt x="14" y="73"/>
                  </a:lnTo>
                  <a:lnTo>
                    <a:pt x="14" y="74"/>
                  </a:lnTo>
                  <a:lnTo>
                    <a:pt x="15" y="74"/>
                  </a:lnTo>
                  <a:lnTo>
                    <a:pt x="16" y="76"/>
                  </a:lnTo>
                  <a:lnTo>
                    <a:pt x="17" y="76"/>
                  </a:lnTo>
                  <a:lnTo>
                    <a:pt x="17" y="77"/>
                  </a:lnTo>
                  <a:lnTo>
                    <a:pt x="17" y="78"/>
                  </a:lnTo>
                  <a:lnTo>
                    <a:pt x="18" y="78"/>
                  </a:lnTo>
                  <a:lnTo>
                    <a:pt x="19" y="79"/>
                  </a:lnTo>
                  <a:lnTo>
                    <a:pt x="20" y="79"/>
                  </a:lnTo>
                  <a:lnTo>
                    <a:pt x="20" y="81"/>
                  </a:lnTo>
                  <a:lnTo>
                    <a:pt x="21" y="82"/>
                  </a:lnTo>
                  <a:lnTo>
                    <a:pt x="22" y="82"/>
                  </a:lnTo>
                  <a:lnTo>
                    <a:pt x="23" y="82"/>
                  </a:lnTo>
                  <a:lnTo>
                    <a:pt x="23" y="83"/>
                  </a:lnTo>
                  <a:lnTo>
                    <a:pt x="24" y="83"/>
                  </a:lnTo>
                  <a:lnTo>
                    <a:pt x="24" y="85"/>
                  </a:lnTo>
                  <a:lnTo>
                    <a:pt x="25" y="85"/>
                  </a:lnTo>
                  <a:lnTo>
                    <a:pt x="25" y="86"/>
                  </a:lnTo>
                  <a:lnTo>
                    <a:pt x="26" y="86"/>
                  </a:lnTo>
                  <a:lnTo>
                    <a:pt x="27" y="86"/>
                  </a:lnTo>
                  <a:lnTo>
                    <a:pt x="28" y="86"/>
                  </a:lnTo>
                  <a:lnTo>
                    <a:pt x="28" y="88"/>
                  </a:lnTo>
                  <a:lnTo>
                    <a:pt x="29" y="88"/>
                  </a:lnTo>
                  <a:lnTo>
                    <a:pt x="30" y="88"/>
                  </a:lnTo>
                  <a:lnTo>
                    <a:pt x="31" y="88"/>
                  </a:lnTo>
                  <a:lnTo>
                    <a:pt x="32" y="88"/>
                  </a:lnTo>
                  <a:lnTo>
                    <a:pt x="33" y="88"/>
                  </a:lnTo>
                  <a:lnTo>
                    <a:pt x="34" y="88"/>
                  </a:lnTo>
                  <a:lnTo>
                    <a:pt x="35" y="88"/>
                  </a:lnTo>
                  <a:lnTo>
                    <a:pt x="36" y="88"/>
                  </a:lnTo>
                  <a:lnTo>
                    <a:pt x="37" y="88"/>
                  </a:lnTo>
                  <a:lnTo>
                    <a:pt x="38" y="88"/>
                  </a:lnTo>
                  <a:lnTo>
                    <a:pt x="39" y="88"/>
                  </a:lnTo>
                  <a:lnTo>
                    <a:pt x="40" y="88"/>
                  </a:lnTo>
                  <a:lnTo>
                    <a:pt x="40" y="86"/>
                  </a:lnTo>
                  <a:lnTo>
                    <a:pt x="41" y="86"/>
                  </a:lnTo>
                  <a:lnTo>
                    <a:pt x="42" y="86"/>
                  </a:lnTo>
                  <a:lnTo>
                    <a:pt x="43" y="86"/>
                  </a:lnTo>
                  <a:lnTo>
                    <a:pt x="43" y="85"/>
                  </a:lnTo>
                  <a:lnTo>
                    <a:pt x="44" y="85"/>
                  </a:lnTo>
                  <a:lnTo>
                    <a:pt x="45" y="85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7" y="82"/>
                  </a:lnTo>
                  <a:lnTo>
                    <a:pt x="48" y="82"/>
                  </a:lnTo>
                  <a:lnTo>
                    <a:pt x="48" y="81"/>
                  </a:lnTo>
                  <a:lnTo>
                    <a:pt x="48" y="79"/>
                  </a:lnTo>
                  <a:lnTo>
                    <a:pt x="49" y="79"/>
                  </a:lnTo>
                  <a:lnTo>
                    <a:pt x="50" y="78"/>
                  </a:lnTo>
                  <a:lnTo>
                    <a:pt x="51" y="78"/>
                  </a:lnTo>
                  <a:lnTo>
                    <a:pt x="51" y="77"/>
                  </a:lnTo>
                  <a:lnTo>
                    <a:pt x="52" y="76"/>
                  </a:lnTo>
                  <a:lnTo>
                    <a:pt x="53" y="74"/>
                  </a:lnTo>
                  <a:lnTo>
                    <a:pt x="54" y="73"/>
                  </a:lnTo>
                  <a:lnTo>
                    <a:pt x="54" y="71"/>
                  </a:lnTo>
                  <a:lnTo>
                    <a:pt x="55" y="71"/>
                  </a:lnTo>
                  <a:lnTo>
                    <a:pt x="56" y="68"/>
                  </a:lnTo>
                  <a:lnTo>
                    <a:pt x="57" y="66"/>
                  </a:lnTo>
                  <a:lnTo>
                    <a:pt x="57" y="65"/>
                  </a:lnTo>
                  <a:lnTo>
                    <a:pt x="58" y="63"/>
                  </a:lnTo>
                  <a:lnTo>
                    <a:pt x="59" y="62"/>
                  </a:lnTo>
                  <a:lnTo>
                    <a:pt x="59" y="61"/>
                  </a:lnTo>
                  <a:lnTo>
                    <a:pt x="60" y="60"/>
                  </a:lnTo>
                  <a:lnTo>
                    <a:pt x="60" y="58"/>
                  </a:lnTo>
                  <a:lnTo>
                    <a:pt x="60" y="57"/>
                  </a:lnTo>
                  <a:lnTo>
                    <a:pt x="61" y="57"/>
                  </a:lnTo>
                  <a:lnTo>
                    <a:pt x="61" y="56"/>
                  </a:lnTo>
                  <a:lnTo>
                    <a:pt x="62" y="55"/>
                  </a:lnTo>
                  <a:lnTo>
                    <a:pt x="62" y="52"/>
                  </a:lnTo>
                  <a:lnTo>
                    <a:pt x="63" y="50"/>
                  </a:lnTo>
                  <a:lnTo>
                    <a:pt x="63" y="49"/>
                  </a:lnTo>
                  <a:lnTo>
                    <a:pt x="63" y="47"/>
                  </a:lnTo>
                  <a:lnTo>
                    <a:pt x="63" y="46"/>
                  </a:lnTo>
                  <a:lnTo>
                    <a:pt x="64" y="45"/>
                  </a:lnTo>
                  <a:lnTo>
                    <a:pt x="64" y="44"/>
                  </a:lnTo>
                  <a:lnTo>
                    <a:pt x="64" y="42"/>
                  </a:lnTo>
                  <a:lnTo>
                    <a:pt x="64" y="41"/>
                  </a:lnTo>
                  <a:lnTo>
                    <a:pt x="64" y="40"/>
                  </a:lnTo>
                  <a:lnTo>
                    <a:pt x="65" y="38"/>
                  </a:lnTo>
                  <a:lnTo>
                    <a:pt x="66" y="37"/>
                  </a:lnTo>
                  <a:lnTo>
                    <a:pt x="66" y="35"/>
                  </a:lnTo>
                  <a:lnTo>
                    <a:pt x="66" y="33"/>
                  </a:lnTo>
                  <a:lnTo>
                    <a:pt x="66" y="32"/>
                  </a:lnTo>
                  <a:lnTo>
                    <a:pt x="66" y="30"/>
                  </a:lnTo>
                  <a:lnTo>
                    <a:pt x="67" y="29"/>
                  </a:lnTo>
                  <a:lnTo>
                    <a:pt x="67" y="26"/>
                  </a:lnTo>
                  <a:lnTo>
                    <a:pt x="67" y="25"/>
                  </a:lnTo>
                  <a:lnTo>
                    <a:pt x="67" y="24"/>
                  </a:lnTo>
                  <a:lnTo>
                    <a:pt x="67" y="22"/>
                  </a:lnTo>
                  <a:lnTo>
                    <a:pt x="67" y="21"/>
                  </a:lnTo>
                  <a:lnTo>
                    <a:pt x="67" y="19"/>
                  </a:lnTo>
                  <a:lnTo>
                    <a:pt x="68" y="16"/>
                  </a:lnTo>
                  <a:lnTo>
                    <a:pt x="68" y="15"/>
                  </a:lnTo>
                  <a:lnTo>
                    <a:pt x="68" y="11"/>
                  </a:lnTo>
                  <a:lnTo>
                    <a:pt x="68" y="9"/>
                  </a:lnTo>
                  <a:lnTo>
                    <a:pt x="68" y="6"/>
                  </a:lnTo>
                  <a:lnTo>
                    <a:pt x="68" y="5"/>
                  </a:lnTo>
                  <a:lnTo>
                    <a:pt x="68" y="4"/>
                  </a:lnTo>
                  <a:lnTo>
                    <a:pt x="69" y="1"/>
                  </a:lnTo>
                  <a:lnTo>
                    <a:pt x="69" y="0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91" name="Freeform 97"/>
            <p:cNvSpPr>
              <a:spLocks/>
            </p:cNvSpPr>
            <p:nvPr/>
          </p:nvSpPr>
          <p:spPr bwMode="auto">
            <a:xfrm>
              <a:off x="1661" y="1029"/>
              <a:ext cx="70" cy="89"/>
            </a:xfrm>
            <a:custGeom>
              <a:avLst/>
              <a:gdLst>
                <a:gd name="T0" fmla="*/ 0 w 70"/>
                <a:gd name="T1" fmla="*/ 83 h 89"/>
                <a:gd name="T2" fmla="*/ 0 w 70"/>
                <a:gd name="T3" fmla="*/ 78 h 89"/>
                <a:gd name="T4" fmla="*/ 0 w 70"/>
                <a:gd name="T5" fmla="*/ 73 h 89"/>
                <a:gd name="T6" fmla="*/ 1 w 70"/>
                <a:gd name="T7" fmla="*/ 68 h 89"/>
                <a:gd name="T8" fmla="*/ 1 w 70"/>
                <a:gd name="T9" fmla="*/ 61 h 89"/>
                <a:gd name="T10" fmla="*/ 2 w 70"/>
                <a:gd name="T11" fmla="*/ 57 h 89"/>
                <a:gd name="T12" fmla="*/ 2 w 70"/>
                <a:gd name="T13" fmla="*/ 52 h 89"/>
                <a:gd name="T14" fmla="*/ 4 w 70"/>
                <a:gd name="T15" fmla="*/ 48 h 89"/>
                <a:gd name="T16" fmla="*/ 4 w 70"/>
                <a:gd name="T17" fmla="*/ 44 h 89"/>
                <a:gd name="T18" fmla="*/ 5 w 70"/>
                <a:gd name="T19" fmla="*/ 40 h 89"/>
                <a:gd name="T20" fmla="*/ 6 w 70"/>
                <a:gd name="T21" fmla="*/ 36 h 89"/>
                <a:gd name="T22" fmla="*/ 8 w 70"/>
                <a:gd name="T23" fmla="*/ 31 h 89"/>
                <a:gd name="T24" fmla="*/ 9 w 70"/>
                <a:gd name="T25" fmla="*/ 27 h 89"/>
                <a:gd name="T26" fmla="*/ 11 w 70"/>
                <a:gd name="T27" fmla="*/ 23 h 89"/>
                <a:gd name="T28" fmla="*/ 12 w 70"/>
                <a:gd name="T29" fmla="*/ 20 h 89"/>
                <a:gd name="T30" fmla="*/ 13 w 70"/>
                <a:gd name="T31" fmla="*/ 16 h 89"/>
                <a:gd name="T32" fmla="*/ 15 w 70"/>
                <a:gd name="T33" fmla="*/ 14 h 89"/>
                <a:gd name="T34" fmla="*/ 16 w 70"/>
                <a:gd name="T35" fmla="*/ 11 h 89"/>
                <a:gd name="T36" fmla="*/ 19 w 70"/>
                <a:gd name="T37" fmla="*/ 9 h 89"/>
                <a:gd name="T38" fmla="*/ 22 w 70"/>
                <a:gd name="T39" fmla="*/ 5 h 89"/>
                <a:gd name="T40" fmla="*/ 25 w 70"/>
                <a:gd name="T41" fmla="*/ 2 h 89"/>
                <a:gd name="T42" fmla="*/ 27 w 70"/>
                <a:gd name="T43" fmla="*/ 0 h 89"/>
                <a:gd name="T44" fmla="*/ 30 w 70"/>
                <a:gd name="T45" fmla="*/ 0 h 89"/>
                <a:gd name="T46" fmla="*/ 33 w 70"/>
                <a:gd name="T47" fmla="*/ 0 h 89"/>
                <a:gd name="T48" fmla="*/ 36 w 70"/>
                <a:gd name="T49" fmla="*/ 0 h 89"/>
                <a:gd name="T50" fmla="*/ 40 w 70"/>
                <a:gd name="T51" fmla="*/ 0 h 89"/>
                <a:gd name="T52" fmla="*/ 42 w 70"/>
                <a:gd name="T53" fmla="*/ 2 h 89"/>
                <a:gd name="T54" fmla="*/ 44 w 70"/>
                <a:gd name="T55" fmla="*/ 3 h 89"/>
                <a:gd name="T56" fmla="*/ 47 w 70"/>
                <a:gd name="T57" fmla="*/ 5 h 89"/>
                <a:gd name="T58" fmla="*/ 49 w 70"/>
                <a:gd name="T59" fmla="*/ 8 h 89"/>
                <a:gd name="T60" fmla="*/ 50 w 70"/>
                <a:gd name="T61" fmla="*/ 10 h 89"/>
                <a:gd name="T62" fmla="*/ 52 w 70"/>
                <a:gd name="T63" fmla="*/ 13 h 89"/>
                <a:gd name="T64" fmla="*/ 54 w 70"/>
                <a:gd name="T65" fmla="*/ 15 h 89"/>
                <a:gd name="T66" fmla="*/ 55 w 70"/>
                <a:gd name="T67" fmla="*/ 18 h 89"/>
                <a:gd name="T68" fmla="*/ 57 w 70"/>
                <a:gd name="T69" fmla="*/ 20 h 89"/>
                <a:gd name="T70" fmla="*/ 58 w 70"/>
                <a:gd name="T71" fmla="*/ 23 h 89"/>
                <a:gd name="T72" fmla="*/ 59 w 70"/>
                <a:gd name="T73" fmla="*/ 27 h 89"/>
                <a:gd name="T74" fmla="*/ 61 w 70"/>
                <a:gd name="T75" fmla="*/ 31 h 89"/>
                <a:gd name="T76" fmla="*/ 62 w 70"/>
                <a:gd name="T77" fmla="*/ 36 h 89"/>
                <a:gd name="T78" fmla="*/ 63 w 70"/>
                <a:gd name="T79" fmla="*/ 40 h 89"/>
                <a:gd name="T80" fmla="*/ 64 w 70"/>
                <a:gd name="T81" fmla="*/ 44 h 89"/>
                <a:gd name="T82" fmla="*/ 65 w 70"/>
                <a:gd name="T83" fmla="*/ 48 h 89"/>
                <a:gd name="T84" fmla="*/ 66 w 70"/>
                <a:gd name="T85" fmla="*/ 53 h 89"/>
                <a:gd name="T86" fmla="*/ 66 w 70"/>
                <a:gd name="T87" fmla="*/ 57 h 89"/>
                <a:gd name="T88" fmla="*/ 67 w 70"/>
                <a:gd name="T89" fmla="*/ 61 h 89"/>
                <a:gd name="T90" fmla="*/ 67 w 70"/>
                <a:gd name="T91" fmla="*/ 68 h 89"/>
                <a:gd name="T92" fmla="*/ 68 w 70"/>
                <a:gd name="T93" fmla="*/ 73 h 89"/>
                <a:gd name="T94" fmla="*/ 68 w 70"/>
                <a:gd name="T95" fmla="*/ 78 h 89"/>
                <a:gd name="T96" fmla="*/ 69 w 70"/>
                <a:gd name="T97" fmla="*/ 8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0" h="89">
                  <a:moveTo>
                    <a:pt x="0" y="88"/>
                  </a:moveTo>
                  <a:lnTo>
                    <a:pt x="0" y="86"/>
                  </a:lnTo>
                  <a:lnTo>
                    <a:pt x="0" y="83"/>
                  </a:lnTo>
                  <a:lnTo>
                    <a:pt x="0" y="82"/>
                  </a:lnTo>
                  <a:lnTo>
                    <a:pt x="0" y="79"/>
                  </a:lnTo>
                  <a:lnTo>
                    <a:pt x="0" y="78"/>
                  </a:lnTo>
                  <a:lnTo>
                    <a:pt x="0" y="77"/>
                  </a:lnTo>
                  <a:lnTo>
                    <a:pt x="0" y="74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1" y="69"/>
                  </a:lnTo>
                  <a:lnTo>
                    <a:pt x="1" y="68"/>
                  </a:lnTo>
                  <a:lnTo>
                    <a:pt x="1" y="66"/>
                  </a:lnTo>
                  <a:lnTo>
                    <a:pt x="1" y="63"/>
                  </a:lnTo>
                  <a:lnTo>
                    <a:pt x="1" y="61"/>
                  </a:lnTo>
                  <a:lnTo>
                    <a:pt x="1" y="60"/>
                  </a:lnTo>
                  <a:lnTo>
                    <a:pt x="2" y="59"/>
                  </a:lnTo>
                  <a:lnTo>
                    <a:pt x="2" y="57"/>
                  </a:lnTo>
                  <a:lnTo>
                    <a:pt x="2" y="55"/>
                  </a:lnTo>
                  <a:lnTo>
                    <a:pt x="2" y="53"/>
                  </a:lnTo>
                  <a:lnTo>
                    <a:pt x="2" y="52"/>
                  </a:lnTo>
                  <a:lnTo>
                    <a:pt x="3" y="50"/>
                  </a:lnTo>
                  <a:lnTo>
                    <a:pt x="3" y="49"/>
                  </a:lnTo>
                  <a:lnTo>
                    <a:pt x="4" y="48"/>
                  </a:lnTo>
                  <a:lnTo>
                    <a:pt x="4" y="47"/>
                  </a:lnTo>
                  <a:lnTo>
                    <a:pt x="4" y="45"/>
                  </a:lnTo>
                  <a:lnTo>
                    <a:pt x="4" y="44"/>
                  </a:lnTo>
                  <a:lnTo>
                    <a:pt x="5" y="43"/>
                  </a:lnTo>
                  <a:lnTo>
                    <a:pt x="5" y="42"/>
                  </a:lnTo>
                  <a:lnTo>
                    <a:pt x="5" y="40"/>
                  </a:lnTo>
                  <a:lnTo>
                    <a:pt x="5" y="38"/>
                  </a:lnTo>
                  <a:lnTo>
                    <a:pt x="6" y="38"/>
                  </a:lnTo>
                  <a:lnTo>
                    <a:pt x="6" y="36"/>
                  </a:lnTo>
                  <a:lnTo>
                    <a:pt x="7" y="35"/>
                  </a:lnTo>
                  <a:lnTo>
                    <a:pt x="7" y="33"/>
                  </a:lnTo>
                  <a:lnTo>
                    <a:pt x="8" y="31"/>
                  </a:lnTo>
                  <a:lnTo>
                    <a:pt x="8" y="30"/>
                  </a:lnTo>
                  <a:lnTo>
                    <a:pt x="8" y="28"/>
                  </a:lnTo>
                  <a:lnTo>
                    <a:pt x="9" y="27"/>
                  </a:lnTo>
                  <a:lnTo>
                    <a:pt x="10" y="26"/>
                  </a:lnTo>
                  <a:lnTo>
                    <a:pt x="10" y="24"/>
                  </a:lnTo>
                  <a:lnTo>
                    <a:pt x="11" y="23"/>
                  </a:lnTo>
                  <a:lnTo>
                    <a:pt x="11" y="22"/>
                  </a:lnTo>
                  <a:lnTo>
                    <a:pt x="11" y="20"/>
                  </a:lnTo>
                  <a:lnTo>
                    <a:pt x="12" y="20"/>
                  </a:lnTo>
                  <a:lnTo>
                    <a:pt x="13" y="19"/>
                  </a:lnTo>
                  <a:lnTo>
                    <a:pt x="13" y="18"/>
                  </a:lnTo>
                  <a:lnTo>
                    <a:pt x="13" y="16"/>
                  </a:lnTo>
                  <a:lnTo>
                    <a:pt x="14" y="16"/>
                  </a:lnTo>
                  <a:lnTo>
                    <a:pt x="14" y="15"/>
                  </a:lnTo>
                  <a:lnTo>
                    <a:pt x="15" y="14"/>
                  </a:lnTo>
                  <a:lnTo>
                    <a:pt x="16" y="14"/>
                  </a:lnTo>
                  <a:lnTo>
                    <a:pt x="16" y="13"/>
                  </a:lnTo>
                  <a:lnTo>
                    <a:pt x="16" y="11"/>
                  </a:lnTo>
                  <a:lnTo>
                    <a:pt x="17" y="11"/>
                  </a:lnTo>
                  <a:lnTo>
                    <a:pt x="18" y="10"/>
                  </a:lnTo>
                  <a:lnTo>
                    <a:pt x="19" y="9"/>
                  </a:lnTo>
                  <a:lnTo>
                    <a:pt x="20" y="8"/>
                  </a:lnTo>
                  <a:lnTo>
                    <a:pt x="21" y="5"/>
                  </a:lnTo>
                  <a:lnTo>
                    <a:pt x="22" y="5"/>
                  </a:lnTo>
                  <a:lnTo>
                    <a:pt x="23" y="5"/>
                  </a:lnTo>
                  <a:lnTo>
                    <a:pt x="24" y="3"/>
                  </a:lnTo>
                  <a:lnTo>
                    <a:pt x="25" y="2"/>
                  </a:lnTo>
                  <a:lnTo>
                    <a:pt x="26" y="2"/>
                  </a:lnTo>
                  <a:lnTo>
                    <a:pt x="27" y="2"/>
                  </a:lnTo>
                  <a:lnTo>
                    <a:pt x="27" y="0"/>
                  </a:lnTo>
                  <a:lnTo>
                    <a:pt x="28" y="0"/>
                  </a:lnTo>
                  <a:lnTo>
                    <a:pt x="29" y="0"/>
                  </a:lnTo>
                  <a:lnTo>
                    <a:pt x="30" y="0"/>
                  </a:lnTo>
                  <a:lnTo>
                    <a:pt x="31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4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7" y="0"/>
                  </a:lnTo>
                  <a:lnTo>
                    <a:pt x="38" y="0"/>
                  </a:lnTo>
                  <a:lnTo>
                    <a:pt x="40" y="0"/>
                  </a:lnTo>
                  <a:lnTo>
                    <a:pt x="41" y="0"/>
                  </a:lnTo>
                  <a:lnTo>
                    <a:pt x="41" y="2"/>
                  </a:lnTo>
                  <a:lnTo>
                    <a:pt x="42" y="2"/>
                  </a:lnTo>
                  <a:lnTo>
                    <a:pt x="43" y="2"/>
                  </a:lnTo>
                  <a:lnTo>
                    <a:pt x="44" y="2"/>
                  </a:lnTo>
                  <a:lnTo>
                    <a:pt x="44" y="3"/>
                  </a:lnTo>
                  <a:lnTo>
                    <a:pt x="45" y="5"/>
                  </a:lnTo>
                  <a:lnTo>
                    <a:pt x="46" y="5"/>
                  </a:lnTo>
                  <a:lnTo>
                    <a:pt x="47" y="5"/>
                  </a:lnTo>
                  <a:lnTo>
                    <a:pt x="48" y="5"/>
                  </a:lnTo>
                  <a:lnTo>
                    <a:pt x="48" y="8"/>
                  </a:lnTo>
                  <a:lnTo>
                    <a:pt x="49" y="8"/>
                  </a:lnTo>
                  <a:lnTo>
                    <a:pt x="49" y="9"/>
                  </a:lnTo>
                  <a:lnTo>
                    <a:pt x="50" y="9"/>
                  </a:lnTo>
                  <a:lnTo>
                    <a:pt x="50" y="10"/>
                  </a:lnTo>
                  <a:lnTo>
                    <a:pt x="51" y="11"/>
                  </a:lnTo>
                  <a:lnTo>
                    <a:pt x="52" y="11"/>
                  </a:lnTo>
                  <a:lnTo>
                    <a:pt x="52" y="13"/>
                  </a:lnTo>
                  <a:lnTo>
                    <a:pt x="52" y="14"/>
                  </a:lnTo>
                  <a:lnTo>
                    <a:pt x="53" y="14"/>
                  </a:lnTo>
                  <a:lnTo>
                    <a:pt x="54" y="15"/>
                  </a:lnTo>
                  <a:lnTo>
                    <a:pt x="55" y="15"/>
                  </a:lnTo>
                  <a:lnTo>
                    <a:pt x="55" y="16"/>
                  </a:lnTo>
                  <a:lnTo>
                    <a:pt x="55" y="18"/>
                  </a:lnTo>
                  <a:lnTo>
                    <a:pt x="56" y="19"/>
                  </a:lnTo>
                  <a:lnTo>
                    <a:pt x="56" y="20"/>
                  </a:lnTo>
                  <a:lnTo>
                    <a:pt x="57" y="20"/>
                  </a:lnTo>
                  <a:lnTo>
                    <a:pt x="57" y="22"/>
                  </a:lnTo>
                  <a:lnTo>
                    <a:pt x="57" y="23"/>
                  </a:lnTo>
                  <a:lnTo>
                    <a:pt x="58" y="23"/>
                  </a:lnTo>
                  <a:lnTo>
                    <a:pt x="58" y="24"/>
                  </a:lnTo>
                  <a:lnTo>
                    <a:pt x="59" y="26"/>
                  </a:lnTo>
                  <a:lnTo>
                    <a:pt x="59" y="27"/>
                  </a:lnTo>
                  <a:lnTo>
                    <a:pt x="60" y="28"/>
                  </a:lnTo>
                  <a:lnTo>
                    <a:pt x="60" y="30"/>
                  </a:lnTo>
                  <a:lnTo>
                    <a:pt x="61" y="31"/>
                  </a:lnTo>
                  <a:lnTo>
                    <a:pt x="61" y="33"/>
                  </a:lnTo>
                  <a:lnTo>
                    <a:pt x="62" y="35"/>
                  </a:lnTo>
                  <a:lnTo>
                    <a:pt x="62" y="36"/>
                  </a:lnTo>
                  <a:lnTo>
                    <a:pt x="63" y="36"/>
                  </a:lnTo>
                  <a:lnTo>
                    <a:pt x="63" y="38"/>
                  </a:lnTo>
                  <a:lnTo>
                    <a:pt x="63" y="40"/>
                  </a:lnTo>
                  <a:lnTo>
                    <a:pt x="64" y="42"/>
                  </a:lnTo>
                  <a:lnTo>
                    <a:pt x="64" y="43"/>
                  </a:lnTo>
                  <a:lnTo>
                    <a:pt x="64" y="44"/>
                  </a:lnTo>
                  <a:lnTo>
                    <a:pt x="64" y="45"/>
                  </a:lnTo>
                  <a:lnTo>
                    <a:pt x="64" y="47"/>
                  </a:lnTo>
                  <a:lnTo>
                    <a:pt x="65" y="48"/>
                  </a:lnTo>
                  <a:lnTo>
                    <a:pt x="66" y="49"/>
                  </a:lnTo>
                  <a:lnTo>
                    <a:pt x="66" y="52"/>
                  </a:lnTo>
                  <a:lnTo>
                    <a:pt x="66" y="53"/>
                  </a:lnTo>
                  <a:lnTo>
                    <a:pt x="66" y="55"/>
                  </a:lnTo>
                  <a:lnTo>
                    <a:pt x="66" y="56"/>
                  </a:lnTo>
                  <a:lnTo>
                    <a:pt x="66" y="57"/>
                  </a:lnTo>
                  <a:lnTo>
                    <a:pt x="67" y="59"/>
                  </a:lnTo>
                  <a:lnTo>
                    <a:pt x="67" y="60"/>
                  </a:lnTo>
                  <a:lnTo>
                    <a:pt x="67" y="61"/>
                  </a:lnTo>
                  <a:lnTo>
                    <a:pt x="67" y="64"/>
                  </a:lnTo>
                  <a:lnTo>
                    <a:pt x="67" y="66"/>
                  </a:lnTo>
                  <a:lnTo>
                    <a:pt x="67" y="68"/>
                  </a:lnTo>
                  <a:lnTo>
                    <a:pt x="68" y="70"/>
                  </a:lnTo>
                  <a:lnTo>
                    <a:pt x="68" y="71"/>
                  </a:lnTo>
                  <a:lnTo>
                    <a:pt x="68" y="73"/>
                  </a:lnTo>
                  <a:lnTo>
                    <a:pt x="68" y="74"/>
                  </a:lnTo>
                  <a:lnTo>
                    <a:pt x="68" y="77"/>
                  </a:lnTo>
                  <a:lnTo>
                    <a:pt x="68" y="78"/>
                  </a:lnTo>
                  <a:lnTo>
                    <a:pt x="68" y="79"/>
                  </a:lnTo>
                  <a:lnTo>
                    <a:pt x="69" y="82"/>
                  </a:lnTo>
                  <a:lnTo>
                    <a:pt x="69" y="83"/>
                  </a:lnTo>
                  <a:lnTo>
                    <a:pt x="69" y="86"/>
                  </a:lnTo>
                  <a:lnTo>
                    <a:pt x="69" y="88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92" name="Freeform 98"/>
            <p:cNvSpPr>
              <a:spLocks/>
            </p:cNvSpPr>
            <p:nvPr/>
          </p:nvSpPr>
          <p:spPr bwMode="auto">
            <a:xfrm>
              <a:off x="1730" y="1115"/>
              <a:ext cx="69" cy="90"/>
            </a:xfrm>
            <a:custGeom>
              <a:avLst/>
              <a:gdLst>
                <a:gd name="T0" fmla="*/ 0 w 69"/>
                <a:gd name="T1" fmla="*/ 5 h 90"/>
                <a:gd name="T2" fmla="*/ 0 w 69"/>
                <a:gd name="T3" fmla="*/ 10 h 90"/>
                <a:gd name="T4" fmla="*/ 0 w 69"/>
                <a:gd name="T5" fmla="*/ 16 h 90"/>
                <a:gd name="T6" fmla="*/ 1 w 69"/>
                <a:gd name="T7" fmla="*/ 21 h 90"/>
                <a:gd name="T8" fmla="*/ 1 w 69"/>
                <a:gd name="T9" fmla="*/ 26 h 90"/>
                <a:gd name="T10" fmla="*/ 2 w 69"/>
                <a:gd name="T11" fmla="*/ 30 h 90"/>
                <a:gd name="T12" fmla="*/ 2 w 69"/>
                <a:gd name="T13" fmla="*/ 36 h 90"/>
                <a:gd name="T14" fmla="*/ 4 w 69"/>
                <a:gd name="T15" fmla="*/ 41 h 90"/>
                <a:gd name="T16" fmla="*/ 4 w 69"/>
                <a:gd name="T17" fmla="*/ 44 h 90"/>
                <a:gd name="T18" fmla="*/ 5 w 69"/>
                <a:gd name="T19" fmla="*/ 49 h 90"/>
                <a:gd name="T20" fmla="*/ 7 w 69"/>
                <a:gd name="T21" fmla="*/ 52 h 90"/>
                <a:gd name="T22" fmla="*/ 7 w 69"/>
                <a:gd name="T23" fmla="*/ 57 h 90"/>
                <a:gd name="T24" fmla="*/ 9 w 69"/>
                <a:gd name="T25" fmla="*/ 61 h 90"/>
                <a:gd name="T26" fmla="*/ 10 w 69"/>
                <a:gd name="T27" fmla="*/ 64 h 90"/>
                <a:gd name="T28" fmla="*/ 12 w 69"/>
                <a:gd name="T29" fmla="*/ 69 h 90"/>
                <a:gd name="T30" fmla="*/ 13 w 69"/>
                <a:gd name="T31" fmla="*/ 72 h 90"/>
                <a:gd name="T32" fmla="*/ 16 w 69"/>
                <a:gd name="T33" fmla="*/ 75 h 90"/>
                <a:gd name="T34" fmla="*/ 18 w 69"/>
                <a:gd name="T35" fmla="*/ 77 h 90"/>
                <a:gd name="T36" fmla="*/ 19 w 69"/>
                <a:gd name="T37" fmla="*/ 80 h 90"/>
                <a:gd name="T38" fmla="*/ 21 w 69"/>
                <a:gd name="T39" fmla="*/ 83 h 90"/>
                <a:gd name="T40" fmla="*/ 24 w 69"/>
                <a:gd name="T41" fmla="*/ 84 h 90"/>
                <a:gd name="T42" fmla="*/ 27 w 69"/>
                <a:gd name="T43" fmla="*/ 86 h 90"/>
                <a:gd name="T44" fmla="*/ 29 w 69"/>
                <a:gd name="T45" fmla="*/ 87 h 90"/>
                <a:gd name="T46" fmla="*/ 32 w 69"/>
                <a:gd name="T47" fmla="*/ 89 h 90"/>
                <a:gd name="T48" fmla="*/ 35 w 69"/>
                <a:gd name="T49" fmla="*/ 89 h 90"/>
                <a:gd name="T50" fmla="*/ 37 w 69"/>
                <a:gd name="T51" fmla="*/ 87 h 90"/>
                <a:gd name="T52" fmla="*/ 40 w 69"/>
                <a:gd name="T53" fmla="*/ 87 h 90"/>
                <a:gd name="T54" fmla="*/ 43 w 69"/>
                <a:gd name="T55" fmla="*/ 86 h 90"/>
                <a:gd name="T56" fmla="*/ 45 w 69"/>
                <a:gd name="T57" fmla="*/ 83 h 90"/>
                <a:gd name="T58" fmla="*/ 47 w 69"/>
                <a:gd name="T59" fmla="*/ 82 h 90"/>
                <a:gd name="T60" fmla="*/ 49 w 69"/>
                <a:gd name="T61" fmla="*/ 77 h 90"/>
                <a:gd name="T62" fmla="*/ 52 w 69"/>
                <a:gd name="T63" fmla="*/ 75 h 90"/>
                <a:gd name="T64" fmla="*/ 54 w 69"/>
                <a:gd name="T65" fmla="*/ 72 h 90"/>
                <a:gd name="T66" fmla="*/ 56 w 69"/>
                <a:gd name="T67" fmla="*/ 67 h 90"/>
                <a:gd name="T68" fmla="*/ 57 w 69"/>
                <a:gd name="T69" fmla="*/ 64 h 90"/>
                <a:gd name="T70" fmla="*/ 59 w 69"/>
                <a:gd name="T71" fmla="*/ 61 h 90"/>
                <a:gd name="T72" fmla="*/ 60 w 69"/>
                <a:gd name="T73" fmla="*/ 57 h 90"/>
                <a:gd name="T74" fmla="*/ 61 w 69"/>
                <a:gd name="T75" fmla="*/ 52 h 90"/>
                <a:gd name="T76" fmla="*/ 62 w 69"/>
                <a:gd name="T77" fmla="*/ 49 h 90"/>
                <a:gd name="T78" fmla="*/ 63 w 69"/>
                <a:gd name="T79" fmla="*/ 44 h 90"/>
                <a:gd name="T80" fmla="*/ 64 w 69"/>
                <a:gd name="T81" fmla="*/ 41 h 90"/>
                <a:gd name="T82" fmla="*/ 65 w 69"/>
                <a:gd name="T83" fmla="*/ 36 h 90"/>
                <a:gd name="T84" fmla="*/ 66 w 69"/>
                <a:gd name="T85" fmla="*/ 31 h 90"/>
                <a:gd name="T86" fmla="*/ 66 w 69"/>
                <a:gd name="T87" fmla="*/ 27 h 90"/>
                <a:gd name="T88" fmla="*/ 67 w 69"/>
                <a:gd name="T89" fmla="*/ 22 h 90"/>
                <a:gd name="T90" fmla="*/ 67 w 69"/>
                <a:gd name="T91" fmla="*/ 16 h 90"/>
                <a:gd name="T92" fmla="*/ 68 w 69"/>
                <a:gd name="T93" fmla="*/ 10 h 90"/>
                <a:gd name="T94" fmla="*/ 68 w 69"/>
                <a:gd name="T95" fmla="*/ 5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9" h="90">
                  <a:moveTo>
                    <a:pt x="0" y="0"/>
                  </a:moveTo>
                  <a:lnTo>
                    <a:pt x="0" y="3"/>
                  </a:lnTo>
                  <a:lnTo>
                    <a:pt x="0" y="5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3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1" y="19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1" y="25"/>
                  </a:lnTo>
                  <a:lnTo>
                    <a:pt x="1" y="26"/>
                  </a:lnTo>
                  <a:lnTo>
                    <a:pt x="1" y="27"/>
                  </a:lnTo>
                  <a:lnTo>
                    <a:pt x="1" y="29"/>
                  </a:lnTo>
                  <a:lnTo>
                    <a:pt x="2" y="30"/>
                  </a:lnTo>
                  <a:lnTo>
                    <a:pt x="2" y="33"/>
                  </a:lnTo>
                  <a:lnTo>
                    <a:pt x="2" y="34"/>
                  </a:lnTo>
                  <a:lnTo>
                    <a:pt x="2" y="36"/>
                  </a:lnTo>
                  <a:lnTo>
                    <a:pt x="3" y="38"/>
                  </a:lnTo>
                  <a:lnTo>
                    <a:pt x="3" y="39"/>
                  </a:lnTo>
                  <a:lnTo>
                    <a:pt x="4" y="41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4" y="44"/>
                  </a:lnTo>
                  <a:lnTo>
                    <a:pt x="4" y="46"/>
                  </a:lnTo>
                  <a:lnTo>
                    <a:pt x="5" y="47"/>
                  </a:lnTo>
                  <a:lnTo>
                    <a:pt x="5" y="49"/>
                  </a:lnTo>
                  <a:lnTo>
                    <a:pt x="5" y="50"/>
                  </a:lnTo>
                  <a:lnTo>
                    <a:pt x="6" y="51"/>
                  </a:lnTo>
                  <a:lnTo>
                    <a:pt x="7" y="52"/>
                  </a:lnTo>
                  <a:lnTo>
                    <a:pt x="7" y="54"/>
                  </a:lnTo>
                  <a:lnTo>
                    <a:pt x="7" y="55"/>
                  </a:lnTo>
                  <a:lnTo>
                    <a:pt x="7" y="57"/>
                  </a:lnTo>
                  <a:lnTo>
                    <a:pt x="8" y="58"/>
                  </a:lnTo>
                  <a:lnTo>
                    <a:pt x="8" y="59"/>
                  </a:lnTo>
                  <a:lnTo>
                    <a:pt x="9" y="61"/>
                  </a:lnTo>
                  <a:lnTo>
                    <a:pt x="9" y="62"/>
                  </a:lnTo>
                  <a:lnTo>
                    <a:pt x="10" y="63"/>
                  </a:lnTo>
                  <a:lnTo>
                    <a:pt x="10" y="64"/>
                  </a:lnTo>
                  <a:lnTo>
                    <a:pt x="10" y="66"/>
                  </a:lnTo>
                  <a:lnTo>
                    <a:pt x="11" y="67"/>
                  </a:lnTo>
                  <a:lnTo>
                    <a:pt x="12" y="69"/>
                  </a:lnTo>
                  <a:lnTo>
                    <a:pt x="12" y="70"/>
                  </a:lnTo>
                  <a:lnTo>
                    <a:pt x="13" y="70"/>
                  </a:lnTo>
                  <a:lnTo>
                    <a:pt x="13" y="72"/>
                  </a:lnTo>
                  <a:lnTo>
                    <a:pt x="14" y="72"/>
                  </a:lnTo>
                  <a:lnTo>
                    <a:pt x="15" y="74"/>
                  </a:lnTo>
                  <a:lnTo>
                    <a:pt x="16" y="75"/>
                  </a:lnTo>
                  <a:lnTo>
                    <a:pt x="16" y="77"/>
                  </a:lnTo>
                  <a:lnTo>
                    <a:pt x="17" y="77"/>
                  </a:lnTo>
                  <a:lnTo>
                    <a:pt x="18" y="77"/>
                  </a:lnTo>
                  <a:lnTo>
                    <a:pt x="18" y="79"/>
                  </a:lnTo>
                  <a:lnTo>
                    <a:pt x="19" y="79"/>
                  </a:lnTo>
                  <a:lnTo>
                    <a:pt x="19" y="80"/>
                  </a:lnTo>
                  <a:lnTo>
                    <a:pt x="20" y="80"/>
                  </a:lnTo>
                  <a:lnTo>
                    <a:pt x="21" y="82"/>
                  </a:lnTo>
                  <a:lnTo>
                    <a:pt x="21" y="83"/>
                  </a:lnTo>
                  <a:lnTo>
                    <a:pt x="22" y="83"/>
                  </a:lnTo>
                  <a:lnTo>
                    <a:pt x="23" y="83"/>
                  </a:lnTo>
                  <a:lnTo>
                    <a:pt x="24" y="84"/>
                  </a:lnTo>
                  <a:lnTo>
                    <a:pt x="25" y="86"/>
                  </a:lnTo>
                  <a:lnTo>
                    <a:pt x="26" y="86"/>
                  </a:lnTo>
                  <a:lnTo>
                    <a:pt x="27" y="86"/>
                  </a:lnTo>
                  <a:lnTo>
                    <a:pt x="27" y="87"/>
                  </a:lnTo>
                  <a:lnTo>
                    <a:pt x="28" y="87"/>
                  </a:lnTo>
                  <a:lnTo>
                    <a:pt x="29" y="87"/>
                  </a:lnTo>
                  <a:lnTo>
                    <a:pt x="30" y="87"/>
                  </a:lnTo>
                  <a:lnTo>
                    <a:pt x="31" y="89"/>
                  </a:lnTo>
                  <a:lnTo>
                    <a:pt x="32" y="89"/>
                  </a:lnTo>
                  <a:lnTo>
                    <a:pt x="33" y="89"/>
                  </a:lnTo>
                  <a:lnTo>
                    <a:pt x="34" y="89"/>
                  </a:lnTo>
                  <a:lnTo>
                    <a:pt x="35" y="89"/>
                  </a:lnTo>
                  <a:lnTo>
                    <a:pt x="36" y="89"/>
                  </a:lnTo>
                  <a:lnTo>
                    <a:pt x="37" y="89"/>
                  </a:lnTo>
                  <a:lnTo>
                    <a:pt x="37" y="87"/>
                  </a:lnTo>
                  <a:lnTo>
                    <a:pt x="38" y="87"/>
                  </a:lnTo>
                  <a:lnTo>
                    <a:pt x="39" y="87"/>
                  </a:lnTo>
                  <a:lnTo>
                    <a:pt x="40" y="87"/>
                  </a:lnTo>
                  <a:lnTo>
                    <a:pt x="40" y="86"/>
                  </a:lnTo>
                  <a:lnTo>
                    <a:pt x="41" y="86"/>
                  </a:lnTo>
                  <a:lnTo>
                    <a:pt x="43" y="86"/>
                  </a:lnTo>
                  <a:lnTo>
                    <a:pt x="43" y="84"/>
                  </a:lnTo>
                  <a:lnTo>
                    <a:pt x="44" y="84"/>
                  </a:lnTo>
                  <a:lnTo>
                    <a:pt x="45" y="83"/>
                  </a:lnTo>
                  <a:lnTo>
                    <a:pt x="46" y="83"/>
                  </a:lnTo>
                  <a:lnTo>
                    <a:pt x="46" y="82"/>
                  </a:lnTo>
                  <a:lnTo>
                    <a:pt x="47" y="82"/>
                  </a:lnTo>
                  <a:lnTo>
                    <a:pt x="48" y="80"/>
                  </a:lnTo>
                  <a:lnTo>
                    <a:pt x="49" y="79"/>
                  </a:lnTo>
                  <a:lnTo>
                    <a:pt x="49" y="77"/>
                  </a:lnTo>
                  <a:lnTo>
                    <a:pt x="50" y="77"/>
                  </a:lnTo>
                  <a:lnTo>
                    <a:pt x="51" y="77"/>
                  </a:lnTo>
                  <a:lnTo>
                    <a:pt x="52" y="75"/>
                  </a:lnTo>
                  <a:lnTo>
                    <a:pt x="52" y="74"/>
                  </a:lnTo>
                  <a:lnTo>
                    <a:pt x="53" y="74"/>
                  </a:lnTo>
                  <a:lnTo>
                    <a:pt x="54" y="72"/>
                  </a:lnTo>
                  <a:lnTo>
                    <a:pt x="55" y="70"/>
                  </a:lnTo>
                  <a:lnTo>
                    <a:pt x="55" y="69"/>
                  </a:lnTo>
                  <a:lnTo>
                    <a:pt x="56" y="67"/>
                  </a:lnTo>
                  <a:lnTo>
                    <a:pt x="57" y="67"/>
                  </a:lnTo>
                  <a:lnTo>
                    <a:pt x="57" y="66"/>
                  </a:lnTo>
                  <a:lnTo>
                    <a:pt x="57" y="64"/>
                  </a:lnTo>
                  <a:lnTo>
                    <a:pt x="57" y="63"/>
                  </a:lnTo>
                  <a:lnTo>
                    <a:pt x="58" y="62"/>
                  </a:lnTo>
                  <a:lnTo>
                    <a:pt x="59" y="61"/>
                  </a:lnTo>
                  <a:lnTo>
                    <a:pt x="59" y="59"/>
                  </a:lnTo>
                  <a:lnTo>
                    <a:pt x="60" y="58"/>
                  </a:lnTo>
                  <a:lnTo>
                    <a:pt x="60" y="57"/>
                  </a:lnTo>
                  <a:lnTo>
                    <a:pt x="60" y="55"/>
                  </a:lnTo>
                  <a:lnTo>
                    <a:pt x="61" y="54"/>
                  </a:lnTo>
                  <a:lnTo>
                    <a:pt x="61" y="52"/>
                  </a:lnTo>
                  <a:lnTo>
                    <a:pt x="62" y="51"/>
                  </a:lnTo>
                  <a:lnTo>
                    <a:pt x="62" y="50"/>
                  </a:lnTo>
                  <a:lnTo>
                    <a:pt x="62" y="49"/>
                  </a:lnTo>
                  <a:lnTo>
                    <a:pt x="63" y="47"/>
                  </a:lnTo>
                  <a:lnTo>
                    <a:pt x="63" y="46"/>
                  </a:lnTo>
                  <a:lnTo>
                    <a:pt x="63" y="44"/>
                  </a:lnTo>
                  <a:lnTo>
                    <a:pt x="63" y="43"/>
                  </a:lnTo>
                  <a:lnTo>
                    <a:pt x="64" y="42"/>
                  </a:lnTo>
                  <a:lnTo>
                    <a:pt x="64" y="41"/>
                  </a:lnTo>
                  <a:lnTo>
                    <a:pt x="65" y="39"/>
                  </a:lnTo>
                  <a:lnTo>
                    <a:pt x="65" y="38"/>
                  </a:lnTo>
                  <a:lnTo>
                    <a:pt x="65" y="36"/>
                  </a:lnTo>
                  <a:lnTo>
                    <a:pt x="65" y="34"/>
                  </a:lnTo>
                  <a:lnTo>
                    <a:pt x="65" y="33"/>
                  </a:lnTo>
                  <a:lnTo>
                    <a:pt x="66" y="31"/>
                  </a:lnTo>
                  <a:lnTo>
                    <a:pt x="66" y="30"/>
                  </a:lnTo>
                  <a:lnTo>
                    <a:pt x="66" y="29"/>
                  </a:lnTo>
                  <a:lnTo>
                    <a:pt x="66" y="27"/>
                  </a:lnTo>
                  <a:lnTo>
                    <a:pt x="66" y="26"/>
                  </a:lnTo>
                  <a:lnTo>
                    <a:pt x="66" y="24"/>
                  </a:lnTo>
                  <a:lnTo>
                    <a:pt x="67" y="22"/>
                  </a:lnTo>
                  <a:lnTo>
                    <a:pt x="67" y="21"/>
                  </a:lnTo>
                  <a:lnTo>
                    <a:pt x="67" y="19"/>
                  </a:lnTo>
                  <a:lnTo>
                    <a:pt x="67" y="16"/>
                  </a:lnTo>
                  <a:lnTo>
                    <a:pt x="67" y="14"/>
                  </a:lnTo>
                  <a:lnTo>
                    <a:pt x="68" y="13"/>
                  </a:lnTo>
                  <a:lnTo>
                    <a:pt x="68" y="10"/>
                  </a:lnTo>
                  <a:lnTo>
                    <a:pt x="68" y="9"/>
                  </a:lnTo>
                  <a:lnTo>
                    <a:pt x="68" y="8"/>
                  </a:lnTo>
                  <a:lnTo>
                    <a:pt x="68" y="5"/>
                  </a:lnTo>
                  <a:lnTo>
                    <a:pt x="68" y="3"/>
                  </a:lnTo>
                  <a:lnTo>
                    <a:pt x="68" y="0"/>
                  </a:lnTo>
                </a:path>
              </a:pathLst>
            </a:custGeom>
            <a:noFill/>
            <a:ln w="5080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kern="0" smtClean="0">
                <a:solidFill>
                  <a:sysClr val="windowText" lastClr="000000"/>
                </a:solidFill>
              </a:endParaRPr>
            </a:p>
          </p:txBody>
        </p:sp>
      </p:grpSp>
      <p:cxnSp>
        <p:nvCxnSpPr>
          <p:cNvPr id="3" name="Přímá spojnice 2"/>
          <p:cNvCxnSpPr/>
          <p:nvPr/>
        </p:nvCxnSpPr>
        <p:spPr>
          <a:xfrm>
            <a:off x="5161883" y="2869504"/>
            <a:ext cx="2866501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/>
          <p:cNvGrpSpPr/>
          <p:nvPr/>
        </p:nvGrpSpPr>
        <p:grpSpPr>
          <a:xfrm>
            <a:off x="3969256" y="1286646"/>
            <a:ext cx="3594923" cy="792142"/>
            <a:chOff x="3986899" y="1981586"/>
            <a:chExt cx="3594923" cy="871356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3994153" y="1988840"/>
              <a:ext cx="0" cy="86409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/>
            <p:nvPr/>
          </p:nvCxnSpPr>
          <p:spPr>
            <a:xfrm>
              <a:off x="5868144" y="1981586"/>
              <a:ext cx="0" cy="86409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>
              <a:off x="7581822" y="1988846"/>
              <a:ext cx="0" cy="86409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3994153" y="1981586"/>
              <a:ext cx="3587669" cy="72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3986899" y="2075930"/>
              <a:ext cx="3587669" cy="72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TextovéPole 95"/>
          <p:cNvSpPr txBox="1"/>
          <p:nvPr/>
        </p:nvSpPr>
        <p:spPr>
          <a:xfrm>
            <a:off x="4923" y="4999635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dirty="0" smtClean="0">
                <a:solidFill>
                  <a:srgbClr val="000000"/>
                </a:solidFill>
              </a:rPr>
              <a:t>Určení základních skladebních dvojic</a:t>
            </a:r>
          </a:p>
        </p:txBody>
      </p:sp>
      <p:sp>
        <p:nvSpPr>
          <p:cNvPr id="97" name="TextovéPole 96"/>
          <p:cNvSpPr txBox="1"/>
          <p:nvPr/>
        </p:nvSpPr>
        <p:spPr>
          <a:xfrm>
            <a:off x="-562" y="404742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400" dirty="0" smtClean="0">
                <a:solidFill>
                  <a:srgbClr val="000000"/>
                </a:solidFill>
              </a:rPr>
              <a:t>Určení podmětu</a:t>
            </a:r>
          </a:p>
        </p:txBody>
      </p:sp>
      <p:sp>
        <p:nvSpPr>
          <p:cNvPr id="98" name="TextovéPole 97"/>
          <p:cNvSpPr txBox="1"/>
          <p:nvPr/>
        </p:nvSpPr>
        <p:spPr>
          <a:xfrm>
            <a:off x="0" y="453364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dirty="0" smtClean="0">
                <a:solidFill>
                  <a:srgbClr val="000000"/>
                </a:solidFill>
              </a:rPr>
              <a:t>Určení přísudku</a:t>
            </a:r>
          </a:p>
        </p:txBody>
      </p:sp>
    </p:spTree>
    <p:extLst>
      <p:ext uri="{BB962C8B-B14F-4D97-AF65-F5344CB8AC3E}">
        <p14:creationId xmlns:p14="http://schemas.microsoft.com/office/powerpoint/2010/main" val="180252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7" grpId="0"/>
      <p:bldP spid="43" grpId="0"/>
      <p:bldP spid="44" grpId="0"/>
      <p:bldP spid="45" grpId="0"/>
      <p:bldP spid="46" grpId="0"/>
      <p:bldP spid="48" grpId="0"/>
      <p:bldP spid="49" grpId="0"/>
      <p:bldP spid="96" grpId="0"/>
      <p:bldP spid="97" grpId="0"/>
      <p:bldP spid="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pPr lvl="0" latinLnBrk="0">
              <a:spcBef>
                <a:spcPts val="0"/>
              </a:spcBef>
            </a:pPr>
            <a:r>
              <a:rPr lang="cs-CZ" sz="36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Tvarosloví – kontrola </a:t>
            </a:r>
            <a:endParaRPr lang="cs-CZ" sz="3600" dirty="0">
              <a:solidFill>
                <a:srgbClr val="FFFFFF"/>
              </a:solidFill>
              <a:effectLst>
                <a:glow rad="101600">
                  <a:srgbClr val="0536B3"/>
                </a:glow>
              </a:effectLst>
              <a:latin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>
                <a:solidFill>
                  <a:srgbClr val="000000"/>
                </a:solidFill>
                <a:latin typeface="Script MT Bold" pitchFamily="66" charset="0"/>
              </a:rPr>
              <a:t>Za vesnicí se pásly krávy a kozy.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97" y="1772816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Určení podstatných jmen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107756"/>
              </p:ext>
            </p:extLst>
          </p:nvPr>
        </p:nvGraphicFramePr>
        <p:xfrm>
          <a:off x="251520" y="3140968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80320"/>
                <a:gridCol w="1440160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15155" y="3587530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vesnicí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58684" y="4059238"/>
            <a:ext cx="1019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krávy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94972" y="4508531"/>
            <a:ext cx="872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kozy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9268" y="3594790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2014" y="4047455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24760" y="4507969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83414" y="3586968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j</a:t>
            </a:r>
            <a:r>
              <a:rPr lang="cs-CZ" sz="2400" b="1" dirty="0" smtClean="0">
                <a:solidFill>
                  <a:srgbClr val="000000"/>
                </a:solidFill>
              </a:rPr>
              <a:t>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1020" y="4058676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mn.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508531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mn.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81990" y="3587530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7</a:t>
            </a:r>
            <a:r>
              <a:rPr lang="cs-CZ" sz="2400" b="1" dirty="0" smtClean="0">
                <a:solidFill>
                  <a:srgbClr val="000000"/>
                </a:solidFill>
              </a:rPr>
              <a:t>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89250" y="4508531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1.p.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89256" y="4048606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1</a:t>
            </a:r>
            <a:r>
              <a:rPr lang="cs-CZ" sz="2400" b="1" dirty="0" smtClean="0">
                <a:solidFill>
                  <a:srgbClr val="000000"/>
                </a:solidFill>
              </a:rPr>
              <a:t>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796468" y="3594790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růže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774700" y="4051984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69380" y="4509178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3228" y="762563"/>
            <a:ext cx="15070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srgbClr val="000000"/>
                </a:solidFill>
                <a:latin typeface="Script MT Bold" pitchFamily="66" charset="0"/>
              </a:rPr>
              <a:t>vesnicí </a:t>
            </a:r>
            <a:endParaRPr lang="cs-CZ" sz="3600" dirty="0">
              <a:solidFill>
                <a:srgbClr val="000000"/>
              </a:solidFill>
              <a:latin typeface="Script MT Bold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02811" y="764704"/>
            <a:ext cx="1256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srgbClr val="000000"/>
                </a:solidFill>
                <a:latin typeface="Script MT Bold" pitchFamily="66" charset="0"/>
              </a:rPr>
              <a:t>krávy</a:t>
            </a:r>
            <a:endParaRPr lang="cs-CZ" sz="3600" dirty="0">
              <a:solidFill>
                <a:srgbClr val="000000"/>
              </a:solidFill>
              <a:latin typeface="Script MT Bold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47307" y="773036"/>
            <a:ext cx="1098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 smtClean="0">
                <a:solidFill>
                  <a:srgbClr val="000000"/>
                </a:solidFill>
                <a:latin typeface="Script MT Bold" pitchFamily="66" charset="0"/>
              </a:rPr>
              <a:t>kozy</a:t>
            </a:r>
            <a:endParaRPr lang="cs-CZ" sz="3600" dirty="0">
              <a:solidFill>
                <a:srgbClr val="000000"/>
              </a:solidFill>
              <a:latin typeface="Script MT Bold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-7484" y="2178121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Určení mluvnických kategorií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07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7" presetClass="emph" presetSubtype="0" repeatCount="indefinite" fill="remove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7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repeatCount="indefinite" fill="remove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7" presetClass="emph" presetSubtype="0" repeatCount="indefinite" fill="remove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5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  <p:bldP spid="16" grpId="0"/>
      <p:bldP spid="16" grpId="1"/>
      <p:bldP spid="17" grpId="0"/>
      <p:bldP spid="17" grpId="1"/>
      <p:bldP spid="10" grpId="0"/>
      <p:bldP spid="11" grpId="0"/>
      <p:bldP spid="12" grpId="0"/>
      <p:bldP spid="14" grpId="0"/>
      <p:bldP spid="15" grpId="0"/>
      <p:bldP spid="19" grpId="0"/>
      <p:bldP spid="21" grpId="0"/>
      <p:bldP spid="22" grpId="0"/>
      <p:bldP spid="24" grpId="0"/>
      <p:bldP spid="25" grpId="0"/>
      <p:bldP spid="26" grpId="0"/>
      <p:bldP spid="27" grpId="0"/>
      <p:bldP spid="29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36994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484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-2" y="839290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Doplň koncovky u podstatných jmen rodu ženského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8435766"/>
              </p:ext>
            </p:extLst>
          </p:nvPr>
        </p:nvGraphicFramePr>
        <p:xfrm>
          <a:off x="243981" y="1323890"/>
          <a:ext cx="8568952" cy="536448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 jaře se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vrby obalil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kočičkami.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 ulici blikají plynové lamp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.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Před novými budov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byl pěkný parčík.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Malé </a:t>
                      </a:r>
                      <a:r>
                        <a:rPr lang="cs-CZ" sz="16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žáb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skrývají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trávě u vody.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Za posledními ulic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se už rozkládá pole. 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Přes ohradu natahují dlouhé krky žiraf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Nyní procházela výprava pod nízkými </a:t>
                      </a:r>
                      <a:r>
                        <a:rPr lang="cs-CZ" sz="160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větv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 takovými věc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…...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si nezahrávej!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Jen starší domy měly střechy ze slám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Ryby zde mají dost potrav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Žáci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měli na košil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odznaky. 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O neděl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chodíváme na výlety do okolí.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Pod lavic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bylo složeno nářadí.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 aleji kvetou líp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92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Za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vesnicí se pásly </a:t>
                      </a:r>
                      <a:r>
                        <a:rPr lang="cs-CZ" sz="1600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kráv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 koz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17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16.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Navštívili jsme obě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výstav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…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711717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484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6646" y="148590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Za </a:t>
            </a:r>
            <a:r>
              <a:rPr lang="cs-CZ" sz="2800" dirty="0" smtClean="0">
                <a:solidFill>
                  <a:srgbClr val="000000"/>
                </a:solidFill>
                <a:latin typeface="Script MT Bold" pitchFamily="66" charset="0"/>
              </a:rPr>
              <a:t> vesnicí  se  pásly  krávy  </a:t>
            </a:r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a </a:t>
            </a:r>
            <a:r>
              <a:rPr lang="cs-CZ" sz="2800" dirty="0" smtClean="0">
                <a:solidFill>
                  <a:srgbClr val="000000"/>
                </a:solidFill>
                <a:latin typeface="Script MT Bold" pitchFamily="66" charset="0"/>
              </a:rPr>
              <a:t> kozy</a:t>
            </a:r>
            <a:r>
              <a:rPr lang="cs-CZ" sz="2800" dirty="0">
                <a:solidFill>
                  <a:srgbClr val="000000"/>
                </a:solidFill>
                <a:latin typeface="Script MT Bold" pitchFamily="66" charset="0"/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-3675" y="256231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Urči slovní druhy číslicí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548" y="3610954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Urči základní skladební dvojice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0282" y="2918187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Urči 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25" y="3261077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Urči přísudek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297" y="3962646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lang="cs-CZ" sz="1600" kern="0" noProof="0" dirty="0">
                <a:solidFill>
                  <a:srgbClr val="000000"/>
                </a:solidFill>
              </a:rPr>
              <a:t> </a:t>
            </a:r>
            <a:r>
              <a:rPr lang="cs-CZ" sz="1600" kern="0" noProof="0" dirty="0" smtClean="0">
                <a:solidFill>
                  <a:srgbClr val="000000"/>
                </a:solidFill>
              </a:rPr>
              <a:t>  Do tabulky vypiš podstatná jména a urči jejich mluvnické kategorie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15021"/>
              </p:ext>
            </p:extLst>
          </p:nvPr>
        </p:nvGraphicFramePr>
        <p:xfrm>
          <a:off x="288166" y="4653136"/>
          <a:ext cx="864096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0"/>
                <a:gridCol w="1440160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/>
                        <a:t>Podstatné jméno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aseline="0" smtClean="0"/>
                        <a:t>rod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/>
                        <a:t>číslo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/>
                        <a:t>pád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/>
                        <a:t>vzor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96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3913</TotalTime>
  <Words>1015</Words>
  <Application>Microsoft Office PowerPoint</Application>
  <PresentationFormat>Předvádění na obrazovce (4:3)</PresentationFormat>
  <Paragraphs>267</Paragraphs>
  <Slides>13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13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30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Script MT Bold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PODSTATNÁ JMÉNA – ROD ŽENSKÝ</vt:lpstr>
      <vt:lpstr>PODSTATNÁ JMÉNA – ROD ŽENSKÝ</vt:lpstr>
      <vt:lpstr>Skladba </vt:lpstr>
      <vt:lpstr>Skladba, slovní druhy – kontrola</vt:lpstr>
      <vt:lpstr>Tvarosloví – kontrola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298</cp:revision>
  <dcterms:created xsi:type="dcterms:W3CDTF">2011-11-08T12:26:57Z</dcterms:created>
  <dcterms:modified xsi:type="dcterms:W3CDTF">2013-12-15T15:03:05Z</dcterms:modified>
</cp:coreProperties>
</file>