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</p:sldMasterIdLst>
  <p:notesMasterIdLst>
    <p:notesMasterId r:id="rId20"/>
  </p:notesMasterIdLst>
  <p:sldIdLst>
    <p:sldId id="322" r:id="rId5"/>
    <p:sldId id="323" r:id="rId6"/>
    <p:sldId id="324" r:id="rId7"/>
    <p:sldId id="326" r:id="rId8"/>
    <p:sldId id="361" r:id="rId9"/>
    <p:sldId id="350" r:id="rId10"/>
    <p:sldId id="354" r:id="rId11"/>
    <p:sldId id="351" r:id="rId12"/>
    <p:sldId id="357" r:id="rId13"/>
    <p:sldId id="358" r:id="rId14"/>
    <p:sldId id="359" r:id="rId15"/>
    <p:sldId id="348" r:id="rId16"/>
    <p:sldId id="360" r:id="rId17"/>
    <p:sldId id="356" r:id="rId18"/>
    <p:sldId id="34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pos="15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0099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/>
        <p:guide pos="158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5837595"/>
              </p:ext>
            </p:extLst>
          </p:nvPr>
        </p:nvGraphicFramePr>
        <p:xfrm>
          <a:off x="971600" y="1268757"/>
          <a:ext cx="7200800" cy="1955009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VY_32_INOVACE_485_SLOVNÍ DRUHY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URČOVÁNÍ PŘÍDAVNÝCH JMEN PODLE VZORU, SKOŇOVÁNÍ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opakování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 určování přídavných jmen tvrdých a měkkých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je pracovní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listy, ve kterých děti doplňují vhodná přídavná jména, určují jejich druh a skloňují je, na tabuli provedou společnou kontrolu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Doplňování vhodných přídavných jmen a určení jejich druhů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7: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vhodných přídavných jmen a určení jejich druhů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Doplňování 1. a 7. pádu mn.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příd. jmen 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9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1. a 7. pádu mn. č. příd. jmen </a:t>
            </a:r>
          </a:p>
          <a:p>
            <a:pPr marL="557784" lvl="1" indent="0">
              <a:lnSpc>
                <a:spcPct val="120000"/>
              </a:lnSpc>
              <a:buClrTx/>
              <a:buSzPct val="100000"/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437922"/>
            <a:ext cx="6840760" cy="376145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PŘÍDAVNÁ JMÉNA, TVRDÁ, MĚKKÁ, SKLOŇOVÁNÍ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Doplnění přídavných jmen v závorkách do správného tvaru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přídavných jmen v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závorkách do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správného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tvaru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12, 13, 14: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listy</a:t>
            </a:r>
          </a:p>
          <a:p>
            <a:pPr marL="557784" lvl="1" indent="0">
              <a:lnSpc>
                <a:spcPct val="120000"/>
              </a:lnSpc>
              <a:buClr>
                <a:srgbClr val="909465"/>
              </a:buClr>
              <a:buNone/>
            </a:pP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2762050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prstClr val="white"/>
                </a:solidFill>
              </a:rPr>
              <a:t>Pravopis předložek S (se), z (ze) se často liší od výslovnosti, např.: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bratrem /z/		z Písku /s/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důvtipem /z/		z přesvědčení /s/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FontTx/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rgbClr val="909465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909465">
                      <a:shade val="20000"/>
                      <a:satMod val="245000"/>
                    </a:srgbClr>
                  </a:gs>
                  <a:gs pos="43000">
                    <a:srgbClr val="909465">
                      <a:satMod val="255000"/>
                    </a:srgbClr>
                  </a:gs>
                  <a:gs pos="48000">
                    <a:srgbClr val="909465">
                      <a:shade val="85000"/>
                      <a:satMod val="255000"/>
                    </a:srgbClr>
                  </a:gs>
                  <a:gs pos="100000">
                    <a:srgbClr val="909465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prstClr val="black">
                      <a:lumMod val="85000"/>
                      <a:lumOff val="15000"/>
                    </a:prstClr>
                  </a:solidFill>
                </a:ln>
                <a:solidFill>
                  <a:srgbClr val="71685A">
                    <a:lumMod val="75000"/>
                  </a:srgbClr>
                </a:solidFill>
                <a:effectLst>
                  <a:glow rad="228600">
                    <a:srgbClr val="FF6700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prstClr val="black">
                    <a:lumMod val="85000"/>
                    <a:lumOff val="15000"/>
                  </a:prstClr>
                </a:solidFill>
              </a:ln>
              <a:solidFill>
                <a:srgbClr val="71685A">
                  <a:lumMod val="75000"/>
                </a:srgbClr>
              </a:solidFill>
              <a:effectLst>
                <a:glow rad="228600">
                  <a:srgbClr val="FF6700">
                    <a:satMod val="175000"/>
                    <a:alpha val="40000"/>
                  </a:srgb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prstClr val="black"/>
                  </a:solidFill>
                </a:rPr>
                <a:t>Zkratky a značky:</a:t>
              </a:r>
              <a:r>
                <a:rPr lang="cs-CZ" dirty="0" smtClean="0">
                  <a:solidFill>
                    <a:prstClr val="black"/>
                  </a:solidFill>
                </a:rPr>
                <a:t> </a:t>
              </a:r>
              <a:r>
                <a:rPr lang="cs-CZ" b="1" i="1" dirty="0" smtClean="0">
                  <a:solidFill>
                    <a:prstClr val="black"/>
                  </a:solidFill>
                </a:rPr>
                <a:t>p.= pan,…</a:t>
              </a:r>
            </a:p>
            <a:p>
              <a:r>
                <a:rPr lang="cs-CZ" b="1" i="1" dirty="0">
                  <a:solidFill>
                    <a:prstClr val="black"/>
                  </a:solidFill>
                </a:rPr>
                <a:t>	</a:t>
              </a:r>
              <a:r>
                <a:rPr lang="cs-CZ" b="1" i="1" dirty="0" smtClean="0">
                  <a:solidFill>
                    <a:prstClr val="black"/>
                  </a:solidFill>
                </a:rPr>
                <a:t>	  s. = slečna, sestra, …</a:t>
              </a:r>
            </a:p>
            <a:p>
              <a:r>
                <a:rPr lang="cs-CZ" b="1" i="1" dirty="0" smtClean="0">
                  <a:solidFill>
                    <a:prstClr val="black"/>
                  </a:solidFill>
                </a:rPr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200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PŘÍDAVNÁ JMÉNA, DRUH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" y="750752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</a:rPr>
              <a:t>Doplň vhodná přídavná jména </a:t>
            </a:r>
            <a:r>
              <a:rPr lang="cs-CZ" sz="2200" dirty="0">
                <a:solidFill>
                  <a:srgbClr val="000000"/>
                </a:solidFill>
              </a:rPr>
              <a:t>do vět a </a:t>
            </a:r>
            <a:r>
              <a:rPr lang="cs-CZ" sz="2200" dirty="0" smtClean="0">
                <a:solidFill>
                  <a:srgbClr val="000000"/>
                </a:solidFill>
              </a:rPr>
              <a:t>urči jejich druh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2340793"/>
              </p:ext>
            </p:extLst>
          </p:nvPr>
        </p:nvGraphicFramePr>
        <p:xfrm>
          <a:off x="287523" y="1196752"/>
          <a:ext cx="8568952" cy="5562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Tovární komín je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……..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 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(…)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Pohádka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byla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……..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  </a:t>
                      </a:r>
                      <a:r>
                        <a:rPr lang="cs-CZ" sz="1800" b="1" kern="1200" baseline="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(…)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Jablka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jsou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……..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  </a:t>
                      </a:r>
                      <a:r>
                        <a:rPr lang="cs-CZ" sz="1800" b="1" kern="1200" baseline="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(…)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Zima byla letos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……..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   </a:t>
                      </a:r>
                      <a:r>
                        <a:rPr lang="cs-CZ" sz="1800" b="1" kern="1200" baseline="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(…)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Každý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začátek je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……..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   </a:t>
                      </a:r>
                      <a:r>
                        <a:rPr lang="cs-CZ" sz="1800" b="1" kern="1200" baseline="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(…)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Andulka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je ještě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……..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   </a:t>
                      </a:r>
                      <a:r>
                        <a:rPr lang="cs-CZ" sz="1800" b="1" kern="1200" baseline="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(…)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Voda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 moři je </a:t>
                      </a:r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….....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   </a:t>
                      </a:r>
                      <a:r>
                        <a:rPr lang="cs-CZ" sz="1800" b="1" kern="1200" baseline="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(…)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Naše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třída nebude v soutěži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……..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   </a:t>
                      </a:r>
                      <a:r>
                        <a:rPr lang="cs-CZ" sz="1800" b="1" kern="1200" baseline="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(…)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Ocet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je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……..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   </a:t>
                      </a:r>
                      <a:r>
                        <a:rPr lang="cs-CZ" sz="1800" b="1" kern="1200" baseline="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(…)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Voda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 řece je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……..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   </a:t>
                      </a:r>
                      <a:r>
                        <a:rPr lang="cs-CZ" sz="1800" b="1" kern="1200" baseline="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(…)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Milošův obrázek byl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……..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r>
                        <a:rPr lang="cs-CZ" sz="1800" b="1" kern="1200" baseline="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  (…)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Alenka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nebyla s odměnou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……..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r>
                        <a:rPr lang="cs-CZ" sz="1800" b="1" kern="1200" baseline="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  (…)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Strýčkovo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auto je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……..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r>
                        <a:rPr lang="cs-CZ" sz="1800" b="1" kern="1200" baseline="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  (…)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Sousedova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kočka je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……..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   </a:t>
                      </a:r>
                      <a:r>
                        <a:rPr lang="cs-CZ" sz="1800" b="1" kern="1200" baseline="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(…)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Mirek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byl v závodě </a:t>
                      </a:r>
                      <a:r>
                        <a:rPr lang="cs-CZ" sz="1800" b="1" baseline="0" dirty="0" smtClean="0">
                          <a:solidFill>
                            <a:srgbClr val="FF0000"/>
                          </a:solidFill>
                          <a:latin typeface="+mj-lt"/>
                        </a:rPr>
                        <a:t>…….. 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.</a:t>
                      </a:r>
                      <a:r>
                        <a:rPr lang="cs-CZ" sz="1800" b="1" kern="1200" baseline="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    (…)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6617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PŘÍDAVNÁ JMÉNA, DRUH</a:t>
            </a:r>
            <a:endParaRPr lang="cs-CZ" sz="2800" dirty="0">
              <a:latin typeface="+mj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0160945"/>
              </p:ext>
            </p:extLst>
          </p:nvPr>
        </p:nvGraphicFramePr>
        <p:xfrm>
          <a:off x="287523" y="1181676"/>
          <a:ext cx="8568952" cy="5562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61"/>
                <a:gridCol w="8028891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41536" y="1196153"/>
            <a:ext cx="2646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Tovární komín je           </a:t>
            </a:r>
            <a:r>
              <a:rPr lang="cs-CZ" dirty="0" smtClean="0">
                <a:latin typeface="Arial"/>
              </a:rPr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8774" y="1206415"/>
            <a:ext cx="1697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vysoký      (T) </a:t>
            </a:r>
            <a:endParaRPr lang="cs-CZ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41800" y="1559602"/>
            <a:ext cx="2480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Pohádka byla            .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00808" y="1209200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……..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11042" y="1579338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………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77566" y="1560994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+mj-lt"/>
              </a:rPr>
              <a:t>krásná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  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(T)</a:t>
            </a:r>
            <a:endParaRPr lang="cs-CZ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42098" y="1928934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Jablka jsou        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36284" y="1943448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…..…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949200" y="1930269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kyselá      (T)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 </a:t>
            </a:r>
            <a:endParaRPr lang="cs-CZ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426667" y="2312743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……...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18914" y="2313370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+mj-lt"/>
              </a:rPr>
              <a:t>d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louhá       (T)</a:t>
            </a:r>
            <a:endParaRPr lang="cs-CZ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27584" y="2298266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Zima byla letos         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597484" y="2675630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….....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611998" y="2672684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+mj-lt"/>
              </a:rPr>
              <a:t>t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ěžký      (T)</a:t>
            </a:r>
            <a:endParaRPr lang="cs-CZ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41536" y="2667598"/>
            <a:ext cx="2634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Každý začátek je         . 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431030" y="3042180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……...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88524" y="3033450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+mj-lt"/>
              </a:rPr>
              <a:t>malá      (T) </a:t>
            </a:r>
            <a:endParaRPr lang="cs-CZ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27584" y="3036930"/>
            <a:ext cx="2454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Andulka je ještě      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290230" y="3415548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……..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328702" y="3402782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+mj-lt"/>
              </a:rPr>
              <a:t>s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laná        (T)</a:t>
            </a:r>
            <a:endParaRPr lang="cs-CZ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841536" y="3407278"/>
            <a:ext cx="2351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Voda v moři je       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692056" y="3803396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….…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724465" y="3784642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+mj-lt"/>
              </a:rPr>
              <a:t>první       (M) </a:t>
            </a:r>
            <a:endParaRPr lang="cs-CZ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41536" y="3783518"/>
            <a:ext cx="3762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Naše třída nebude v soutěži      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639164" y="4193504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..........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626018" y="4156550"/>
            <a:ext cx="16017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+mj-lt"/>
              </a:rPr>
              <a:t>kyselý       </a:t>
            </a:r>
            <a:r>
              <a:rPr lang="cs-CZ" sz="2000" dirty="0" smtClean="0">
                <a:solidFill>
                  <a:srgbClr val="FF0000"/>
                </a:solidFill>
                <a:latin typeface="+mj-lt"/>
              </a:rPr>
              <a:t>(T)</a:t>
            </a:r>
            <a:endParaRPr lang="cs-CZ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41536" y="4184290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Ocet je        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296772" y="4551238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……..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354828" y="4528692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+mj-lt"/>
              </a:rPr>
              <a:t>č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istá       (T)</a:t>
            </a:r>
            <a:endParaRPr lang="cs-CZ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42098" y="4529816"/>
            <a:ext cx="2351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Voda v řece je      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839116" y="4916472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……...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868144" y="4900436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+mj-lt"/>
              </a:rPr>
              <a:t>p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ěkný       (T)</a:t>
            </a:r>
            <a:endParaRPr lang="cs-CZ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41536" y="4905658"/>
            <a:ext cx="2916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Milošův obrázek byl       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545446" y="5315992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…………..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557975" y="5265930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+mj-lt"/>
              </a:rPr>
              <a:t>s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pokojená       (T)</a:t>
            </a:r>
            <a:endParaRPr lang="cs-CZ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840974" y="5274990"/>
            <a:ext cx="4121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Alenka nebyla s odměnou                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630300" y="5671228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………..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644385" y="5639100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+mj-lt"/>
              </a:rPr>
              <a:t>č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ervené       (T)</a:t>
            </a:r>
            <a:endParaRPr lang="cs-CZ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41536" y="5639100"/>
            <a:ext cx="2916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Strýčkovo auto je           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889818" y="6039547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……....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904332" y="6017001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+mj-lt"/>
              </a:rPr>
              <a:t>p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řítulná        (T)</a:t>
            </a:r>
            <a:endParaRPr lang="cs-CZ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827584" y="6022946"/>
            <a:ext cx="3147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Sousedova kočka je          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827584" y="6379506"/>
            <a:ext cx="2800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00"/>
                </a:solidFill>
                <a:latin typeface="Arial"/>
              </a:rPr>
              <a:t>Mirek byl v závodě          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2750357" y="6403410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……..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763181" y="6383383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+mj-lt"/>
              </a:rPr>
              <a:t>d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ruhý       (T)</a:t>
            </a:r>
            <a:endParaRPr lang="cs-CZ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-1" y="750752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</a:rPr>
              <a:t>Kontrola doplnění vhodných přídavných jmen </a:t>
            </a:r>
            <a:r>
              <a:rPr lang="cs-CZ" sz="2200" dirty="0">
                <a:solidFill>
                  <a:srgbClr val="000000"/>
                </a:solidFill>
              </a:rPr>
              <a:t>do vět a </a:t>
            </a:r>
            <a:r>
              <a:rPr lang="cs-CZ" sz="2200" dirty="0" smtClean="0">
                <a:solidFill>
                  <a:srgbClr val="000000"/>
                </a:solidFill>
              </a:rPr>
              <a:t>určení jejich druh</a:t>
            </a:r>
            <a:r>
              <a:rPr lang="cs-CZ" sz="2200" dirty="0">
                <a:solidFill>
                  <a:srgbClr val="000000"/>
                </a:solidFill>
              </a:rPr>
              <a:t>ů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4465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3" presetClass="entr" presetSubtype="16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indefinite" fill="hold" grpId="3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6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91" dur="1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0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26" dur="1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3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0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1000"/>
                            </p:stCondLst>
                            <p:childTnLst>
                              <p:par>
                                <p:cTn id="15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61" dur="1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74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1000"/>
                            </p:stCondLst>
                            <p:childTnLst>
                              <p:par>
                                <p:cTn id="19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96" dur="1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09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0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11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2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31" dur="1000" fill="hold"/>
                                        <p:tgtEl>
                                          <p:spTgt spid="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44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5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6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7" dur="25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1000"/>
                            </p:stCondLst>
                            <p:childTnLst>
                              <p:par>
                                <p:cTn id="26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66" dur="1000" fill="hold"/>
                                        <p:tgtEl>
                                          <p:spTgt spid="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79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0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1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2" dur="250" autoRev="1" fill="remove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5" fill="hold">
                            <p:stCondLst>
                              <p:cond delay="1000"/>
                            </p:stCondLst>
                            <p:childTnLst>
                              <p:par>
                                <p:cTn id="29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301" dur="1000" fill="hold"/>
                                        <p:tgtEl>
                                          <p:spTgt spid="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14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5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16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7" dur="250" autoRev="1" fill="remove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3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336" dur="1000" fill="hold"/>
                                        <p:tgtEl>
                                          <p:spTgt spid="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7" fill="hold">
                      <p:stCondLst>
                        <p:cond delay="indefinite"/>
                      </p:stCondLst>
                      <p:childTnLst>
                        <p:par>
                          <p:cTn id="338" fill="hold">
                            <p:stCondLst>
                              <p:cond delay="0"/>
                            </p:stCondLst>
                            <p:childTnLst>
                              <p:par>
                                <p:cTn id="3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49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0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1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2" dur="250" autoRev="1" fill="remove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371" dur="1000" fill="hold"/>
                                        <p:tgtEl>
                                          <p:spTgt spid="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2" fill="hold">
                      <p:stCondLst>
                        <p:cond delay="indefinite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84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85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6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7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8" fill="hold">
                      <p:stCondLst>
                        <p:cond delay="indefinite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0" fill="hold">
                            <p:stCondLst>
                              <p:cond delay="1000"/>
                            </p:stCondLst>
                            <p:childTnLst>
                              <p:par>
                                <p:cTn id="40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406" dur="1000" fill="hold"/>
                                        <p:tgtEl>
                                          <p:spTgt spid="4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7" fill="hold">
                      <p:stCondLst>
                        <p:cond delay="indefinite"/>
                      </p:stCondLst>
                      <p:childTnLst>
                        <p:par>
                          <p:cTn id="408" fill="hold">
                            <p:stCondLst>
                              <p:cond delay="0"/>
                            </p:stCondLst>
                            <p:childTnLst>
                              <p:par>
                                <p:cTn id="4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1" fill="hold">
                            <p:stCondLst>
                              <p:cond delay="0"/>
                            </p:stCondLst>
                            <p:childTnLst>
                              <p:par>
                                <p:cTn id="41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19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0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21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2" dur="250" autoRev="1" fill="remove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3" fill="hold">
                      <p:stCondLst>
                        <p:cond delay="indefinite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5" fill="hold">
                            <p:stCondLst>
                              <p:cond delay="1000"/>
                            </p:stCondLst>
                            <p:childTnLst>
                              <p:par>
                                <p:cTn id="43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441" dur="1000" fill="hold"/>
                                        <p:tgtEl>
                                          <p:spTgt spid="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2" fill="hold">
                      <p:stCondLst>
                        <p:cond delay="indefinite"/>
                      </p:stCondLst>
                      <p:childTnLst>
                        <p:par>
                          <p:cTn id="443" fill="hold">
                            <p:stCondLst>
                              <p:cond delay="0"/>
                            </p:stCondLst>
                            <p:childTnLst>
                              <p:par>
                                <p:cTn id="44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54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55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56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7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8" fill="hold">
                      <p:stCondLst>
                        <p:cond delay="indefinite"/>
                      </p:stCondLst>
                      <p:childTnLst>
                        <p:par>
                          <p:cTn id="459" fill="hold">
                            <p:stCondLst>
                              <p:cond delay="0"/>
                            </p:stCondLst>
                            <p:childTnLst>
                              <p:par>
                                <p:cTn id="46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0" fill="hold">
                            <p:stCondLst>
                              <p:cond delay="1000"/>
                            </p:stCondLst>
                            <p:childTnLst>
                              <p:par>
                                <p:cTn id="47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476" dur="1000" fill="hold"/>
                                        <p:tgtEl>
                                          <p:spTgt spid="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7" fill="hold">
                      <p:stCondLst>
                        <p:cond delay="indefinite"/>
                      </p:stCondLst>
                      <p:childTnLst>
                        <p:par>
                          <p:cTn id="478" fill="hold">
                            <p:stCondLst>
                              <p:cond delay="0"/>
                            </p:stCondLst>
                            <p:childTnLst>
                              <p:par>
                                <p:cTn id="4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1" fill="hold">
                            <p:stCondLst>
                              <p:cond delay="0"/>
                            </p:stCondLst>
                            <p:childTnLst>
                              <p:par>
                                <p:cTn id="48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89" dur="250" autoRev="1" fill="remove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90" dur="250" autoRev="1" fill="remove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91" dur="250" autoRev="1" fill="remove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2" dur="250" autoRev="1" fill="remove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3" fill="hold">
                      <p:stCondLst>
                        <p:cond delay="indefinite"/>
                      </p:stCondLst>
                      <p:childTnLst>
                        <p:par>
                          <p:cTn id="494" fill="hold">
                            <p:stCondLst>
                              <p:cond delay="0"/>
                            </p:stCondLst>
                            <p:childTnLst>
                              <p:par>
                                <p:cTn id="49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5" fill="hold">
                            <p:stCondLst>
                              <p:cond delay="1000"/>
                            </p:stCondLst>
                            <p:childTnLst>
                              <p:par>
                                <p:cTn id="50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511" dur="1000" fill="hold"/>
                                        <p:tgtEl>
                                          <p:spTgt spid="6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2" fill="hold">
                      <p:stCondLst>
                        <p:cond delay="indefinite"/>
                      </p:stCondLst>
                      <p:childTnLst>
                        <p:par>
                          <p:cTn id="513" fill="hold">
                            <p:stCondLst>
                              <p:cond delay="0"/>
                            </p:stCondLst>
                            <p:childTnLst>
                              <p:par>
                                <p:cTn id="5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6" fill="hold">
                            <p:stCondLst>
                              <p:cond delay="0"/>
                            </p:stCondLst>
                            <p:childTnLst>
                              <p:par>
                                <p:cTn id="51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  <p:bldP spid="7" grpId="0"/>
      <p:bldP spid="11" grpId="1"/>
      <p:bldP spid="11" grpId="2"/>
      <p:bldP spid="11" grpId="3"/>
      <p:bldP spid="16" grpId="0"/>
      <p:bldP spid="16" grpId="1"/>
      <p:bldP spid="16" grpId="2"/>
      <p:bldP spid="17" grpId="0"/>
      <p:bldP spid="17" grpId="1"/>
      <p:bldP spid="18" grpId="0"/>
      <p:bldP spid="19" grpId="0"/>
      <p:bldP spid="19" grpId="1"/>
      <p:bldP spid="19" grpId="2"/>
      <p:bldP spid="20" grpId="0"/>
      <p:bldP spid="20" grpId="1"/>
      <p:bldP spid="21" grpId="0"/>
      <p:bldP spid="21" grpId="1"/>
      <p:bldP spid="21" grpId="2"/>
      <p:bldP spid="22" grpId="0"/>
      <p:bldP spid="22" grpId="1"/>
      <p:bldP spid="23" grpId="0"/>
      <p:bldP spid="24" grpId="0"/>
      <p:bldP spid="24" grpId="1"/>
      <p:bldP spid="24" grpId="2"/>
      <p:bldP spid="25" grpId="0"/>
      <p:bldP spid="25" grpId="1"/>
      <p:bldP spid="26" grpId="0"/>
      <p:bldP spid="27" grpId="0"/>
      <p:bldP spid="27" grpId="1"/>
      <p:bldP spid="27" grpId="2"/>
      <p:bldP spid="28" grpId="0"/>
      <p:bldP spid="28" grpId="1"/>
      <p:bldP spid="29" grpId="0"/>
      <p:bldP spid="30" grpId="0"/>
      <p:bldP spid="30" grpId="1"/>
      <p:bldP spid="30" grpId="2"/>
      <p:bldP spid="31" grpId="0"/>
      <p:bldP spid="31" grpId="1"/>
      <p:bldP spid="32" grpId="0"/>
      <p:bldP spid="33" grpId="0"/>
      <p:bldP spid="33" grpId="1"/>
      <p:bldP spid="33" grpId="2"/>
      <p:bldP spid="34" grpId="0"/>
      <p:bldP spid="34" grpId="1"/>
      <p:bldP spid="35" grpId="0"/>
      <p:bldP spid="36" grpId="0"/>
      <p:bldP spid="36" grpId="1"/>
      <p:bldP spid="36" grpId="2"/>
      <p:bldP spid="37" grpId="0"/>
      <p:bldP spid="37" grpId="1"/>
      <p:bldP spid="38" grpId="0"/>
      <p:bldP spid="39" grpId="0"/>
      <p:bldP spid="39" grpId="1"/>
      <p:bldP spid="39" grpId="2"/>
      <p:bldP spid="40" grpId="0"/>
      <p:bldP spid="40" grpId="1"/>
      <p:bldP spid="41" grpId="0"/>
      <p:bldP spid="42" grpId="0"/>
      <p:bldP spid="42" grpId="1"/>
      <p:bldP spid="42" grpId="2"/>
      <p:bldP spid="43" grpId="0"/>
      <p:bldP spid="43" grpId="1"/>
      <p:bldP spid="44" grpId="0"/>
      <p:bldP spid="45" grpId="0"/>
      <p:bldP spid="45" grpId="1"/>
      <p:bldP spid="45" grpId="2"/>
      <p:bldP spid="46" grpId="0"/>
      <p:bldP spid="46" grpId="1"/>
      <p:bldP spid="47" grpId="0"/>
      <p:bldP spid="48" grpId="0"/>
      <p:bldP spid="48" grpId="1"/>
      <p:bldP spid="48" grpId="2"/>
      <p:bldP spid="49" grpId="0"/>
      <p:bldP spid="49" grpId="1"/>
      <p:bldP spid="50" grpId="0"/>
      <p:bldP spid="51" grpId="0"/>
      <p:bldP spid="51" grpId="1"/>
      <p:bldP spid="51" grpId="2"/>
      <p:bldP spid="52" grpId="0"/>
      <p:bldP spid="52" grpId="1"/>
      <p:bldP spid="53" grpId="0"/>
      <p:bldP spid="60" grpId="0"/>
      <p:bldP spid="61" grpId="0"/>
      <p:bldP spid="61" grpId="1"/>
      <p:bldP spid="61" grpId="2"/>
      <p:bldP spid="6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+mj-lt"/>
              </a:rPr>
              <a:t>Tvary 1. a 7. pád množného čísla </a:t>
            </a:r>
            <a:endParaRPr lang="cs-CZ" sz="3600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784823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200" dirty="0" smtClean="0">
                <a:solidFill>
                  <a:srgbClr val="000000"/>
                </a:solidFill>
              </a:rPr>
              <a:t>Přepiš do tvarů 1. a 7. pádu množného čísla:</a:t>
            </a:r>
            <a:endParaRPr lang="cs-CZ" sz="3600" dirty="0" smtClean="0">
              <a:solidFill>
                <a:srgbClr val="000000"/>
              </a:solidFill>
              <a:latin typeface="Script MT Bold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3253288"/>
              </p:ext>
            </p:extLst>
          </p:nvPr>
        </p:nvGraphicFramePr>
        <p:xfrm>
          <a:off x="107505" y="1397000"/>
          <a:ext cx="8928990" cy="37084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76063"/>
                <a:gridCol w="1800200"/>
                <a:gridCol w="3024336"/>
                <a:gridCol w="352839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P.č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Text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 pád mn. č.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 pád mn. č.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Lv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…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 mládě.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Holub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… 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vejce. 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Sob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…  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kožešina.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… 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zpěv.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Orl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… 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dráp.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Hust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… 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kožich.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Hladov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… 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vlk.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Nadan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… 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student.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Pilná včela.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869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PŘÍDAVNÁ JMÉNA, DRUH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00" y="678182"/>
            <a:ext cx="91440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</a:rPr>
              <a:t>Kontrola doplnění do tvarů 1. a 7. pádu množného čísla</a:t>
            </a:r>
            <a:endParaRPr lang="cs-CZ" sz="2200" dirty="0">
              <a:solidFill>
                <a:srgbClr val="000000"/>
              </a:solidFill>
              <a:latin typeface="Monotype Corsiva" pitchFamily="66" charset="0"/>
            </a:endParaRPr>
          </a:p>
        </p:txBody>
      </p:sp>
      <p:graphicFrame>
        <p:nvGraphicFramePr>
          <p:cNvPr id="54" name="Tabulka 5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0668037"/>
              </p:ext>
            </p:extLst>
          </p:nvPr>
        </p:nvGraphicFramePr>
        <p:xfrm>
          <a:off x="251520" y="1556792"/>
          <a:ext cx="8568952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4768"/>
                <a:gridCol w="2631590"/>
                <a:gridCol w="2676297"/>
                <a:gridCol w="2676297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j-lt"/>
                          <a:ea typeface="+mn-ea"/>
                          <a:cs typeface="+mn-cs"/>
                        </a:rPr>
                        <a:t>P.č</a:t>
                      </a: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j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Text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00FF"/>
                          </a:solidFill>
                          <a:latin typeface="+mj-lt"/>
                        </a:rPr>
                        <a:t>1. pád mn. č. </a:t>
                      </a:r>
                      <a:endParaRPr lang="cs-CZ" sz="1800" b="1" dirty="0">
                        <a:solidFill>
                          <a:srgbClr val="0000FF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7. pád mn. č.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rgbClr val="7030A0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6" name="TextovéPole 55"/>
          <p:cNvSpPr txBox="1"/>
          <p:nvPr/>
        </p:nvSpPr>
        <p:spPr>
          <a:xfrm>
            <a:off x="781633" y="1931346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Lv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mládě.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008208" y="197954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037798" y="1945860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í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486072" y="1931346"/>
            <a:ext cx="1455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  <a:latin typeface="Arial"/>
              </a:rPr>
              <a:t>Lví mláďata.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164880" y="1945860"/>
            <a:ext cx="1669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  <a:latin typeface="Arial"/>
              </a:rPr>
              <a:t>Lvími mláďaty.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836287" y="2305900"/>
            <a:ext cx="2065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Holub   vejce.    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1427751" y="230477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1452160" y="2305338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í</a:t>
            </a:r>
            <a:endParaRPr lang="cs-CZ" b="1" dirty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472119" y="2305900"/>
            <a:ext cx="1745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  <a:latin typeface="Arial"/>
              </a:rPr>
              <a:t>Holubí vejce.     </a:t>
            </a:r>
            <a:endParaRPr lang="cs-CZ" b="1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149752" y="2305900"/>
            <a:ext cx="1815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  <a:latin typeface="Arial"/>
              </a:rPr>
              <a:t>Holubími vejci</a:t>
            </a:r>
            <a:r>
              <a:rPr lang="cs-CZ" dirty="0" smtClean="0">
                <a:solidFill>
                  <a:srgbClr val="0000FF"/>
                </a:solidFill>
                <a:latin typeface="Arial"/>
              </a:rPr>
              <a:t>.     </a:t>
            </a:r>
            <a:endParaRPr lang="cs-CZ" b="1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836288" y="2685114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Sob    kožešina.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269054" y="27089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1268336" y="2678768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í</a:t>
            </a:r>
          </a:p>
        </p:txBody>
      </p:sp>
      <p:sp>
        <p:nvSpPr>
          <p:cNvPr id="72" name="TextovéPole 71"/>
          <p:cNvSpPr txBox="1"/>
          <p:nvPr/>
        </p:nvSpPr>
        <p:spPr>
          <a:xfrm>
            <a:off x="3471556" y="2679892"/>
            <a:ext cx="1667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  <a:latin typeface="Arial"/>
              </a:rPr>
              <a:t>Sobí kožešiny.</a:t>
            </a:r>
            <a:endParaRPr lang="cs-CZ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6153107" y="2679892"/>
            <a:ext cx="2185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  <a:latin typeface="Arial"/>
              </a:rPr>
              <a:t>Sobími kožešinami.</a:t>
            </a:r>
            <a:endParaRPr lang="cs-CZ" dirty="0">
              <a:solidFill>
                <a:srgbClr val="7030A0"/>
              </a:solidFill>
              <a:latin typeface="Arial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829596" y="3045716"/>
            <a:ext cx="1373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Kos    zpěv.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1268898" y="306896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1249526" y="3059668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í</a:t>
            </a:r>
          </a:p>
        </p:txBody>
      </p:sp>
      <p:sp>
        <p:nvSpPr>
          <p:cNvPr id="77" name="TextovéPole 76"/>
          <p:cNvSpPr txBox="1"/>
          <p:nvPr/>
        </p:nvSpPr>
        <p:spPr>
          <a:xfrm>
            <a:off x="3473810" y="3054446"/>
            <a:ext cx="1360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  <a:latin typeface="Arial"/>
              </a:rPr>
              <a:t>Kosí zpěvy.</a:t>
            </a:r>
            <a:endParaRPr lang="cs-CZ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143823" y="3054446"/>
            <a:ext cx="1603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  <a:latin typeface="Arial"/>
              </a:rPr>
              <a:t>Kosími zpěvy.</a:t>
            </a:r>
            <a:endParaRPr lang="cs-CZ" dirty="0">
              <a:solidFill>
                <a:srgbClr val="7030A0"/>
              </a:solidFill>
              <a:latin typeface="Arial"/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836288" y="3419708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Orl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dráp. 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1151843" y="346044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163566" y="3428438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í</a:t>
            </a:r>
          </a:p>
        </p:txBody>
      </p:sp>
      <p:sp>
        <p:nvSpPr>
          <p:cNvPr id="82" name="TextovéPole 81"/>
          <p:cNvSpPr txBox="1"/>
          <p:nvPr/>
        </p:nvSpPr>
        <p:spPr>
          <a:xfrm>
            <a:off x="3471556" y="3429000"/>
            <a:ext cx="1308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  <a:latin typeface="Arial"/>
              </a:rPr>
              <a:t>Orlí drápy. </a:t>
            </a:r>
            <a:endParaRPr lang="cs-CZ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6152140" y="3429000"/>
            <a:ext cx="1552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  <a:latin typeface="Arial"/>
              </a:rPr>
              <a:t>Orlími drápy. </a:t>
            </a:r>
            <a:endParaRPr lang="cs-CZ" dirty="0">
              <a:solidFill>
                <a:srgbClr val="7030A0"/>
              </a:solidFill>
              <a:latin typeface="Arial"/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836288" y="3780900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Hust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kožich.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1315464" y="379204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1337024" y="379204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ý</a:t>
            </a:r>
          </a:p>
        </p:txBody>
      </p:sp>
      <p:sp>
        <p:nvSpPr>
          <p:cNvPr id="87" name="TextovéPole 86"/>
          <p:cNvSpPr txBox="1"/>
          <p:nvPr/>
        </p:nvSpPr>
        <p:spPr>
          <a:xfrm>
            <a:off x="3480707" y="3789630"/>
            <a:ext cx="1667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  <a:latin typeface="Arial"/>
              </a:rPr>
              <a:t>Husté kožichy.</a:t>
            </a:r>
            <a:endParaRPr lang="cs-CZ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6153107" y="3790192"/>
            <a:ext cx="1898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  <a:latin typeface="Arial"/>
              </a:rPr>
              <a:t>Hustými kožichy.</a:t>
            </a:r>
            <a:endParaRPr lang="cs-CZ" dirty="0">
              <a:solidFill>
                <a:srgbClr val="7030A0"/>
              </a:solidFill>
              <a:latin typeface="Arial"/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843548" y="4143750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Hladov    vlk.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1556368" y="416940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1602940" y="41548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ý</a:t>
            </a:r>
          </a:p>
        </p:txBody>
      </p:sp>
      <p:sp>
        <p:nvSpPr>
          <p:cNvPr id="93" name="TextovéPole 92"/>
          <p:cNvSpPr txBox="1"/>
          <p:nvPr/>
        </p:nvSpPr>
        <p:spPr>
          <a:xfrm>
            <a:off x="3487967" y="4152480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FF"/>
                </a:solidFill>
                <a:latin typeface="Arial"/>
              </a:rPr>
              <a:t>Hladoví vlci.</a:t>
            </a:r>
            <a:endParaRPr lang="cs-CZ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6160367" y="4153042"/>
            <a:ext cx="1770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7030A0"/>
                </a:solidFill>
                <a:latin typeface="Arial"/>
              </a:rPr>
              <a:t>Hladovými vlky.</a:t>
            </a:r>
            <a:endParaRPr lang="cs-CZ" dirty="0">
              <a:solidFill>
                <a:srgbClr val="7030A0"/>
              </a:solidFill>
              <a:latin typeface="Arial"/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836294" y="4531666"/>
            <a:ext cx="2005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000000"/>
                </a:solidFill>
                <a:latin typeface="Arial"/>
              </a:rPr>
              <a:t>Nadan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   student.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1520086" y="455732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</a:rPr>
              <a:t>…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1552144" y="454280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Arial"/>
              </a:rPr>
              <a:t>ý</a:t>
            </a:r>
          </a:p>
        </p:txBody>
      </p:sp>
      <p:sp>
        <p:nvSpPr>
          <p:cNvPr id="98" name="TextovéPole 97"/>
          <p:cNvSpPr txBox="1"/>
          <p:nvPr/>
        </p:nvSpPr>
        <p:spPr>
          <a:xfrm>
            <a:off x="3480713" y="4540396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FF"/>
                </a:solidFill>
                <a:latin typeface="Arial"/>
              </a:rPr>
              <a:t>Nadaní studenti.</a:t>
            </a:r>
            <a:endParaRPr lang="cs-CZ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6153113" y="4540958"/>
            <a:ext cx="2206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7030A0"/>
                </a:solidFill>
                <a:latin typeface="Arial"/>
              </a:rPr>
              <a:t>Nadanými studenty.</a:t>
            </a:r>
            <a:endParaRPr lang="cs-CZ" dirty="0">
              <a:solidFill>
                <a:srgbClr val="7030A0"/>
              </a:solidFill>
              <a:latin typeface="Arial"/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827584" y="4903410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Arial"/>
              </a:rPr>
              <a:t>Pilná včela.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3487973" y="4902286"/>
            <a:ext cx="1334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0000FF"/>
                </a:solidFill>
                <a:latin typeface="Arial"/>
              </a:rPr>
              <a:t>Pilné včely.</a:t>
            </a:r>
            <a:endParaRPr lang="cs-CZ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6160373" y="4902848"/>
            <a:ext cx="18389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solidFill>
                  <a:srgbClr val="7030A0"/>
                </a:solidFill>
                <a:latin typeface="Arial"/>
              </a:rPr>
              <a:t>Pilnými včelami.</a:t>
            </a:r>
            <a:endParaRPr lang="cs-CZ" dirty="0">
              <a:solidFill>
                <a:srgbClr val="7030A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4061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80" dur="1000" fill="hold"/>
                                        <p:tgtEl>
                                          <p:spTgt spid="6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93" dur="250" autoRev="1" fill="remove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4" dur="250" autoRev="1" fill="remove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5" dur="250" autoRev="1" fill="remove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250" autoRev="1" fill="remove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000"/>
                            </p:stCondLst>
                            <p:childTnLst>
                              <p:par>
                                <p:cTn id="134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39" dur="1000" fill="hold"/>
                                        <p:tgtEl>
                                          <p:spTgt spid="7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152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3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4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50" autoRev="1" fill="remove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1000"/>
                            </p:stCondLst>
                            <p:childTnLst>
                              <p:par>
                                <p:cTn id="193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98" dur="1000" fill="hold"/>
                                        <p:tgtEl>
                                          <p:spTgt spid="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11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2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13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4" dur="250" autoRev="1" fill="remove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1" fill="hold">
                            <p:stCondLst>
                              <p:cond delay="1000"/>
                            </p:stCondLst>
                            <p:childTnLst>
                              <p:par>
                                <p:cTn id="252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4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6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257" dur="1000" fill="hold"/>
                                        <p:tgtEl>
                                          <p:spTgt spid="8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9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70" dur="250" autoRev="1" fill="remove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1" dur="250" autoRev="1" fill="remove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2" dur="250" autoRev="1" fill="remove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250" autoRev="1" fill="remove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6" fill="hold">
                      <p:stCondLst>
                        <p:cond delay="indefinite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1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5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316" dur="1000" fill="hold"/>
                                        <p:tgtEl>
                                          <p:spTgt spid="8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8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29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30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31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250" autoRev="1" fill="remove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5" fill="hold">
                      <p:stCondLst>
                        <p:cond delay="indefinite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7" fill="hold">
                      <p:stCondLst>
                        <p:cond delay="indefinite"/>
                      </p:stCondLst>
                      <p:childTnLst>
                        <p:par>
                          <p:cTn id="358" fill="hold">
                            <p:stCondLst>
                              <p:cond delay="0"/>
                            </p:stCondLst>
                            <p:childTnLst>
                              <p:par>
                                <p:cTn id="3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9" fill="hold">
                            <p:stCondLst>
                              <p:cond delay="1000"/>
                            </p:stCondLst>
                            <p:childTnLst>
                              <p:par>
                                <p:cTn id="370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2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4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375" dur="1000" fill="hold"/>
                                        <p:tgtEl>
                                          <p:spTgt spid="9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6" fill="hold">
                      <p:stCondLst>
                        <p:cond delay="indefinite"/>
                      </p:stCondLst>
                      <p:childTnLst>
                        <p:par>
                          <p:cTn id="377" fill="hold">
                            <p:stCondLst>
                              <p:cond delay="0"/>
                            </p:stCondLst>
                            <p:childTnLst>
                              <p:par>
                                <p:cTn id="37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7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388" dur="250" autoRev="1" fill="remove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89" dur="250" autoRev="1" fill="remove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90" dur="250" autoRev="1" fill="remove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1" dur="250" autoRev="1" fill="remove"/>
                                        <p:tgtEl>
                                          <p:spTgt spid="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2" fill="hold">
                      <p:stCondLst>
                        <p:cond delay="indefinite"/>
                      </p:stCondLst>
                      <p:childTnLst>
                        <p:par>
                          <p:cTn id="393" fill="hold">
                            <p:stCondLst>
                              <p:cond delay="0"/>
                            </p:stCondLst>
                            <p:childTnLst>
                              <p:par>
                                <p:cTn id="39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4" fill="hold">
                      <p:stCondLst>
                        <p:cond delay="indefinite"/>
                      </p:stCondLst>
                      <p:childTnLst>
                        <p:par>
                          <p:cTn id="405" fill="hold">
                            <p:stCondLst>
                              <p:cond delay="0"/>
                            </p:stCondLst>
                            <p:childTnLst>
                              <p:par>
                                <p:cTn id="40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1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6" fill="hold">
                      <p:stCondLst>
                        <p:cond delay="indefinite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3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8" fill="hold">
                            <p:stCondLst>
                              <p:cond delay="1000"/>
                            </p:stCondLst>
                            <p:childTnLst>
                              <p:par>
                                <p:cTn id="429" presetID="2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1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3" presetID="6" presetClass="emp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434" dur="1000" fill="hold"/>
                                        <p:tgtEl>
                                          <p:spTgt spid="9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5" fill="hold">
                      <p:stCondLst>
                        <p:cond delay="indefinite"/>
                      </p:stCondLst>
                      <p:childTnLst>
                        <p:par>
                          <p:cTn id="436" fill="hold">
                            <p:stCondLst>
                              <p:cond delay="0"/>
                            </p:stCondLst>
                            <p:childTnLst>
                              <p:par>
                                <p:cTn id="4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9" fill="hold">
                            <p:stCondLst>
                              <p:cond delay="0"/>
                            </p:stCondLst>
                            <p:childTnLst>
                              <p:par>
                                <p:cTn id="440" presetID="49" presetClass="entr" presetSubtype="0" decel="10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5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6" presetID="27" presetClass="emph" presetSubtype="0" repeatCount="indefinite" fill="remove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447" dur="250" autoRev="1" fill="remove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48" dur="250" autoRev="1" fill="remove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49" dur="250" autoRev="1" fill="remove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0" dur="250" autoRev="1" fill="remove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1" fill="hold">
                      <p:stCondLst>
                        <p:cond delay="indefinite"/>
                      </p:stCondLst>
                      <p:childTnLst>
                        <p:par>
                          <p:cTn id="452" fill="hold">
                            <p:stCondLst>
                              <p:cond delay="0"/>
                            </p:stCondLst>
                            <p:childTnLst>
                              <p:par>
                                <p:cTn id="4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3" fill="hold">
                      <p:stCondLst>
                        <p:cond delay="indefinite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0" dur="1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5" fill="hold">
                      <p:stCondLst>
                        <p:cond delay="indefinite"/>
                      </p:stCondLst>
                      <p:childTnLst>
                        <p:par>
                          <p:cTn id="476" fill="hold">
                            <p:stCondLst>
                              <p:cond delay="0"/>
                            </p:stCondLst>
                            <p:childTnLst>
                              <p:par>
                                <p:cTn id="4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2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7" fill="hold">
                      <p:stCondLst>
                        <p:cond delay="indefinite"/>
                      </p:stCondLst>
                      <p:childTnLst>
                        <p:par>
                          <p:cTn id="488" fill="hold">
                            <p:stCondLst>
                              <p:cond delay="0"/>
                            </p:stCondLst>
                            <p:childTnLst>
                              <p:par>
                                <p:cTn id="4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4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9" fill="hold">
                      <p:stCondLst>
                        <p:cond delay="indefinite"/>
                      </p:stCondLst>
                      <p:childTnLst>
                        <p:par>
                          <p:cTn id="500" fill="hold">
                            <p:stCondLst>
                              <p:cond delay="0"/>
                            </p:stCondLst>
                            <p:childTnLst>
                              <p:par>
                                <p:cTn id="5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0"/>
      <p:bldP spid="57" grpId="1"/>
      <p:bldP spid="57" grpId="2"/>
      <p:bldP spid="58" grpId="0"/>
      <p:bldP spid="58" grpId="1"/>
      <p:bldP spid="59" grpId="0"/>
      <p:bldP spid="63" grpId="0"/>
      <p:bldP spid="64" grpId="0"/>
      <p:bldP spid="65" grpId="0"/>
      <p:bldP spid="65" grpId="1"/>
      <p:bldP spid="65" grpId="2"/>
      <p:bldP spid="66" grpId="0"/>
      <p:bldP spid="66" grpId="1"/>
      <p:bldP spid="67" grpId="0"/>
      <p:bldP spid="68" grpId="0"/>
      <p:bldP spid="69" grpId="0"/>
      <p:bldP spid="70" grpId="0"/>
      <p:bldP spid="70" grpId="1"/>
      <p:bldP spid="70" grpId="2"/>
      <p:bldP spid="71" grpId="0"/>
      <p:bldP spid="71" grpId="1"/>
      <p:bldP spid="72" grpId="0"/>
      <p:bldP spid="73" grpId="0"/>
      <p:bldP spid="74" grpId="0"/>
      <p:bldP spid="75" grpId="0"/>
      <p:bldP spid="75" grpId="1"/>
      <p:bldP spid="75" grpId="2"/>
      <p:bldP spid="76" grpId="0"/>
      <p:bldP spid="76" grpId="1"/>
      <p:bldP spid="77" grpId="0"/>
      <p:bldP spid="78" grpId="0"/>
      <p:bldP spid="79" grpId="0"/>
      <p:bldP spid="80" grpId="0"/>
      <p:bldP spid="80" grpId="1"/>
      <p:bldP spid="80" grpId="2"/>
      <p:bldP spid="81" grpId="0"/>
      <p:bldP spid="81" grpId="1"/>
      <p:bldP spid="82" grpId="0"/>
      <p:bldP spid="83" grpId="0"/>
      <p:bldP spid="84" grpId="0"/>
      <p:bldP spid="85" grpId="0"/>
      <p:bldP spid="85" grpId="1"/>
      <p:bldP spid="85" grpId="2"/>
      <p:bldP spid="86" grpId="0"/>
      <p:bldP spid="86" grpId="1"/>
      <p:bldP spid="87" grpId="0"/>
      <p:bldP spid="88" grpId="0"/>
      <p:bldP spid="90" grpId="0"/>
      <p:bldP spid="91" grpId="0"/>
      <p:bldP spid="91" grpId="1"/>
      <p:bldP spid="91" grpId="2"/>
      <p:bldP spid="92" grpId="0"/>
      <p:bldP spid="92" grpId="1"/>
      <p:bldP spid="93" grpId="0"/>
      <p:bldP spid="94" grpId="0"/>
      <p:bldP spid="95" grpId="0"/>
      <p:bldP spid="96" grpId="0"/>
      <p:bldP spid="96" grpId="1"/>
      <p:bldP spid="96" grpId="2"/>
      <p:bldP spid="97" grpId="0"/>
      <p:bldP spid="97" grpId="1"/>
      <p:bldP spid="98" grpId="0"/>
      <p:bldP spid="99" grpId="0"/>
      <p:bldP spid="100" grpId="0"/>
      <p:bldP spid="101" grpId="0"/>
      <p:bldP spid="10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latin typeface="+mj-lt"/>
              </a:rPr>
              <a:t>Správné tvary </a:t>
            </a:r>
            <a:endParaRPr lang="cs-CZ" sz="3600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908720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</a:rPr>
              <a:t>Dej do správného tvaru přídavná jména v závorkách:</a:t>
            </a:r>
            <a:endParaRPr lang="cs-CZ" sz="3600" dirty="0" smtClean="0">
              <a:solidFill>
                <a:srgbClr val="000000"/>
              </a:solidFill>
              <a:latin typeface="Script MT Bold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8213829"/>
              </p:ext>
            </p:extLst>
          </p:nvPr>
        </p:nvGraphicFramePr>
        <p:xfrm>
          <a:off x="107505" y="1268760"/>
          <a:ext cx="8928990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6063"/>
                <a:gridCol w="835292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Vynikající    ( francouzský )     kuchyně.</a:t>
                      </a:r>
                      <a:endParaRPr lang="cs-CZ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2858411"/>
              </p:ext>
            </p:extLst>
          </p:nvPr>
        </p:nvGraphicFramePr>
        <p:xfrm>
          <a:off x="107504" y="2003492"/>
          <a:ext cx="8928990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6063"/>
                <a:gridCol w="835292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ve    ( vysoká )     skalách.</a:t>
                      </a:r>
                      <a:endParaRPr lang="cs-CZ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7470854"/>
              </p:ext>
            </p:extLst>
          </p:nvPr>
        </p:nvGraphicFramePr>
        <p:xfrm>
          <a:off x="107504" y="2744952"/>
          <a:ext cx="8928990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6063"/>
                <a:gridCol w="835292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</a:t>
                      </a:r>
                      <a:r>
                        <a:rPr lang="cs-CZ" baseline="0" dirty="0" smtClean="0"/>
                        <a:t> pralesa je slyšet     ( lev )     řev</a:t>
                      </a:r>
                      <a:r>
                        <a:rPr lang="cs-CZ" dirty="0" smtClean="0"/>
                        <a:t>.</a:t>
                      </a:r>
                      <a:endParaRPr lang="cs-CZ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057263"/>
              </p:ext>
            </p:extLst>
          </p:nvPr>
        </p:nvGraphicFramePr>
        <p:xfrm>
          <a:off x="107505" y="3492252"/>
          <a:ext cx="8928990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6063"/>
                <a:gridCol w="835292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(</a:t>
                      </a:r>
                      <a:r>
                        <a:rPr lang="cs-CZ" baseline="0" dirty="0" smtClean="0"/>
                        <a:t> Sobol )       kožešina je cenná</a:t>
                      </a:r>
                      <a:r>
                        <a:rPr lang="cs-CZ" dirty="0" smtClean="0"/>
                        <a:t>.</a:t>
                      </a:r>
                      <a:endParaRPr lang="cs-CZ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5000979"/>
              </p:ext>
            </p:extLst>
          </p:nvPr>
        </p:nvGraphicFramePr>
        <p:xfrm>
          <a:off x="113412" y="4232930"/>
          <a:ext cx="8928990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6063"/>
                <a:gridCol w="835292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5.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(</a:t>
                      </a:r>
                      <a:r>
                        <a:rPr lang="cs-CZ" baseline="0" dirty="0" smtClean="0"/>
                        <a:t> Orel )       drápy</a:t>
                      </a:r>
                      <a:r>
                        <a:rPr lang="cs-CZ" dirty="0" smtClean="0"/>
                        <a:t>.</a:t>
                      </a:r>
                      <a:endParaRPr lang="cs-CZ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8500964"/>
              </p:ext>
            </p:extLst>
          </p:nvPr>
        </p:nvGraphicFramePr>
        <p:xfrm>
          <a:off x="107504" y="4975392"/>
          <a:ext cx="8928990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6063"/>
                <a:gridCol w="835292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6.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(</a:t>
                      </a:r>
                      <a:r>
                        <a:rPr lang="cs-CZ" baseline="0" dirty="0" smtClean="0"/>
                        <a:t> Rychlá )       automobily</a:t>
                      </a:r>
                      <a:r>
                        <a:rPr lang="cs-CZ" dirty="0" smtClean="0"/>
                        <a:t>.</a:t>
                      </a:r>
                      <a:endParaRPr lang="cs-CZ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4974291"/>
              </p:ext>
            </p:extLst>
          </p:nvPr>
        </p:nvGraphicFramePr>
        <p:xfrm>
          <a:off x="107504" y="5712234"/>
          <a:ext cx="8928990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6063"/>
                <a:gridCol w="835292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7.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Dobrý     (</a:t>
                      </a:r>
                      <a:r>
                        <a:rPr lang="cs-CZ" baseline="0" dirty="0" smtClean="0"/>
                        <a:t> tvaroh )     dezert</a:t>
                      </a:r>
                      <a:r>
                        <a:rPr lang="cs-CZ" dirty="0" smtClean="0"/>
                        <a:t>.</a:t>
                      </a:r>
                      <a:endParaRPr lang="cs-CZ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8935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latin typeface="+mj-lt"/>
              </a:rPr>
              <a:t>Správné tvary </a:t>
            </a:r>
            <a:endParaRPr lang="cs-CZ" sz="3600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692696"/>
            <a:ext cx="91440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2200" dirty="0" smtClean="0">
                <a:solidFill>
                  <a:srgbClr val="000000"/>
                </a:solidFill>
              </a:rPr>
              <a:t>Kontrola správného tvaru přídavného jména:</a:t>
            </a:r>
            <a:endParaRPr lang="cs-CZ" sz="3600" dirty="0" smtClean="0">
              <a:solidFill>
                <a:srgbClr val="000000"/>
              </a:solidFill>
              <a:latin typeface="Script MT Bold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718178"/>
              </p:ext>
            </p:extLst>
          </p:nvPr>
        </p:nvGraphicFramePr>
        <p:xfrm>
          <a:off x="107505" y="1268760"/>
          <a:ext cx="8928990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6063"/>
                <a:gridCol w="835292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Vynikající    ( francouzský )     kuchyně.</a:t>
                      </a:r>
                      <a:endParaRPr lang="cs-CZ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3512800"/>
              </p:ext>
            </p:extLst>
          </p:nvPr>
        </p:nvGraphicFramePr>
        <p:xfrm>
          <a:off x="107504" y="2003492"/>
          <a:ext cx="8928990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6063"/>
                <a:gridCol w="835292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ve    ( vysoká )     skalách.</a:t>
                      </a:r>
                      <a:endParaRPr lang="cs-CZ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5138044"/>
              </p:ext>
            </p:extLst>
          </p:nvPr>
        </p:nvGraphicFramePr>
        <p:xfrm>
          <a:off x="107504" y="2744952"/>
          <a:ext cx="8928990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6063"/>
                <a:gridCol w="835292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</a:t>
                      </a:r>
                      <a:r>
                        <a:rPr lang="cs-CZ" baseline="0" dirty="0" smtClean="0"/>
                        <a:t> pralesa je slyšet     ( lev )     řev</a:t>
                      </a:r>
                      <a:r>
                        <a:rPr lang="cs-CZ" dirty="0" smtClean="0"/>
                        <a:t>.</a:t>
                      </a:r>
                      <a:endParaRPr lang="cs-CZ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020075"/>
              </p:ext>
            </p:extLst>
          </p:nvPr>
        </p:nvGraphicFramePr>
        <p:xfrm>
          <a:off x="107505" y="3492252"/>
          <a:ext cx="8928990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6063"/>
                <a:gridCol w="835292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(</a:t>
                      </a:r>
                      <a:r>
                        <a:rPr lang="cs-CZ" baseline="0" dirty="0" smtClean="0"/>
                        <a:t> Sobol )       kožešina je cenná</a:t>
                      </a:r>
                      <a:r>
                        <a:rPr lang="cs-CZ" dirty="0" smtClean="0"/>
                        <a:t>.</a:t>
                      </a:r>
                      <a:endParaRPr lang="cs-CZ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2668661"/>
              </p:ext>
            </p:extLst>
          </p:nvPr>
        </p:nvGraphicFramePr>
        <p:xfrm>
          <a:off x="113412" y="4232930"/>
          <a:ext cx="8928990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6063"/>
                <a:gridCol w="835292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5.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(</a:t>
                      </a:r>
                      <a:r>
                        <a:rPr lang="cs-CZ" baseline="0" dirty="0" smtClean="0"/>
                        <a:t> Orel )       drápy</a:t>
                      </a:r>
                      <a:r>
                        <a:rPr lang="cs-CZ" dirty="0" smtClean="0"/>
                        <a:t>.</a:t>
                      </a:r>
                      <a:endParaRPr lang="cs-CZ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0927445"/>
              </p:ext>
            </p:extLst>
          </p:nvPr>
        </p:nvGraphicFramePr>
        <p:xfrm>
          <a:off x="107504" y="4975392"/>
          <a:ext cx="8928990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6063"/>
                <a:gridCol w="835292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6.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(</a:t>
                      </a:r>
                      <a:r>
                        <a:rPr lang="cs-CZ" baseline="0" dirty="0" smtClean="0"/>
                        <a:t> Rychlá )       automobily</a:t>
                      </a:r>
                      <a:r>
                        <a:rPr lang="cs-CZ" dirty="0" smtClean="0"/>
                        <a:t>.</a:t>
                      </a:r>
                      <a:endParaRPr lang="cs-CZ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0631368"/>
              </p:ext>
            </p:extLst>
          </p:nvPr>
        </p:nvGraphicFramePr>
        <p:xfrm>
          <a:off x="107504" y="5712234"/>
          <a:ext cx="8928990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6063"/>
                <a:gridCol w="835292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7.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Dobrý     (</a:t>
                      </a:r>
                      <a:r>
                        <a:rPr lang="cs-CZ" baseline="0" dirty="0" smtClean="0"/>
                        <a:t> tvaroh )     dezert</a:t>
                      </a:r>
                      <a:r>
                        <a:rPr lang="cs-CZ" dirty="0" smtClean="0"/>
                        <a:t>.</a:t>
                      </a:r>
                      <a:endParaRPr lang="cs-CZ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063424" y="1271750"/>
            <a:ext cx="1300356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francouzská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17554" y="2001684"/>
            <a:ext cx="1069524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vysokých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45588" y="2736278"/>
            <a:ext cx="428322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72130" y="3504560"/>
            <a:ext cx="787395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Sobolí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37446" y="4238592"/>
            <a:ext cx="556563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Orlí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15678" y="4987700"/>
            <a:ext cx="829458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Rychlé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18074" y="5722294"/>
            <a:ext cx="1120820" cy="369332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tvarohový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488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1075979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485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-1" y="980728"/>
            <a:ext cx="91440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Doplň vhodné přídavné jméno do vět a urči jejich druh.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otype Corsiva" pitchFamily="66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6831899"/>
              </p:ext>
            </p:extLst>
          </p:nvPr>
        </p:nvGraphicFramePr>
        <p:xfrm>
          <a:off x="287523" y="1539636"/>
          <a:ext cx="8568952" cy="5057716"/>
        </p:xfrm>
        <a:graphic>
          <a:graphicData uri="http://schemas.openxmlformats.org/drawingml/2006/table">
            <a:tbl>
              <a:tblPr firstRow="1" bandRow="1"/>
              <a:tblGrid>
                <a:gridCol w="540061"/>
                <a:gridCol w="8028891"/>
              </a:tblGrid>
              <a:tr h="3289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Tovární komín je</a:t>
                      </a:r>
                      <a:r>
                        <a:rPr lang="cs-CZ" sz="1600" u="sng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                     _________   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.   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(_____) </a:t>
                      </a:r>
                      <a:endParaRPr lang="cs-CZ" sz="16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89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2.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Pohádka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byla</a:t>
                      </a:r>
                      <a:r>
                        <a:rPr kumimoji="0" lang="cs-CZ" sz="1600" b="0" i="0" u="sng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                 _________   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.   (_____)</a:t>
                      </a:r>
                      <a:endParaRPr kumimoji="0" lang="cs-CZ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89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Jablka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jsou </a:t>
                      </a:r>
                      <a:r>
                        <a:rPr kumimoji="0" lang="cs-CZ" sz="1600" b="0" i="0" u="sng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                 _________   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.   (_____)</a:t>
                      </a:r>
                      <a:endParaRPr kumimoji="0" lang="cs-CZ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89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4.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Zima byla letos</a:t>
                      </a:r>
                      <a:r>
                        <a:rPr kumimoji="0" lang="cs-CZ" sz="1600" b="0" i="0" u="sng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                 _________   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.   (_____)</a:t>
                      </a:r>
                      <a:endParaRPr kumimoji="0" lang="cs-CZ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89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5.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Každý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začátek je</a:t>
                      </a:r>
                      <a:r>
                        <a:rPr kumimoji="0" lang="cs-CZ" sz="1600" b="0" i="0" u="sng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                 _________   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.   (_____)</a:t>
                      </a:r>
                      <a:endParaRPr kumimoji="0" lang="cs-CZ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89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Andulka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je ještě</a:t>
                      </a:r>
                      <a:r>
                        <a:rPr kumimoji="0" lang="cs-CZ" sz="1600" b="0" i="0" u="sng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                 _________   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.   (_____)</a:t>
                      </a:r>
                      <a:endParaRPr kumimoji="0" lang="cs-CZ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89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Voda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 moři je</a:t>
                      </a:r>
                      <a:r>
                        <a:rPr kumimoji="0" lang="cs-CZ" sz="1600" b="0" i="0" u="sng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                 _________   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.   (_____)</a:t>
                      </a: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89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8.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Naše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třída nebude v soutěži</a:t>
                      </a:r>
                      <a:r>
                        <a:rPr kumimoji="0" lang="cs-CZ" sz="1600" b="0" i="0" u="sng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                 _________   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.   (_____)</a:t>
                      </a:r>
                      <a:endParaRPr kumimoji="0" lang="cs-CZ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89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9.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Ocet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je</a:t>
                      </a:r>
                      <a:r>
                        <a:rPr kumimoji="0" lang="cs-CZ" sz="1600" b="0" i="0" u="sng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                 _________   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.   (_____)</a:t>
                      </a:r>
                      <a:endParaRPr kumimoji="0" lang="cs-CZ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89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10.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Voda</a:t>
                      </a: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v řece je</a:t>
                      </a:r>
                      <a:r>
                        <a:rPr kumimoji="0" lang="cs-CZ" sz="1600" b="0" i="0" u="sng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                 _________   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.   (_____)</a:t>
                      </a:r>
                      <a:endParaRPr kumimoji="0" lang="cs-CZ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89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Milošův obrázek byl</a:t>
                      </a:r>
                      <a:r>
                        <a:rPr kumimoji="0" lang="cs-CZ" sz="1600" b="0" i="0" u="sng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                 _________   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.   (_____)</a:t>
                      </a:r>
                      <a:endParaRPr kumimoji="0" lang="cs-CZ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89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12.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Alenka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nebyla s odměnou</a:t>
                      </a:r>
                      <a:r>
                        <a:rPr kumimoji="0" lang="cs-CZ" sz="1600" b="0" i="0" u="sng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                 _________   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.   (_____)</a:t>
                      </a:r>
                      <a:endParaRPr kumimoji="0" lang="cs-CZ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89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13.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Strýčkovo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auto je</a:t>
                      </a:r>
                      <a:r>
                        <a:rPr kumimoji="0" lang="cs-CZ" sz="1600" b="0" i="0" u="sng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                 _________   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.   (_____)</a:t>
                      </a:r>
                      <a:endParaRPr kumimoji="0" lang="cs-CZ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2891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14.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Sousedova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kočka je</a:t>
                      </a:r>
                      <a:r>
                        <a:rPr kumimoji="0" lang="cs-CZ" sz="1600" b="0" i="0" u="sng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                 _________   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.   (_____)</a:t>
                      </a: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379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15.</a:t>
                      </a:r>
                      <a:endParaRPr lang="cs-CZ" sz="16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latin typeface="+mj-lt"/>
                        </a:rPr>
                        <a:t>Mirek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byl v závodě</a:t>
                      </a:r>
                      <a:r>
                        <a:rPr kumimoji="0" lang="cs-CZ" sz="1600" b="0" i="0" u="sng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                 _________   </a:t>
                      </a: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.   (_____)</a:t>
                      </a:r>
                    </a:p>
                  </a:txBody>
                  <a:tcPr>
                    <a:lnL w="12700" cmpd="sng">
                      <a:solidFill>
                        <a:srgbClr val="000000"/>
                      </a:solidFill>
                    </a:lnL>
                    <a:lnR w="12700" cmpd="sng">
                      <a:solidFill>
                        <a:srgbClr val="000000"/>
                      </a:solidFill>
                    </a:lnR>
                    <a:lnT w="12700" cmpd="sng">
                      <a:solidFill>
                        <a:srgbClr val="000000"/>
                      </a:solidFill>
                    </a:lnT>
                    <a:lnB w="12700" cmpd="sng">
                      <a:solidFill>
                        <a:srgbClr val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480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6878322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485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0" y="1340768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Přepiš do tvarů 1. a 7. pádu množného čísla:</a:t>
            </a: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5497809"/>
              </p:ext>
            </p:extLst>
          </p:nvPr>
        </p:nvGraphicFramePr>
        <p:xfrm>
          <a:off x="107505" y="1844824"/>
          <a:ext cx="892899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6063"/>
                <a:gridCol w="1800200"/>
                <a:gridCol w="3024336"/>
                <a:gridCol w="3528391"/>
              </a:tblGrid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dirty="0" err="1" smtClean="0"/>
                        <a:t>P.č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Text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dirty="0" smtClean="0"/>
                        <a:t>1. pád mn. č.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dirty="0" smtClean="0"/>
                        <a:t>7. pád mn. č.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Lv</a:t>
                      </a:r>
                      <a:r>
                        <a:rPr lang="cs-CZ" dirty="0" smtClean="0"/>
                        <a:t>…  mládě.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Holub… vejce. 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smtClean="0"/>
                        <a:t>Sob…  kožešina.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smtClean="0"/>
                        <a:t>Kos…  zpěv.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err="1" smtClean="0"/>
                        <a:t>Orl</a:t>
                      </a:r>
                      <a:r>
                        <a:rPr lang="cs-CZ" dirty="0" smtClean="0"/>
                        <a:t>…  dráp.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err="1" smtClean="0"/>
                        <a:t>Hust</a:t>
                      </a:r>
                      <a:r>
                        <a:rPr lang="cs-CZ" dirty="0" smtClean="0"/>
                        <a:t>…  kožich.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smtClean="0"/>
                        <a:t>Hladov…  vlk.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err="1" smtClean="0"/>
                        <a:t>Nadan</a:t>
                      </a:r>
                      <a:r>
                        <a:rPr lang="cs-CZ" dirty="0" smtClean="0"/>
                        <a:t>… student.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r>
                        <a:rPr lang="cs-CZ" dirty="0" smtClean="0"/>
                        <a:t>Pilná včela.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362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949113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485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2821525"/>
              </p:ext>
            </p:extLst>
          </p:nvPr>
        </p:nvGraphicFramePr>
        <p:xfrm>
          <a:off x="250825" y="1628800"/>
          <a:ext cx="8713663" cy="609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2171"/>
                <a:gridCol w="8151492"/>
              </a:tblGrid>
              <a:tr h="22682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>
                        <a:latin typeface="+mj-lt"/>
                      </a:endParaRPr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1.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Vynikající    ( francouzský )     kuchyně.</a:t>
                      </a:r>
                      <a:endParaRPr lang="cs-CZ" sz="140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3819194"/>
              </p:ext>
            </p:extLst>
          </p:nvPr>
        </p:nvGraphicFramePr>
        <p:xfrm>
          <a:off x="252650" y="2247844"/>
          <a:ext cx="8711838" cy="609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117"/>
                <a:gridCol w="8150721"/>
              </a:tblGrid>
              <a:tr h="22078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>
                        <a:latin typeface="+mj-lt"/>
                      </a:endParaRPr>
                    </a:p>
                  </a:txBody>
                  <a:tcPr/>
                </a:tc>
              </a:tr>
              <a:tr h="26862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2.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Je ve    ( vysoká )     skalách.</a:t>
                      </a:r>
                      <a:endParaRPr lang="cs-CZ" sz="1400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4886403"/>
              </p:ext>
            </p:extLst>
          </p:nvPr>
        </p:nvGraphicFramePr>
        <p:xfrm>
          <a:off x="250960" y="2852936"/>
          <a:ext cx="8713528" cy="609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2162"/>
                <a:gridCol w="8151366"/>
              </a:tblGrid>
              <a:tr h="24362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>
                        <a:latin typeface="+mj-lt"/>
                      </a:endParaRPr>
                    </a:p>
                  </a:txBody>
                  <a:tcPr/>
                </a:tc>
              </a:tr>
              <a:tr h="29640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3.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Z</a:t>
                      </a:r>
                      <a:r>
                        <a:rPr lang="cs-CZ" sz="1400" baseline="0" dirty="0" smtClean="0"/>
                        <a:t> pralesa je slyšet     ( lev )     řev</a:t>
                      </a:r>
                      <a:r>
                        <a:rPr lang="cs-CZ" sz="1400" dirty="0" smtClean="0"/>
                        <a:t>.</a:t>
                      </a:r>
                      <a:endParaRPr lang="cs-CZ" sz="1400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4223934"/>
              </p:ext>
            </p:extLst>
          </p:nvPr>
        </p:nvGraphicFramePr>
        <p:xfrm>
          <a:off x="250825" y="3458028"/>
          <a:ext cx="8713663" cy="609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6063"/>
                <a:gridCol w="8137600"/>
              </a:tblGrid>
              <a:tr h="22739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>
                        <a:latin typeface="+mj-lt"/>
                      </a:endParaRPr>
                    </a:p>
                  </a:txBody>
                  <a:tcPr/>
                </a:tc>
              </a:tr>
              <a:tr h="27666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4.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(</a:t>
                      </a:r>
                      <a:r>
                        <a:rPr lang="cs-CZ" sz="1400" baseline="0" dirty="0" smtClean="0"/>
                        <a:t> Sobol )       kožešina je cenná</a:t>
                      </a:r>
                      <a:r>
                        <a:rPr lang="cs-CZ" sz="1400" dirty="0" smtClean="0"/>
                        <a:t>.</a:t>
                      </a:r>
                      <a:endParaRPr lang="cs-CZ" sz="1400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3406804"/>
              </p:ext>
            </p:extLst>
          </p:nvPr>
        </p:nvGraphicFramePr>
        <p:xfrm>
          <a:off x="249833" y="4077072"/>
          <a:ext cx="8714655" cy="6209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299"/>
                <a:gridCol w="8153356"/>
              </a:tblGrid>
              <a:tr h="25987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>
                        <a:latin typeface="+mj-lt"/>
                      </a:endParaRPr>
                    </a:p>
                  </a:txBody>
                  <a:tcPr/>
                </a:tc>
              </a:tr>
              <a:tr h="31618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5.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(</a:t>
                      </a:r>
                      <a:r>
                        <a:rPr lang="cs-CZ" sz="1400" baseline="0" dirty="0" smtClean="0"/>
                        <a:t> Orel )       drápy</a:t>
                      </a:r>
                      <a:r>
                        <a:rPr lang="cs-CZ" sz="1400" dirty="0" smtClean="0"/>
                        <a:t>.</a:t>
                      </a:r>
                      <a:endParaRPr lang="cs-CZ" sz="1400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6231663"/>
              </p:ext>
            </p:extLst>
          </p:nvPr>
        </p:nvGraphicFramePr>
        <p:xfrm>
          <a:off x="250825" y="4710630"/>
          <a:ext cx="8713663" cy="609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6759"/>
                <a:gridCol w="8136904"/>
              </a:tblGrid>
              <a:tr h="19490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>
                        <a:latin typeface="+mj-lt"/>
                      </a:endParaRPr>
                    </a:p>
                  </a:txBody>
                  <a:tcPr/>
                </a:tc>
              </a:tr>
              <a:tr h="23713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6.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(</a:t>
                      </a:r>
                      <a:r>
                        <a:rPr lang="cs-CZ" sz="1400" baseline="0" dirty="0" smtClean="0"/>
                        <a:t> Rychlá )       automobily</a:t>
                      </a:r>
                      <a:r>
                        <a:rPr lang="cs-CZ" sz="1400" dirty="0" smtClean="0"/>
                        <a:t>.</a:t>
                      </a:r>
                      <a:endParaRPr lang="cs-CZ" sz="1400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1645273"/>
              </p:ext>
            </p:extLst>
          </p:nvPr>
        </p:nvGraphicFramePr>
        <p:xfrm>
          <a:off x="250825" y="5315160"/>
          <a:ext cx="8713663" cy="6209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6063"/>
                <a:gridCol w="8137600"/>
              </a:tblGrid>
              <a:tr h="25987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>
                        <a:latin typeface="+mj-lt"/>
                      </a:endParaRPr>
                    </a:p>
                  </a:txBody>
                  <a:tcPr/>
                </a:tc>
              </a:tr>
              <a:tr h="31618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7.</a:t>
                      </a: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Dobrý     (</a:t>
                      </a:r>
                      <a:r>
                        <a:rPr lang="cs-CZ" sz="1400" baseline="0" dirty="0" smtClean="0"/>
                        <a:t> tvaroh )     dezert</a:t>
                      </a:r>
                      <a:r>
                        <a:rPr lang="cs-CZ" sz="1400" dirty="0" smtClean="0"/>
                        <a:t>.</a:t>
                      </a:r>
                      <a:endParaRPr lang="cs-CZ" sz="1400" b="0" dirty="0" smtClean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0" y="983486"/>
            <a:ext cx="9144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Dej do správného tvaru přídavná jména v závorkách:</a:t>
            </a:r>
            <a:endParaRPr kumimoji="0" lang="cs-CZ" sz="14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cript MT Bold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0963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4209</TotalTime>
  <Words>1298</Words>
  <Application>Microsoft Office PowerPoint</Application>
  <PresentationFormat>Předvádění na obrazovce (4:3)</PresentationFormat>
  <Paragraphs>352</Paragraphs>
  <Slides>15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13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15</vt:i4>
      </vt:variant>
    </vt:vector>
  </HeadingPairs>
  <TitlesOfParts>
    <vt:vector size="32" baseType="lpstr">
      <vt:lpstr>바탕</vt:lpstr>
      <vt:lpstr>맑은 고딕</vt:lpstr>
      <vt:lpstr>Andalus</vt:lpstr>
      <vt:lpstr>arial</vt:lpstr>
      <vt:lpstr>arial</vt:lpstr>
      <vt:lpstr>Calibri</vt:lpstr>
      <vt:lpstr>Century Gothic</vt:lpstr>
      <vt:lpstr>Gill Sans MT</vt:lpstr>
      <vt:lpstr>Monotype Corsiva</vt:lpstr>
      <vt:lpstr>Script MT Bold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PŘÍDAVNÁ JMÉNA, DRUH</vt:lpstr>
      <vt:lpstr>PŘÍDAVNÁ JMÉNA, DRUH</vt:lpstr>
      <vt:lpstr>Tvary 1. a 7. pád množného čísla </vt:lpstr>
      <vt:lpstr>PŘÍDAVNÁ JMÉNA, DRUH</vt:lpstr>
      <vt:lpstr>Správné tvary </vt:lpstr>
      <vt:lpstr>Správné tvary 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334</cp:revision>
  <dcterms:created xsi:type="dcterms:W3CDTF">2011-11-08T12:26:57Z</dcterms:created>
  <dcterms:modified xsi:type="dcterms:W3CDTF">2013-12-15T15:03:58Z</dcterms:modified>
</cp:coreProperties>
</file>