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63" r:id="rId8"/>
    <p:sldId id="350" r:id="rId9"/>
    <p:sldId id="361" r:id="rId10"/>
    <p:sldId id="354" r:id="rId11"/>
    <p:sldId id="362" r:id="rId12"/>
    <p:sldId id="348" r:id="rId13"/>
    <p:sldId id="356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1837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1837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4096209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VY_32_INOVACE_486_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SLOVESA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URČOVÁVÁNÍ  MLUVNICKÝCH KATEGORIÍ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sloves a určování jejich mluvnických kategorií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Tabulka pro tvar podstatného jména a jeho vzoru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tvaru podstatného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jména a jeho vzoru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Tabulka se slabikami a tabulka pro mluvnické kategorie sloves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určení slovesných tvarů a mluvnických kategorií sloves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9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 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37923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SLOVESO, OSOBA, ČÍSLO, ČAS (MINULÝ, PŘÍTOMNÝ, BUDOUCÍ)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SLOVESA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75075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Ze sloves </a:t>
            </a:r>
            <a:r>
              <a:rPr lang="cs-CZ" sz="2200" dirty="0">
                <a:solidFill>
                  <a:srgbClr val="000000"/>
                </a:solidFill>
              </a:rPr>
              <a:t>u</a:t>
            </a:r>
            <a:r>
              <a:rPr lang="cs-CZ" sz="2200" dirty="0" smtClean="0">
                <a:solidFill>
                  <a:srgbClr val="000000"/>
                </a:solidFill>
              </a:rPr>
              <a:t>tvoř podstatná jména rodu středního a urči jejich vzor.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044895"/>
              </p:ext>
            </p:extLst>
          </p:nvPr>
        </p:nvGraphicFramePr>
        <p:xfrm>
          <a:off x="245889" y="1628800"/>
          <a:ext cx="8611821" cy="3566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797719"/>
                <a:gridCol w="1728192"/>
                <a:gridCol w="2880320"/>
                <a:gridCol w="32055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P. č.</a:t>
                      </a:r>
                      <a:endParaRPr lang="cs-CZ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+mj-lt"/>
                        </a:rPr>
                        <a:t>S</a:t>
                      </a:r>
                      <a:r>
                        <a:rPr lang="cs-CZ" sz="2000" baseline="0" dirty="0" smtClean="0">
                          <a:latin typeface="+mj-lt"/>
                        </a:rPr>
                        <a:t>l</a:t>
                      </a:r>
                      <a:r>
                        <a:rPr lang="cs-CZ" sz="2000" dirty="0" smtClean="0">
                          <a:latin typeface="+mj-lt"/>
                        </a:rPr>
                        <a:t>oveso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+mj-lt"/>
                        </a:rPr>
                        <a:t>Podstatné jméno 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+mj-lt"/>
                        </a:rPr>
                        <a:t>Vzor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pozvat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vyhlásit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ladit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dělat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vyrobit 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řídit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počítat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hnízdit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66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SLOVESA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346" y="750752"/>
            <a:ext cx="91440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Kontrola utvoření podstatných jmen rodu středního ze sloves a určení jejich vzoru.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1255798"/>
              </p:ext>
            </p:extLst>
          </p:nvPr>
        </p:nvGraphicFramePr>
        <p:xfrm>
          <a:off x="245889" y="1628800"/>
          <a:ext cx="8611821" cy="3566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725711"/>
                <a:gridCol w="1656184"/>
                <a:gridCol w="3024336"/>
                <a:gridCol w="32055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P. č.</a:t>
                      </a:r>
                      <a:endParaRPr lang="cs-CZ" sz="20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+mj-lt"/>
                        </a:rPr>
                        <a:t>S</a:t>
                      </a:r>
                      <a:r>
                        <a:rPr lang="cs-CZ" sz="2000" baseline="0" dirty="0" smtClean="0">
                          <a:latin typeface="+mj-lt"/>
                        </a:rPr>
                        <a:t>l</a:t>
                      </a:r>
                      <a:r>
                        <a:rPr lang="cs-CZ" sz="2000" dirty="0" smtClean="0">
                          <a:latin typeface="+mj-lt"/>
                        </a:rPr>
                        <a:t>oveso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+mj-lt"/>
                        </a:rPr>
                        <a:t>Podstatné jméno 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+mj-lt"/>
                        </a:rPr>
                        <a:t>Vzor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+mj-lt"/>
                        </a:rPr>
                        <a:t>1.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0000"/>
                        </a:solidFill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2.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3.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4.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5.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6.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7.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+mj-lt"/>
                        </a:rPr>
                        <a:t>8.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89784" y="2003354"/>
            <a:ext cx="939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pozvat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35244" y="2417978"/>
            <a:ext cx="10406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vyhlásit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7604" y="2824535"/>
            <a:ext cx="6559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ladit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86187" y="3224645"/>
            <a:ext cx="7409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dělat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50471" y="3618824"/>
            <a:ext cx="10102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vyrobit 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51108" y="4004420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řídit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84150" y="4404530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počítat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77381" y="4799191"/>
            <a:ext cx="939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hnízdit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81866" y="2026474"/>
            <a:ext cx="1082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pozvání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98239" y="2411696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vyhlášení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83344" y="2827380"/>
            <a:ext cx="883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ladění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90604" y="3216448"/>
            <a:ext cx="883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dělání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41483" y="3619468"/>
            <a:ext cx="1167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vyrábění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20263" y="4007974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řízení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584809" y="4410994"/>
            <a:ext cx="1095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počítání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42333" y="4810132"/>
            <a:ext cx="1167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dirty="0" smtClean="0">
                <a:solidFill>
                  <a:srgbClr val="0000FF"/>
                </a:solidFill>
                <a:latin typeface="Arial"/>
              </a:rPr>
              <a:t>hnízdění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750762" y="2023333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61268" y="2436985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54014" y="2828504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761268" y="3217010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68441" y="3620030"/>
            <a:ext cx="9236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754014" y="4022488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761274" y="4412680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761268" y="4798990"/>
            <a:ext cx="952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2000" b="1" i="1" dirty="0" smtClean="0">
                <a:solidFill>
                  <a:srgbClr val="FF0000"/>
                </a:solidFill>
              </a:rPr>
              <a:t>stavení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547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  <p:bldP spid="12" grpId="0"/>
      <p:bldP spid="13" grpId="0"/>
      <p:bldP spid="14" grpId="0"/>
      <p:bldP spid="15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SLOVESNÉ TVARY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445958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Podle čísel složte ze slabik slovesné tvary, určete mluvnické kategorie sloves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5148414"/>
              </p:ext>
            </p:extLst>
          </p:nvPr>
        </p:nvGraphicFramePr>
        <p:xfrm>
          <a:off x="43693" y="3100700"/>
          <a:ext cx="9066935" cy="3708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31963"/>
                <a:gridCol w="3240360"/>
                <a:gridCol w="1224136"/>
                <a:gridCol w="1357089"/>
                <a:gridCol w="181338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dvojic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Slovesný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1, 2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3, 4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5, 6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7, 8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9, 10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11, 12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13, 14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15, 16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17, 18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5" name="Tabulka 7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9515995"/>
              </p:ext>
            </p:extLst>
          </p:nvPr>
        </p:nvGraphicFramePr>
        <p:xfrm>
          <a:off x="27302" y="936624"/>
          <a:ext cx="9116694" cy="896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</a:tblGrid>
              <a:tr h="89697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6" name="TextovéPole 75"/>
          <p:cNvSpPr txBox="1"/>
          <p:nvPr/>
        </p:nvSpPr>
        <p:spPr>
          <a:xfrm>
            <a:off x="7092280" y="944348"/>
            <a:ext cx="1039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kle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5496" y="958862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ve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041835" y="990021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5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sle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065075" y="97281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12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sá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073801" y="97337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17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plá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4090703" y="98063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15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sá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090570" y="958868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9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je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121441" y="97337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</a:t>
            </a:r>
            <a:r>
              <a:rPr lang="cs-CZ" sz="2400" b="1" dirty="0" err="1" smtClean="0">
                <a:solidFill>
                  <a:srgbClr val="000000"/>
                </a:solidFill>
              </a:rPr>
              <a:t>sím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8156521" y="973376"/>
            <a:ext cx="9541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7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dě</a:t>
            </a:r>
            <a:endParaRPr lang="cs-CZ" sz="2400" b="1" dirty="0">
              <a:solidFill>
                <a:srgbClr val="000000"/>
              </a:solidFill>
            </a:endParaRPr>
          </a:p>
        </p:txBody>
      </p:sp>
      <p:graphicFrame>
        <p:nvGraphicFramePr>
          <p:cNvPr id="85" name="Tabulka 8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372960"/>
              </p:ext>
            </p:extLst>
          </p:nvPr>
        </p:nvGraphicFramePr>
        <p:xfrm>
          <a:off x="20982" y="1991592"/>
          <a:ext cx="9116694" cy="896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</a:tblGrid>
              <a:tr h="89697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6" name="TextovéPole 85"/>
          <p:cNvSpPr txBox="1"/>
          <p:nvPr/>
        </p:nvSpPr>
        <p:spPr>
          <a:xfrm>
            <a:off x="7085960" y="1999316"/>
            <a:ext cx="10823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6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</a:t>
            </a:r>
            <a:r>
              <a:rPr lang="cs-CZ" sz="2400" b="1" dirty="0" err="1" smtClean="0">
                <a:solidFill>
                  <a:srgbClr val="000000"/>
                </a:solidFill>
              </a:rPr>
              <a:t>pím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9176" y="2013830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</a:t>
            </a:r>
            <a:r>
              <a:rPr lang="cs-CZ" sz="2400" b="1" dirty="0" err="1" smtClean="0">
                <a:solidFill>
                  <a:srgbClr val="000000"/>
                </a:solidFill>
              </a:rPr>
              <a:t>lá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035515" y="199931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de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058755" y="2027782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14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pí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3067481" y="202834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3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pro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4084383" y="203560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18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če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5084250" y="201383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</a:t>
            </a:r>
            <a:r>
              <a:rPr lang="cs-CZ" sz="2400" b="1" dirty="0" err="1" smtClean="0">
                <a:solidFill>
                  <a:srgbClr val="000000"/>
                </a:solidFill>
              </a:rPr>
              <a:t>zí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115121" y="202834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</a:t>
            </a:r>
            <a:r>
              <a:rPr lang="cs-CZ" sz="2400" b="1" dirty="0" err="1" smtClean="0">
                <a:solidFill>
                  <a:srgbClr val="000000"/>
                </a:solidFill>
              </a:rPr>
              <a:t>tr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8150201" y="2028344"/>
            <a:ext cx="9541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zu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46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SLOVESNÉ TVARY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445958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Kontrola slovesných tvarů a určení mluvnických kategorií sloves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608033"/>
              </p:ext>
            </p:extLst>
          </p:nvPr>
        </p:nvGraphicFramePr>
        <p:xfrm>
          <a:off x="27302" y="936624"/>
          <a:ext cx="9116694" cy="896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</a:tblGrid>
              <a:tr h="89697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092280" y="944348"/>
            <a:ext cx="1039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kle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5496" y="958862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ve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041835" y="944348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5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sle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065075" y="97281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12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sá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073801" y="97337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17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plá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090703" y="98063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15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sá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090570" y="958868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9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je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121441" y="97337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</a:t>
            </a:r>
            <a:r>
              <a:rPr lang="cs-CZ" sz="2400" b="1" dirty="0" err="1" smtClean="0">
                <a:solidFill>
                  <a:srgbClr val="000000"/>
                </a:solidFill>
              </a:rPr>
              <a:t>sím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156521" y="973376"/>
            <a:ext cx="9541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7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dě</a:t>
            </a:r>
            <a:endParaRPr lang="cs-CZ" sz="2400" b="1" dirty="0">
              <a:solidFill>
                <a:srgbClr val="000000"/>
              </a:solidFill>
            </a:endParaRPr>
          </a:p>
        </p:txBody>
      </p:sp>
      <p:graphicFrame>
        <p:nvGraphicFramePr>
          <p:cNvPr id="65" name="Tabulka 6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562424"/>
              </p:ext>
            </p:extLst>
          </p:nvPr>
        </p:nvGraphicFramePr>
        <p:xfrm>
          <a:off x="35496" y="1991592"/>
          <a:ext cx="9116694" cy="896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  <a:gridCol w="1012966"/>
              </a:tblGrid>
              <a:tr h="89697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6" name="TextovéPole 65"/>
          <p:cNvSpPr txBox="1"/>
          <p:nvPr/>
        </p:nvSpPr>
        <p:spPr>
          <a:xfrm>
            <a:off x="7100474" y="1999316"/>
            <a:ext cx="10823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6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</a:t>
            </a:r>
            <a:r>
              <a:rPr lang="cs-CZ" sz="2400" b="1" dirty="0" err="1" smtClean="0">
                <a:solidFill>
                  <a:srgbClr val="000000"/>
                </a:solidFill>
              </a:rPr>
              <a:t>pím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3690" y="2013830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</a:t>
            </a:r>
            <a:r>
              <a:rPr lang="cs-CZ" sz="2400" b="1" dirty="0" err="1" smtClean="0">
                <a:solidFill>
                  <a:srgbClr val="000000"/>
                </a:solidFill>
              </a:rPr>
              <a:t>lá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1050029" y="199931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de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073269" y="2027782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14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pí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081995" y="202834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3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0000"/>
                </a:solidFill>
              </a:rPr>
              <a:t>    pro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098897" y="203560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18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če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098764" y="2013836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</a:t>
            </a:r>
            <a:r>
              <a:rPr lang="cs-CZ" sz="2400" b="1" dirty="0" err="1" smtClean="0">
                <a:solidFill>
                  <a:srgbClr val="000000"/>
                </a:solidFill>
              </a:rPr>
              <a:t>zí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129635" y="2028344"/>
            <a:ext cx="9853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13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 </a:t>
            </a:r>
            <a:r>
              <a:rPr lang="cs-CZ" sz="2400" b="1" dirty="0" err="1" smtClean="0">
                <a:solidFill>
                  <a:srgbClr val="000000"/>
                </a:solidFill>
              </a:rPr>
              <a:t>tr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164715" y="2028344"/>
            <a:ext cx="9541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      </a:t>
            </a:r>
            <a:r>
              <a:rPr lang="cs-CZ" sz="2400" b="1" dirty="0" err="1" smtClean="0">
                <a:solidFill>
                  <a:srgbClr val="000000"/>
                </a:solidFill>
              </a:rPr>
              <a:t>zu</a:t>
            </a:r>
            <a:endParaRPr lang="cs-CZ" sz="2400" b="1" dirty="0">
              <a:solidFill>
                <a:srgbClr val="00000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129942"/>
              </p:ext>
            </p:extLst>
          </p:nvPr>
        </p:nvGraphicFramePr>
        <p:xfrm>
          <a:off x="43693" y="3100700"/>
          <a:ext cx="9066935" cy="3708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31963"/>
                <a:gridCol w="3240360"/>
                <a:gridCol w="1224136"/>
                <a:gridCol w="1357089"/>
                <a:gridCol w="181338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dvojic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Slovesný 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1, 2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3, 4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5, 6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7, 8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9, 10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11, 12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13, 14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15, 16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17, 18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65945" y="3474310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vezu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14147" y="35010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1.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10782" y="34937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29816" y="350100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28065" y="383836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prosím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21407" y="384209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1.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15180" y="38378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927348" y="385231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454740" y="4222990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slepím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19598" y="422671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1.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407926" y="422389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610850" y="4223898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přít., bud.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85928" y="457858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dělá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133550" y="45823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3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415186" y="45845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927348" y="457949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584242" y="4963210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jede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33550" y="495242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3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407932" y="494397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927348" y="496411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526748" y="531880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klesá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33550" y="531853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3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15180" y="531797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934608" y="533304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621092" y="5697746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trpí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133550" y="568864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3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04820" y="57025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27348" y="570315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598756" y="605553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sází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133550" y="605875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3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415180" y="60727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927348" y="6058752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518932" y="645467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pláče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126296" y="64433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3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407926" y="64573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+mj-lt"/>
              </a:rPr>
              <a:t>j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920094" y="644337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přít.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14965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44" dur="250" autoRev="1" fill="remove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5" dur="250" autoRev="1" fill="remove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6" dur="250" autoRev="1" fill="remove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7" dur="250" autoRev="1" fill="remove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00"/>
                            </p:stCondLst>
                            <p:childTnLst>
                              <p:par>
                                <p:cTn id="149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90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1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2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500"/>
                            </p:stCondLst>
                            <p:childTnLst>
                              <p:par>
                                <p:cTn id="195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96" dur="250" autoRev="1" fill="remove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7" dur="250" autoRev="1" fill="remove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8" dur="250" autoRev="1" fill="remove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9" dur="250" autoRev="1" fill="remove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3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500"/>
                            </p:stCondLst>
                            <p:childTnLst>
                              <p:par>
                                <p:cTn id="241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2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3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4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5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500"/>
                            </p:stCondLst>
                            <p:childTnLst>
                              <p:par>
                                <p:cTn id="287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8" dur="250" autoRev="1" fill="remove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9" dur="250" autoRev="1" fill="remove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0" dur="250" autoRev="1" fill="remove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1" dur="250" autoRev="1" fill="remove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28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9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0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1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3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34" dur="250" autoRev="1" fill="remove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5" dur="250" autoRev="1" fill="remove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6" dur="250" autoRev="1" fill="remove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50" autoRev="1" fill="remove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74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5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76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8" fill="hold">
                            <p:stCondLst>
                              <p:cond delay="500"/>
                            </p:stCondLst>
                            <p:childTnLst>
                              <p:par>
                                <p:cTn id="379" presetID="27" presetClass="emph" presetSubtype="0" repeatCount="indefinite" fill="remove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80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1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2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3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4" fill="hold">
                      <p:stCondLst>
                        <p:cond delay="indefinite"/>
                      </p:stCondLst>
                      <p:childTnLst>
                        <p:par>
                          <p:cTn id="385" fill="hold">
                            <p:stCondLst>
                              <p:cond delay="0"/>
                            </p:stCondLst>
                            <p:childTnLst>
                              <p:par>
                                <p:cTn id="3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1" fill="hold">
                      <p:stCondLst>
                        <p:cond delay="indefinite"/>
                      </p:stCondLst>
                      <p:childTnLst>
                        <p:par>
                          <p:cTn id="402" fill="hold">
                            <p:stCondLst>
                              <p:cond delay="0"/>
                            </p:stCondLst>
                            <p:childTnLst>
                              <p:par>
                                <p:cTn id="40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5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9" fill="hold">
                      <p:stCondLst>
                        <p:cond delay="indefinite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3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4" grpId="0"/>
      <p:bldP spid="55" grpId="0"/>
      <p:bldP spid="56" grpId="0"/>
      <p:bldP spid="57" grpId="0"/>
      <p:bldP spid="58" grpId="0"/>
      <p:bldP spid="59" grpId="0"/>
      <p:bldP spid="63" grpId="0"/>
      <p:bldP spid="64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4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60" grpId="0"/>
      <p:bldP spid="61" grpId="0"/>
      <p:bldP spid="62" grpId="0"/>
      <p:bldP spid="75" grpId="0"/>
      <p:bldP spid="76" grpId="0"/>
      <p:bldP spid="77" grpId="0"/>
      <p:bldP spid="78" grpId="0"/>
      <p:bldP spid="7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555410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486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0" y="1218238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Ze sloves utvoř podstatná jména rodu středního a urči jejich vzor.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496093"/>
              </p:ext>
            </p:extLst>
          </p:nvPr>
        </p:nvGraphicFramePr>
        <p:xfrm>
          <a:off x="266088" y="1882796"/>
          <a:ext cx="8611821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2930"/>
                <a:gridCol w="1942981"/>
                <a:gridCol w="2880320"/>
                <a:gridCol w="3205590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P. č.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oveso</a:t>
                      </a:r>
                      <a:endParaRPr lang="cs-CZ" sz="1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Podstatné jméno </a:t>
                      </a:r>
                      <a:endParaRPr lang="cs-CZ" sz="1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Vzor</a:t>
                      </a:r>
                      <a:endParaRPr lang="cs-CZ" sz="1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pozvat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vyhlásit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ladit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dělat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vyrobit 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řídit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počítat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hnízdit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80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127130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486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-33373" y="876845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Podle čísel složte ze slabik slovesné tvary, určete mluvnické kategorie sloves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otype Corsiva" pitchFamily="66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6482" y="1405522"/>
            <a:ext cx="8666432" cy="715146"/>
            <a:chOff x="56482" y="1405522"/>
            <a:chExt cx="8666432" cy="715146"/>
          </a:xfrm>
        </p:grpSpPr>
        <p:sp>
          <p:nvSpPr>
            <p:cNvPr id="21" name="TextovéPole 20"/>
            <p:cNvSpPr txBox="1"/>
            <p:nvPr/>
          </p:nvSpPr>
          <p:spPr>
            <a:xfrm>
              <a:off x="6961654" y="1412776"/>
              <a:ext cx="96212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11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kle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6482" y="1412775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1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ve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041835" y="1412776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5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sle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036047" y="1412214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12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sá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015745" y="1412776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17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plá</a:t>
              </a: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003619" y="1405522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15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sá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988972" y="1412782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9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 je</a:t>
              </a: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976301" y="1412776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4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sím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924297" y="1412776"/>
              <a:ext cx="798617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7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dě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3690" y="2155696"/>
            <a:ext cx="8688846" cy="715146"/>
            <a:chOff x="43690" y="2155696"/>
            <a:chExt cx="8688846" cy="715146"/>
          </a:xfrm>
        </p:grpSpPr>
        <p:sp>
          <p:nvSpPr>
            <p:cNvPr id="31" name="TextovéPole 30"/>
            <p:cNvSpPr txBox="1"/>
            <p:nvPr/>
          </p:nvSpPr>
          <p:spPr>
            <a:xfrm>
              <a:off x="6955334" y="2162950"/>
              <a:ext cx="939681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>
                  <a:solidFill>
                    <a:srgbClr val="FF0000"/>
                  </a:solidFill>
                </a:rPr>
                <a:t>6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pím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3690" y="2162950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>
                  <a:solidFill>
                    <a:srgbClr val="FF0000"/>
                  </a:solidFill>
                </a:rPr>
                <a:t>8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lá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035515" y="2162950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 smtClean="0">
                  <a:solidFill>
                    <a:srgbClr val="FF0000"/>
                  </a:solidFill>
                </a:rPr>
                <a:t>10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</a:t>
              </a:r>
              <a:r>
                <a:rPr kumimoji="0" lang="cs-CZ" sz="2000" b="1" i="0" u="none" strike="noStrike" kern="0" cap="none" spc="0" normalizeH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</a:t>
              </a: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de</a:t>
              </a: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015213" y="2162388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 smtClean="0">
                  <a:solidFill>
                    <a:srgbClr val="FF0000"/>
                  </a:solidFill>
                </a:rPr>
                <a:t>14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 pí</a:t>
              </a: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009425" y="2162950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>
                  <a:solidFill>
                    <a:srgbClr val="FF0000"/>
                  </a:solidFill>
                </a:rPr>
                <a:t>3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pro</a:t>
              </a: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997299" y="2155696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</a:rPr>
                <a:t>18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če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982652" y="2162956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 smtClean="0">
                  <a:solidFill>
                    <a:srgbClr val="FF0000"/>
                  </a:solidFill>
                </a:rPr>
                <a:t>16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zí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969981" y="2162950"/>
              <a:ext cx="98535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 smtClean="0">
                  <a:solidFill>
                    <a:srgbClr val="FF0000"/>
                  </a:solidFill>
                </a:rPr>
                <a:t>13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tr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7903463" y="2162950"/>
              <a:ext cx="829073" cy="7078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000" b="1" kern="0" dirty="0">
                  <a:solidFill>
                    <a:srgbClr val="FF0000"/>
                  </a:solidFill>
                </a:rPr>
                <a:t>2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     </a:t>
              </a:r>
              <a:r>
                <a:rPr kumimoji="0" lang="cs-CZ" sz="2000" b="1" i="0" u="none" strike="noStrike" kern="0" cap="none" spc="0" normalizeH="0" baseline="0" noProof="0" dirty="0" err="1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zu</a:t>
              </a:r>
              <a:r>
                <a:rPr kumimoji="0" lang="cs-CZ" sz="2000" b="1" i="0" u="none" strike="noStrike" kern="0" cap="none" spc="0" normalizeH="0" noProof="0" dirty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rPr>
                <a:t> </a:t>
              </a:r>
              <a:endPara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092576"/>
              </p:ext>
            </p:extLst>
          </p:nvPr>
        </p:nvGraphicFramePr>
        <p:xfrm>
          <a:off x="19673" y="3140968"/>
          <a:ext cx="9066935" cy="33765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67951"/>
                <a:gridCol w="2458823"/>
                <a:gridCol w="1813387"/>
                <a:gridCol w="1813387"/>
                <a:gridCol w="1813387"/>
              </a:tblGrid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/>
                        <a:t>Číslo dvojic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/>
                        <a:t>Slovesný tvar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/>
                        <a:t>osoba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/>
                        <a:t>Číslo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/>
                        <a:t>Čas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24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5904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096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4431</TotalTime>
  <Words>722</Words>
  <Application>Microsoft Office PowerPoint</Application>
  <PresentationFormat>Předvádění na obrazovce (4:3)</PresentationFormat>
  <Paragraphs>322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SLOVESA</vt:lpstr>
      <vt:lpstr>SLOVESA</vt:lpstr>
      <vt:lpstr>SLOVESNÉ TVARY</vt:lpstr>
      <vt:lpstr>SLOVESNÉ TVARY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348</cp:revision>
  <dcterms:created xsi:type="dcterms:W3CDTF">2011-11-08T12:26:57Z</dcterms:created>
  <dcterms:modified xsi:type="dcterms:W3CDTF">2013-12-15T15:05:17Z</dcterms:modified>
</cp:coreProperties>
</file>