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9" r:id="rId4"/>
    <p:sldId id="259" r:id="rId5"/>
    <p:sldId id="260" r:id="rId6"/>
    <p:sldId id="261" r:id="rId7"/>
    <p:sldId id="262" r:id="rId8"/>
    <p:sldId id="263" r:id="rId9"/>
    <p:sldId id="267" r:id="rId10"/>
    <p:sldId id="265" r:id="rId11"/>
    <p:sldId id="266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10" autoAdjust="0"/>
    <p:restoredTop sz="94660"/>
  </p:normalViewPr>
  <p:slideViewPr>
    <p:cSldViewPr>
      <p:cViewPr varScale="1">
        <p:scale>
          <a:sx n="104" d="100"/>
          <a:sy n="104" d="100"/>
        </p:scale>
        <p:origin x="-84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16D24-C1F2-489F-B06B-50635D96B7C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E877F-9B79-4219-8844-B488E7CB4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BA041-67AB-44F0-A838-431CC73ED4F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3C782-303F-4737-9058-3448AC637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2FDA8-40D6-4BCC-839D-1B105BBD210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F8C2E-F208-449E-A2B6-880A92C6A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CC8AF-2F58-4B34-88F4-04480F7BBC7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63D39-F2C9-4619-B382-C841B6CB3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70ACC-30C2-4EA9-8922-58C66F7B23E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B7F86-CC2A-4526-B14B-9040BEE38A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917A0-8478-401D-8A39-D2F19AF61B2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F1842-DBEE-4FC2-A776-DD9A09621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65E7-D632-4558-9CD2-1CA32F187F0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3FD95-86F1-4FE3-AEC0-4A35D5C64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99F7A-27D6-41C8-B737-558733325EF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4BB47-BFE0-49E0-88B0-7F7B6C68D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2926E-F885-4839-B4BE-A12F9DB6971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F6E24-42BF-4387-895A-7835FBBD0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2B7D1-0779-40D5-8ECB-4A6DC00AA9F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4A3FB-5C85-446F-BC0B-2707D9770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4D27A-9C2D-44B8-8E02-A16E8E64955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FBD53-A877-4190-8258-222E422CF8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7303D96-A7E8-4706-A1AC-142D9235D90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59B0359-A9D3-473A-AB39-849C3E079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ransition spd="slow">
    <p:split orient="vert"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1979613" y="5516563"/>
            <a:ext cx="6400800" cy="1752600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</a:t>
            </a:r>
            <a:endParaRPr lang="cs-CZ" dirty="0" smtClean="0"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Číslo projektu: CZ.1.07/1.4.00/21.3235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2C_06_Dvousložkové směsi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ZŠ</a:t>
            </a:r>
            <a:endParaRPr lang="en-GB" dirty="0" smtClean="0"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316" name="Nadpis 1"/>
          <p:cNvSpPr txBox="1">
            <a:spLocks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Trebuchet MS" pitchFamily="34" charset="0"/>
              </a:rPr>
              <a:t/>
            </a:r>
            <a:br>
              <a:rPr lang="cs-CZ" sz="4400">
                <a:latin typeface="Trebuchet MS" pitchFamily="34" charset="0"/>
              </a:rPr>
            </a:br>
            <a:endParaRPr lang="cs-CZ" sz="4400">
              <a:latin typeface="Trebuchet MS" pitchFamily="34" charset="0"/>
            </a:endParaRPr>
          </a:p>
        </p:txBody>
      </p:sp>
      <p:pic>
        <p:nvPicPr>
          <p:cNvPr id="1331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4000" dirty="0" smtClean="0"/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pPr marL="342900" indent="-342900">
              <a:buFont typeface="Wingdings" pitchFamily="2" charset="2"/>
              <a:buChar char="q"/>
            </a:pPr>
            <a:r>
              <a:rPr lang="cs-CZ" smtClean="0"/>
              <a:t>prezentace slouží k výkladu učitele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mtClean="0"/>
              <a:t>součástí prezentace jsou fotografie (ukázky) dvousložkových směsí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mtClean="0"/>
              <a:t>u každé dvousložkové směsi jsou uvedeny příklady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mtClean="0"/>
              <a:t>součástí prezentace jsou úkoly pro žáky – snímek 10 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550" y="765175"/>
            <a:ext cx="6400800" cy="347503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mtClean="0"/>
              <a:t> úkoly jsou zadané pro shrnutí látky – přehled zda, žáci danou látku pochopili 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 lze úkoly využít pro zadání samostatné práce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 na závěr si žáci zakreslí shrnující tabulku do sešitů  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 na snímku 11 je i řešení úkolů pro kontrolu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Dělení dvousložkových směsí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fontScale="92500" lnSpcReduction="1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4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Suspenze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4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Emulze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4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Pěna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4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Mlha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4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Dým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Suspenze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př. písek a voda, křída a voda</a:t>
            </a:r>
          </a:p>
          <a:p>
            <a:r>
              <a:rPr lang="cs-CZ" smtClean="0"/>
              <a:t>různorodá směs</a:t>
            </a:r>
          </a:p>
          <a:p>
            <a:r>
              <a:rPr lang="cs-CZ" smtClean="0"/>
              <a:t>pevná nerozpustná látka a kapalina</a:t>
            </a:r>
          </a:p>
          <a:p>
            <a:r>
              <a:rPr lang="cs-CZ" smtClean="0"/>
              <a:t>Uveď další příklady suspenze. 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Směs dvou kapalných látek </a:t>
            </a:r>
          </a:p>
          <a:p>
            <a:r>
              <a:rPr lang="cs-CZ" smtClean="0"/>
              <a:t>Př. Voda a benzín, mléko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773238"/>
            <a:ext cx="3689350" cy="455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pěna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Směs nerozpustné plynné látky v kapalině 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Př. Voda a mýdlo (mýdlová pěna), voda a jar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b="6306"/>
          <a:stretch>
            <a:fillRect/>
          </a:stretch>
        </p:blipFill>
        <p:spPr bwMode="auto">
          <a:xfrm>
            <a:off x="1258888" y="1906588"/>
            <a:ext cx="37449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Dým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Rozptýlení pevných částic v plynu </a:t>
            </a:r>
          </a:p>
          <a:p>
            <a:pPr>
              <a:lnSpc>
                <a:spcPct val="90000"/>
              </a:lnSpc>
            </a:pPr>
            <a:r>
              <a:rPr lang="cs-CZ" smtClean="0"/>
              <a:t>Je to směs pevných částeček v plynu </a:t>
            </a:r>
          </a:p>
          <a:p>
            <a:pPr>
              <a:lnSpc>
                <a:spcPct val="90000"/>
              </a:lnSpc>
            </a:pPr>
            <a:r>
              <a:rPr lang="cs-CZ" smtClean="0"/>
              <a:t>Jedná se o aerosol </a:t>
            </a:r>
          </a:p>
          <a:p>
            <a:pPr>
              <a:lnSpc>
                <a:spcPct val="90000"/>
              </a:lnSpc>
              <a:buFont typeface="Georgia" pitchFamily="18" charset="0"/>
              <a:buNone/>
            </a:pPr>
            <a:r>
              <a:rPr lang="cs-CZ" smtClean="0"/>
              <a:t>  různorodá směs plynné látky a v ní rozptýlené   </a:t>
            </a:r>
          </a:p>
          <a:p>
            <a:pPr>
              <a:lnSpc>
                <a:spcPct val="90000"/>
              </a:lnSpc>
              <a:buFont typeface="Georgia" pitchFamily="18" charset="0"/>
              <a:buNone/>
            </a:pPr>
            <a:r>
              <a:rPr lang="cs-CZ" smtClean="0"/>
              <a:t>  částice pevných nebo kapalných látek</a:t>
            </a:r>
          </a:p>
          <a:p>
            <a:pPr>
              <a:lnSpc>
                <a:spcPct val="90000"/>
              </a:lnSpc>
              <a:buFont typeface="Georgia" pitchFamily="18" charset="0"/>
              <a:buNone/>
            </a:pPr>
            <a:r>
              <a:rPr lang="cs-CZ" smtClean="0"/>
              <a:t>  aerosol – podle aér = řecký výraz pro vzduch </a:t>
            </a:r>
          </a:p>
          <a:p>
            <a:pPr>
              <a:lnSpc>
                <a:spcPct val="90000"/>
              </a:lnSpc>
              <a:buFont typeface="Georgia" pitchFamily="18" charset="0"/>
              <a:buNone/>
            </a:pPr>
            <a:r>
              <a:rPr lang="cs-CZ" smtClean="0"/>
              <a:t>  (vzduch je nejčastější plynná látka, ve které  </a:t>
            </a:r>
          </a:p>
          <a:p>
            <a:pPr>
              <a:lnSpc>
                <a:spcPct val="90000"/>
              </a:lnSpc>
              <a:buFont typeface="Georgia" pitchFamily="18" charset="0"/>
              <a:buNone/>
            </a:pPr>
            <a:r>
              <a:rPr lang="cs-CZ" smtClean="0"/>
              <a:t>  jsou rozptýleny částečky</a:t>
            </a:r>
            <a:r>
              <a:rPr lang="cs-CZ" smtClean="0">
                <a:latin typeface="Arial" charset="0"/>
              </a:rPr>
              <a:t>)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Mlha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lnSpcReduction="1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Rozptýlení kapalné látky v plynu 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 směs plynu a kapiček kapaliny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Mlha se označuje také jako aerosol – 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různorodá směs plynné látky a v ní rozptýlené   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částice pevných nebo kapalných látek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aerosol – podle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aér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řecký výraz pro vzduch 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(vzduch je nejčastější plynná látka, ve které  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jsou rozptýleny částečky)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fontScale="92500" lnSpcReduction="1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Urči o jakou různorodou směs se jedná: 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Rozptylování voňavky ve vzduchu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Klepání koberců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Zvíření prachu na cestě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Protřepávání saponátu s vodou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Únik ropy do moře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Rozptýlení částeček zeminy v říční vodě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Vznik oblaků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Hoření pevných a kapalných paliv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lnSpcReduction="1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Mlha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Dým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Dým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Pěna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Emulze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Suspenze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Mlha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Dým 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Závěrečné shrnutí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</p:nvPr>
        </p:nvGraphicFramePr>
        <p:xfrm>
          <a:off x="827088" y="836613"/>
          <a:ext cx="7058025" cy="29114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88921"/>
                <a:gridCol w="3055624"/>
                <a:gridCol w="1025665"/>
                <a:gridCol w="1586574"/>
              </a:tblGrid>
              <a:tr h="2843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název směsi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složka směsi 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469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rozptylující         </a:t>
                      </a:r>
                      <a:r>
                        <a:rPr lang="cs-CZ" sz="1200" u="none" strike="noStrike" dirty="0" smtClean="0">
                          <a:effectLst/>
                        </a:rPr>
                        <a:t>                    </a:t>
                      </a:r>
                      <a:r>
                        <a:rPr lang="cs-CZ" sz="1200" u="none" strike="noStrike" dirty="0">
                          <a:effectLst/>
                        </a:rPr>
                        <a:t>rozptýlená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příklady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469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suspenze 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kapalina                </a:t>
                      </a:r>
                      <a:r>
                        <a:rPr lang="cs-CZ" sz="1200" u="none" strike="noStrike" dirty="0" smtClean="0">
                          <a:effectLst/>
                        </a:rPr>
                        <a:t>                 pevná </a:t>
                      </a:r>
                      <a:r>
                        <a:rPr lang="cs-CZ" sz="1200" u="none" strike="noStrike" dirty="0">
                          <a:effectLst/>
                        </a:rPr>
                        <a:t>látka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písek a voda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43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emulze 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kapalina               </a:t>
                      </a:r>
                      <a:r>
                        <a:rPr lang="cs-CZ" sz="1200" u="none" strike="noStrike" dirty="0" smtClean="0">
                          <a:effectLst/>
                        </a:rPr>
                        <a:t>                  </a:t>
                      </a:r>
                      <a:r>
                        <a:rPr lang="cs-CZ" sz="1200" u="none" strike="noStrike" dirty="0" err="1">
                          <a:effectLst/>
                        </a:rPr>
                        <a:t>kapalina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olej s vodou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43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pěna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kapalina               </a:t>
                      </a:r>
                      <a:r>
                        <a:rPr lang="cs-CZ" sz="1200" u="none" strike="noStrike" dirty="0" smtClean="0">
                          <a:effectLst/>
                        </a:rPr>
                        <a:t>                  plyn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mýdlová pěna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469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dým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plyn                       </a:t>
                      </a:r>
                      <a:r>
                        <a:rPr lang="cs-CZ" sz="1200" u="none" strike="noStrike" dirty="0" smtClean="0">
                          <a:effectLst/>
                        </a:rPr>
                        <a:t>                pevná </a:t>
                      </a:r>
                      <a:r>
                        <a:rPr lang="cs-CZ" sz="1200" u="none" strike="noStrike" dirty="0">
                          <a:effectLst/>
                        </a:rPr>
                        <a:t>látka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prach na ulici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469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mlha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plyn                       </a:t>
                      </a:r>
                      <a:r>
                        <a:rPr lang="cs-CZ" sz="1200" u="none" strike="noStrike" dirty="0" smtClean="0">
                          <a:effectLst/>
                        </a:rPr>
                        <a:t>                kapalina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oblaky na </a:t>
                      </a:r>
                      <a:r>
                        <a:rPr lang="cs-CZ" sz="1200" u="none" strike="noStrike" dirty="0" smtClean="0">
                          <a:effectLst/>
                        </a:rPr>
                        <a:t>obloze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4000" dirty="0" smtClean="0"/>
              <a:t>Citace: </a:t>
            </a:r>
            <a:endParaRPr lang="cs-CZ" sz="4000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pPr marL="0" indent="0">
              <a:buFont typeface="Georgia" pitchFamily="18" charset="0"/>
              <a:buNone/>
            </a:pPr>
            <a:r>
              <a:rPr lang="cs-CZ" smtClean="0"/>
              <a:t>BENEŠ, P., PUMPR, V., BANÝR, J. </a:t>
            </a:r>
            <a:r>
              <a:rPr lang="cs-CZ" i="1" smtClean="0"/>
              <a:t>Základy chemie. </a:t>
            </a:r>
            <a:r>
              <a:rPr lang="cs-CZ" smtClean="0"/>
              <a:t>Fortuna. 1993, Praha. ISBN 80-7168-043-5</a:t>
            </a:r>
          </a:p>
          <a:p>
            <a:pPr marL="0" indent="0">
              <a:buFont typeface="Georgia" pitchFamily="18" charset="0"/>
              <a:buNone/>
            </a:pPr>
            <a:endParaRPr lang="cs-CZ" smtClean="0"/>
          </a:p>
          <a:p>
            <a:pPr marL="0" indent="0">
              <a:buFont typeface="Georgia" pitchFamily="18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</TotalTime>
  <Words>325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Trebuchet MS</vt:lpstr>
      <vt:lpstr>Arial</vt:lpstr>
      <vt:lpstr>Georgia</vt:lpstr>
      <vt:lpstr>Calibri</vt:lpstr>
      <vt:lpstr>Wingdings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Maminka</cp:lastModifiedBy>
  <cp:revision>18</cp:revision>
  <dcterms:created xsi:type="dcterms:W3CDTF">2011-09-01T06:10:59Z</dcterms:created>
  <dcterms:modified xsi:type="dcterms:W3CDTF">2012-03-22T12:05:34Z</dcterms:modified>
</cp:coreProperties>
</file>