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32" r:id="rId2"/>
    <p:sldMasterId id="2147483744" r:id="rId3"/>
    <p:sldMasterId id="2147483768" r:id="rId4"/>
  </p:sldMasterIdLst>
  <p:notesMasterIdLst>
    <p:notesMasterId r:id="rId14"/>
  </p:notesMasterIdLst>
  <p:sldIdLst>
    <p:sldId id="322" r:id="rId5"/>
    <p:sldId id="323" r:id="rId6"/>
    <p:sldId id="324" r:id="rId7"/>
    <p:sldId id="365" r:id="rId8"/>
    <p:sldId id="361" r:id="rId9"/>
    <p:sldId id="364" r:id="rId10"/>
    <p:sldId id="363" r:id="rId11"/>
    <p:sldId id="348" r:id="rId12"/>
    <p:sldId id="34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207">
          <p15:clr>
            <a:srgbClr val="A4A3A4"/>
          </p15:clr>
        </p15:guide>
        <p15:guide id="2" pos="2880">
          <p15:clr>
            <a:srgbClr val="A4A3A4"/>
          </p15:clr>
        </p15:guide>
        <p15:guide id="3" pos="1519">
          <p15:clr>
            <a:srgbClr val="A4A3A4"/>
          </p15:clr>
        </p15:guide>
        <p15:guide id="4" pos="42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0000FF"/>
    <a:srgbClr val="000099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3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252" y="56"/>
      </p:cViewPr>
      <p:guideLst>
        <p:guide orient="horz" pos="1207"/>
        <p:guide pos="2880"/>
        <p:guide pos="1519"/>
        <p:guide pos="4241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815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835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0237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858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079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095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3769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4959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71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2801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835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3209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2376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285028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11389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709357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7689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073347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071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7923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609366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94685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623887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5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704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5060842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VY_32_INOVACE_487_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TVAROSLOVÍ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PÁDŮ, PODSTATNÝCH JMEN RODU STŘEDNÍHO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115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7515"/>
            <a:ext cx="9144000" cy="39538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Materiál určen pro práci žáků na ZŠ – 1. stupeň v předmětu Český jazyk a literatura pro 5. ročník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Cílem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Microsoft PowerPointové prezentace je opakování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pádů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podstatných jmen rodu středního a určení jejich mluvnických kategorií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Součástí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je pracovní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</a:t>
            </a:r>
          </a:p>
        </p:txBody>
      </p:sp>
    </p:spTree>
    <p:extLst>
      <p:ext uri="{BB962C8B-B14F-4D97-AF65-F5344CB8AC3E}">
        <p14:creationId xmlns:p14="http://schemas.microsoft.com/office/powerpoint/2010/main" val="49177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b="1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pádů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Text pro práci s tabulkou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7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vyplnění tabulky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57784" lvl="1" indent="0">
              <a:lnSpc>
                <a:spcPct val="120000"/>
              </a:lnSpc>
              <a:buClrTx/>
              <a:buSzPct val="100000"/>
              <a:buNone/>
            </a:pP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</a:rPr>
              <a:t>Listopad</a:t>
            </a:r>
            <a:endParaRPr lang="cs-CZ" sz="24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441804"/>
            <a:ext cx="6840760" cy="357749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PÁD, PODSTATNÉ JMÉNO, ROD STŘEDNÍ, ČÍSLO, VZOR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344285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vojový diagram: děrná páska 10"/>
          <p:cNvSpPr/>
          <p:nvPr/>
        </p:nvSpPr>
        <p:spPr>
          <a:xfrm>
            <a:off x="3672384" y="3700986"/>
            <a:ext cx="5472608" cy="2711919"/>
          </a:xfrm>
          <a:prstGeom prst="flowChartPunchedTape">
            <a:avLst/>
          </a:prstGeom>
          <a:solidFill>
            <a:srgbClr val="006600"/>
          </a:solidFill>
          <a:scene3d>
            <a:camera prst="perspectiveContrasting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prstClr val="white"/>
                </a:solidFill>
              </a:rPr>
              <a:t>Pravopis předložek S (se), z (ze) se často liší od výslovnosti, např.: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bratrem /z/		z Písku /s/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důvtipem /z/		z přesvědčení /s/</a:t>
            </a:r>
          </a:p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1121401"/>
            <a:ext cx="6571030" cy="646331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isometricOffAxis1Lef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Skupiny –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</a:t>
            </a:r>
            <a:endParaRPr lang="cs-CZ" sz="3600" b="1" i="1" dirty="0">
              <a:ln>
                <a:solidFill>
                  <a:srgbClr val="92D050"/>
                </a:solidFill>
              </a:ln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2935419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</p:spPr>
        <p:txBody>
          <a:bodyPr wrap="none" rtlCol="0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já		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ně</a:t>
            </a:r>
            <a:r>
              <a:rPr lang="cs-CZ" dirty="0" smtClean="0">
                <a:solidFill>
                  <a:srgbClr val="0070C0"/>
                </a:solidFill>
              </a:rPr>
              <a:t>, mi	(tobě)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 mně	</a:t>
            </a:r>
            <a:r>
              <a:rPr lang="cs-CZ" dirty="0" smtClean="0">
                <a:solidFill>
                  <a:srgbClr val="0070C0"/>
                </a:solidFill>
              </a:rPr>
              <a:t>(o 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mnou</a:t>
            </a:r>
          </a:p>
          <a:p>
            <a:pPr marL="342900" indent="-342900">
              <a:buFontTx/>
              <a:buAutoNum type="arabicPeriod"/>
            </a:pP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515263">
            <a:off x="-98449" y="3424645"/>
            <a:ext cx="6426759" cy="584775"/>
          </a:xfrm>
          <a:prstGeom prst="rect">
            <a:avLst/>
          </a:prstGeom>
          <a:solidFill>
            <a:srgbClr val="FFC0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cap="all" dirty="0" err="1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y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, 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zý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: brzy, jazyk, nazývat se </a:t>
            </a:r>
            <a:endParaRPr lang="cs-CZ" sz="3200" b="1" cap="all" dirty="0">
              <a:ln w="9000" cmpd="sng">
                <a:solidFill>
                  <a:srgbClr val="909465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909465">
                      <a:shade val="20000"/>
                      <a:satMod val="245000"/>
                    </a:srgbClr>
                  </a:gs>
                  <a:gs pos="43000">
                    <a:srgbClr val="909465">
                      <a:satMod val="255000"/>
                    </a:srgbClr>
                  </a:gs>
                  <a:gs pos="48000">
                    <a:srgbClr val="909465">
                      <a:shade val="85000"/>
                      <a:satMod val="255000"/>
                    </a:srgbClr>
                  </a:gs>
                  <a:gs pos="100000">
                    <a:srgbClr val="909465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Monotype Corsiva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3401127">
            <a:off x="3238147" y="2609779"/>
            <a:ext cx="7077579" cy="523220"/>
          </a:xfrm>
          <a:prstGeom prst="rect">
            <a:avLst/>
          </a:prstGeom>
          <a:noFill/>
          <a:scene3d>
            <a:camera prst="isometricOffAxis2Right"/>
            <a:lightRig rig="threePt" dir="t"/>
          </a:scene3d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>
                  <a:solidFill>
                    <a:prstClr val="black">
                      <a:lumMod val="85000"/>
                      <a:lumOff val="15000"/>
                    </a:prstClr>
                  </a:solidFill>
                </a:ln>
                <a:solidFill>
                  <a:srgbClr val="71685A">
                    <a:lumMod val="75000"/>
                  </a:srgbClr>
                </a:solidFill>
                <a:effectLst>
                  <a:glow rad="228600">
                    <a:srgbClr val="FF6700">
                      <a:satMod val="175000"/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PŘEDPONY S – (SE-), z – (ZE-), VZ – (VZE-)</a:t>
            </a:r>
            <a:endParaRPr lang="cs-CZ" sz="2800" b="1" dirty="0">
              <a:ln w="11430">
                <a:solidFill>
                  <a:prstClr val="black">
                    <a:lumMod val="85000"/>
                    <a:lumOff val="15000"/>
                  </a:prstClr>
                </a:solidFill>
              </a:ln>
              <a:solidFill>
                <a:srgbClr val="71685A">
                  <a:lumMod val="75000"/>
                </a:srgbClr>
              </a:solidFill>
              <a:effectLst>
                <a:glow rad="228600">
                  <a:srgbClr val="FF6700">
                    <a:satMod val="175000"/>
                    <a:alpha val="40000"/>
                  </a:srgb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5. ročník</a:t>
            </a:r>
          </a:p>
        </p:txBody>
      </p:sp>
      <p:grpSp>
        <p:nvGrpSpPr>
          <p:cNvPr id="15" name="Skupina 14"/>
          <p:cNvGrpSpPr/>
          <p:nvPr/>
        </p:nvGrpSpPr>
        <p:grpSpPr>
          <a:xfrm rot="20544323">
            <a:off x="-304624" y="3579326"/>
            <a:ext cx="6048673" cy="1872208"/>
            <a:chOff x="899591" y="3717032"/>
            <a:chExt cx="6048673" cy="1872208"/>
          </a:xfrm>
          <a:scene3d>
            <a:camera prst="isometricTopUp"/>
            <a:lightRig rig="threePt" dir="t"/>
          </a:scene3d>
        </p:grpSpPr>
        <p:sp>
          <p:nvSpPr>
            <p:cNvPr id="14" name="Vodorovný svitek 13"/>
            <p:cNvSpPr/>
            <p:nvPr/>
          </p:nvSpPr>
          <p:spPr>
            <a:xfrm>
              <a:off x="899591" y="3717032"/>
              <a:ext cx="6048673" cy="1872208"/>
            </a:xfrm>
            <a:prstGeom prst="horizontalScrol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28014" y="4224863"/>
              <a:ext cx="590418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prstClr val="black"/>
                  </a:solidFill>
                </a:rPr>
                <a:t>Zkratky a značky:</a:t>
              </a:r>
              <a:r>
                <a:rPr lang="cs-CZ" dirty="0" smtClean="0">
                  <a:solidFill>
                    <a:prstClr val="black"/>
                  </a:solidFill>
                </a:rPr>
                <a:t> </a:t>
              </a:r>
              <a:r>
                <a:rPr lang="cs-CZ" b="1" i="1" dirty="0" smtClean="0">
                  <a:solidFill>
                    <a:prstClr val="black"/>
                  </a:solidFill>
                </a:rPr>
                <a:t>p.= pan,…</a:t>
              </a:r>
            </a:p>
            <a:p>
              <a:r>
                <a:rPr lang="cs-CZ" b="1" i="1" dirty="0">
                  <a:solidFill>
                    <a:prstClr val="black"/>
                  </a:solidFill>
                </a:rPr>
                <a:t>	</a:t>
              </a:r>
              <a:r>
                <a:rPr lang="cs-CZ" b="1" i="1" dirty="0" smtClean="0">
                  <a:solidFill>
                    <a:prstClr val="black"/>
                  </a:solidFill>
                </a:rPr>
                <a:t>	  s. = slečna, sestra, …</a:t>
              </a:r>
            </a:p>
            <a:p>
              <a:r>
                <a:rPr lang="cs-CZ" b="1" i="1" dirty="0" smtClean="0">
                  <a:solidFill>
                    <a:prstClr val="black"/>
                  </a:solidFill>
                </a:rPr>
                <a:t>		  č. j. = číslo jednací, jednotné číslo</a:t>
              </a: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854994" y="566678"/>
            <a:ext cx="5248553" cy="2862322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</a:t>
            </a:r>
          </a:p>
          <a:p>
            <a:pPr algn="ctr"/>
            <a:r>
              <a:rPr lang="cs-CZ" sz="6000" b="1" dirty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6000" b="1" dirty="0" smtClean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6000" b="1" dirty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200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OPAKOVÁNÍ PÁDŮ</a:t>
            </a:r>
            <a:endParaRPr lang="cs-CZ" sz="2800" dirty="0"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5938" y="2786548"/>
            <a:ext cx="2438488" cy="707886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/>
            <a:r>
              <a:rPr lang="cs-CZ" sz="4000" dirty="0" smtClean="0">
                <a:solidFill>
                  <a:srgbClr val="000000"/>
                </a:solidFill>
                <a:latin typeface="Arial"/>
              </a:rPr>
              <a:t>bez práce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91052" y="2794780"/>
            <a:ext cx="2209259" cy="707886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/>
            <a:r>
              <a:rPr lang="cs-CZ" sz="4000" dirty="0" smtClean="0">
                <a:solidFill>
                  <a:srgbClr val="000000"/>
                </a:solidFill>
                <a:latin typeface="Arial"/>
              </a:rPr>
              <a:t>do školy </a:t>
            </a:r>
            <a:endParaRPr lang="cs-CZ" sz="4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41468" y="2794945"/>
            <a:ext cx="1723549" cy="707886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/>
            <a:r>
              <a:rPr lang="cs-CZ" sz="4000" dirty="0" smtClean="0">
                <a:solidFill>
                  <a:srgbClr val="000000"/>
                </a:solidFill>
                <a:latin typeface="Arial"/>
              </a:rPr>
              <a:t>k lavici</a:t>
            </a:r>
            <a:endParaRPr lang="cs-CZ" sz="4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80743" y="2788663"/>
            <a:ext cx="2438488" cy="707886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/>
            <a:r>
              <a:rPr lang="cs-CZ" sz="4000" dirty="0">
                <a:solidFill>
                  <a:srgbClr val="000000"/>
                </a:solidFill>
                <a:latin typeface="Arial"/>
              </a:rPr>
              <a:t>k</a:t>
            </a:r>
            <a:r>
              <a:rPr lang="cs-CZ" sz="4000" dirty="0" smtClean="0">
                <a:solidFill>
                  <a:srgbClr val="000000"/>
                </a:solidFill>
                <a:latin typeface="Arial"/>
              </a:rPr>
              <a:t>e stromu</a:t>
            </a:r>
            <a:endParaRPr lang="cs-CZ" sz="4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08389" y="2788626"/>
            <a:ext cx="2180405" cy="707886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/>
            <a:r>
              <a:rPr lang="cs-CZ" sz="4000" dirty="0" smtClean="0">
                <a:solidFill>
                  <a:srgbClr val="000000"/>
                </a:solidFill>
                <a:latin typeface="Arial"/>
              </a:rPr>
              <a:t>na lavici </a:t>
            </a:r>
            <a:endParaRPr lang="cs-CZ" sz="4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44008" y="2788796"/>
            <a:ext cx="2723823" cy="707886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00"/>
                </a:solidFill>
                <a:latin typeface="Arial"/>
              </a:rPr>
              <a:t>nad polem 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01526" y="2788796"/>
            <a:ext cx="2610010" cy="707886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/>
            <a:r>
              <a:rPr lang="cs-CZ" sz="4000" dirty="0">
                <a:solidFill>
                  <a:srgbClr val="000000"/>
                </a:solidFill>
                <a:latin typeface="Arial"/>
              </a:rPr>
              <a:t>p</a:t>
            </a:r>
            <a:r>
              <a:rPr lang="cs-CZ" sz="4000" dirty="0" smtClean="0">
                <a:solidFill>
                  <a:srgbClr val="000000"/>
                </a:solidFill>
                <a:latin typeface="Arial"/>
              </a:rPr>
              <a:t>od keřem</a:t>
            </a:r>
            <a:endParaRPr lang="cs-CZ" sz="4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35190" y="2788796"/>
            <a:ext cx="1725152" cy="707886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/>
            <a:r>
              <a:rPr lang="cs-CZ" sz="4000" dirty="0" smtClean="0">
                <a:solidFill>
                  <a:srgbClr val="000000"/>
                </a:solidFill>
                <a:latin typeface="Arial"/>
              </a:rPr>
              <a:t>o práci</a:t>
            </a:r>
            <a:endParaRPr lang="cs-CZ" sz="4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29382" y="2789338"/>
            <a:ext cx="1183337" cy="707886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 algn="ctr"/>
            <a:r>
              <a:rPr lang="cs-CZ" sz="4000" dirty="0" smtClean="0">
                <a:solidFill>
                  <a:srgbClr val="0000FF"/>
                </a:solidFill>
                <a:latin typeface="Arial"/>
              </a:rPr>
              <a:t>2. p.</a:t>
            </a:r>
            <a:endParaRPr lang="cs-CZ" sz="4000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31899" y="2785306"/>
            <a:ext cx="1183337" cy="707886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 algn="ctr"/>
            <a:r>
              <a:rPr lang="cs-CZ" sz="4000" dirty="0" smtClean="0">
                <a:solidFill>
                  <a:srgbClr val="0000FF"/>
                </a:solidFill>
                <a:latin typeface="Arial"/>
              </a:rPr>
              <a:t>2. p.</a:t>
            </a:r>
            <a:endParaRPr lang="cs-CZ" sz="4000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29220" y="2783276"/>
            <a:ext cx="1183337" cy="707886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 algn="ctr"/>
            <a:r>
              <a:rPr lang="cs-CZ" sz="4000" dirty="0" smtClean="0">
                <a:solidFill>
                  <a:srgbClr val="0000FF"/>
                </a:solidFill>
                <a:latin typeface="Arial"/>
              </a:rPr>
              <a:t>3. p.</a:t>
            </a:r>
            <a:endParaRPr lang="cs-CZ" sz="4000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136479" y="2793684"/>
            <a:ext cx="1183337" cy="707886"/>
          </a:xfrm>
          <a:prstGeom prst="rect">
            <a:avLst/>
          </a:prstGeom>
          <a:solidFill>
            <a:srgbClr val="00FFFF"/>
          </a:solidFill>
        </p:spPr>
        <p:txBody>
          <a:bodyPr wrap="none" rtlCol="0">
            <a:spAutoFit/>
          </a:bodyPr>
          <a:lstStyle/>
          <a:p>
            <a:pPr lvl="0" algn="ctr"/>
            <a:r>
              <a:rPr lang="cs-CZ" sz="4000" dirty="0" smtClean="0">
                <a:solidFill>
                  <a:srgbClr val="0000FF"/>
                </a:solidFill>
                <a:latin typeface="Arial"/>
              </a:rPr>
              <a:t>3. p.</a:t>
            </a:r>
            <a:endParaRPr lang="cs-CZ" sz="4000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135929" y="2783019"/>
            <a:ext cx="1183337" cy="707886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 algn="ctr"/>
            <a:r>
              <a:rPr lang="cs-CZ" sz="4000" dirty="0" smtClean="0">
                <a:solidFill>
                  <a:srgbClr val="0000FF"/>
                </a:solidFill>
                <a:latin typeface="Arial"/>
              </a:rPr>
              <a:t>6. p.</a:t>
            </a:r>
            <a:endParaRPr lang="cs-CZ" sz="4000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126847" y="2785914"/>
            <a:ext cx="1183337" cy="707886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 algn="ctr"/>
            <a:r>
              <a:rPr lang="cs-CZ" sz="4000" dirty="0" smtClean="0">
                <a:solidFill>
                  <a:srgbClr val="0000FF"/>
                </a:solidFill>
                <a:latin typeface="Arial"/>
              </a:rPr>
              <a:t>7. p.</a:t>
            </a:r>
            <a:endParaRPr lang="cs-CZ" sz="4000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26847" y="2788796"/>
            <a:ext cx="1183337" cy="707886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 algn="ctr"/>
            <a:r>
              <a:rPr lang="cs-CZ" sz="4000" dirty="0" smtClean="0">
                <a:solidFill>
                  <a:srgbClr val="0000FF"/>
                </a:solidFill>
                <a:latin typeface="Arial"/>
              </a:rPr>
              <a:t>7. p.</a:t>
            </a:r>
            <a:endParaRPr lang="cs-CZ" sz="4000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136364" y="2791645"/>
            <a:ext cx="1183337" cy="707886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 algn="ctr"/>
            <a:r>
              <a:rPr lang="cs-CZ" sz="4000" dirty="0" smtClean="0">
                <a:solidFill>
                  <a:srgbClr val="0000FF"/>
                </a:solidFill>
                <a:latin typeface="Arial"/>
              </a:rPr>
              <a:t>6. p.</a:t>
            </a:r>
            <a:endParaRPr lang="cs-CZ" sz="4000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331994" y="2788796"/>
            <a:ext cx="2153154" cy="707886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/>
            <a:r>
              <a:rPr lang="cs-CZ" sz="4000" dirty="0">
                <a:solidFill>
                  <a:srgbClr val="000000"/>
                </a:solidFill>
                <a:latin typeface="Arial"/>
              </a:rPr>
              <a:t>p</a:t>
            </a:r>
            <a:r>
              <a:rPr lang="cs-CZ" sz="4000" dirty="0" smtClean="0">
                <a:solidFill>
                  <a:srgbClr val="000000"/>
                </a:solidFill>
                <a:latin typeface="Arial"/>
              </a:rPr>
              <a:t>ro kosu</a:t>
            </a:r>
            <a:endParaRPr lang="cs-CZ" sz="4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138919" y="2788796"/>
            <a:ext cx="1183337" cy="707886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 algn="ctr"/>
            <a:r>
              <a:rPr lang="cs-CZ" sz="4000" dirty="0">
                <a:solidFill>
                  <a:srgbClr val="0000FF"/>
                </a:solidFill>
                <a:latin typeface="Arial"/>
              </a:rPr>
              <a:t>4</a:t>
            </a:r>
            <a:r>
              <a:rPr lang="cs-CZ" sz="4000" dirty="0" smtClean="0">
                <a:solidFill>
                  <a:srgbClr val="0000FF"/>
                </a:solidFill>
                <a:latin typeface="Arial"/>
              </a:rPr>
              <a:t>. p.</a:t>
            </a:r>
            <a:endParaRPr lang="cs-CZ" sz="4000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327776" y="2788796"/>
            <a:ext cx="2153154" cy="707886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/>
            <a:r>
              <a:rPr lang="cs-CZ" sz="4000" dirty="0" smtClean="0">
                <a:solidFill>
                  <a:srgbClr val="000000"/>
                </a:solidFill>
                <a:latin typeface="Arial"/>
              </a:rPr>
              <a:t>při učení</a:t>
            </a:r>
            <a:endParaRPr lang="cs-CZ" sz="4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124967" y="2780928"/>
            <a:ext cx="1183337" cy="707886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 algn="ctr"/>
            <a:r>
              <a:rPr lang="cs-CZ" sz="4000" dirty="0" smtClean="0">
                <a:solidFill>
                  <a:srgbClr val="0000FF"/>
                </a:solidFill>
                <a:latin typeface="Arial"/>
              </a:rPr>
              <a:t>6. p.</a:t>
            </a:r>
            <a:endParaRPr lang="cs-CZ" sz="4000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911088" y="2788796"/>
            <a:ext cx="2980303" cy="707886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/>
            <a:r>
              <a:rPr lang="cs-CZ" sz="4000" dirty="0" smtClean="0">
                <a:solidFill>
                  <a:srgbClr val="000000"/>
                </a:solidFill>
                <a:latin typeface="Arial"/>
              </a:rPr>
              <a:t>kolem domu</a:t>
            </a:r>
            <a:endParaRPr lang="cs-CZ" sz="4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142786" y="2788796"/>
            <a:ext cx="1183337" cy="707886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 algn="ctr"/>
            <a:r>
              <a:rPr lang="cs-CZ" sz="4000" dirty="0">
                <a:solidFill>
                  <a:srgbClr val="0000FF"/>
                </a:solidFill>
                <a:latin typeface="Arial"/>
              </a:rPr>
              <a:t>2</a:t>
            </a:r>
            <a:r>
              <a:rPr lang="cs-CZ" sz="4000" dirty="0" smtClean="0">
                <a:solidFill>
                  <a:srgbClr val="0000FF"/>
                </a:solidFill>
                <a:latin typeface="Arial"/>
              </a:rPr>
              <a:t>. p.</a:t>
            </a:r>
            <a:endParaRPr lang="cs-CZ" sz="4000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236946" y="2786476"/>
            <a:ext cx="2323072" cy="707886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/>
            <a:r>
              <a:rPr lang="cs-CZ" sz="4000" dirty="0" smtClean="0">
                <a:solidFill>
                  <a:srgbClr val="000000"/>
                </a:solidFill>
                <a:latin typeface="Arial"/>
              </a:rPr>
              <a:t>mezi lesy</a:t>
            </a:r>
            <a:endParaRPr lang="cs-CZ" sz="4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129396" y="2788796"/>
            <a:ext cx="1183337" cy="707886"/>
          </a:xfrm>
          <a:prstGeom prst="rect">
            <a:avLst/>
          </a:prstGeom>
          <a:solidFill>
            <a:srgbClr val="00FFFF">
              <a:alpha val="50000"/>
            </a:srgbClr>
          </a:solidFill>
        </p:spPr>
        <p:txBody>
          <a:bodyPr wrap="none" rtlCol="0">
            <a:spAutoFit/>
          </a:bodyPr>
          <a:lstStyle/>
          <a:p>
            <a:pPr lvl="0" algn="ctr"/>
            <a:r>
              <a:rPr lang="cs-CZ" sz="4000" dirty="0" smtClean="0">
                <a:solidFill>
                  <a:srgbClr val="0000FF"/>
                </a:solidFill>
                <a:latin typeface="Arial"/>
              </a:rPr>
              <a:t>7. p.</a:t>
            </a:r>
            <a:endParaRPr lang="cs-CZ" sz="4000" dirty="0">
              <a:solidFill>
                <a:srgbClr val="0000FF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94547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1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1" fill="hold">
                      <p:stCondLst>
                        <p:cond delay="indefinite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9" fill="hold">
                      <p:stCondLst>
                        <p:cond delay="indefinite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3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7" fill="hold">
                      <p:stCondLst>
                        <p:cond delay="indefinite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6" grpId="0" animBg="1"/>
      <p:bldP spid="6" grpId="1" animBg="1"/>
      <p:bldP spid="9" grpId="0" animBg="1"/>
      <p:bldP spid="9" grpId="1" animBg="1"/>
      <p:bldP spid="10" grpId="0" animBg="1"/>
      <p:bldP spid="10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7" grpId="0" animBg="1"/>
      <p:bldP spid="17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7" grpId="0" animBg="1"/>
      <p:bldP spid="27" grpId="1" animBg="1"/>
      <p:bldP spid="38" grpId="0" animBg="1"/>
      <p:bldP spid="38" grpId="1" animBg="1"/>
      <p:bldP spid="39" grpId="0" animBg="1"/>
      <p:bldP spid="39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FF"/>
                </a:solidFill>
                <a:effectLst>
                  <a:glow rad="101600">
                    <a:srgbClr val="0536B3"/>
                  </a:glow>
                </a:effectLst>
                <a:latin typeface="Arial"/>
              </a:rPr>
              <a:t>PODSTATNÁ JMÉNA – ROD STŘEDNÍ </a:t>
            </a:r>
            <a:endParaRPr lang="cs-CZ" sz="2800" dirty="0">
              <a:latin typeface="Freestyle Script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69101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Blíží se jaro. Chlapci si připravují koloběžky. Dívky hledají míče a švihadla. Malá Evička našla bledule. Sluníčko se na všechny usmívá. Na poli už pracují zemědělci. 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" y="2192764"/>
            <a:ext cx="914400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200" dirty="0" smtClean="0">
                <a:solidFill>
                  <a:srgbClr val="000000"/>
                </a:solidFill>
              </a:rPr>
              <a:t>Podtrhněte a vypište podstatná jména rodu středního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200" dirty="0" smtClean="0">
                <a:solidFill>
                  <a:srgbClr val="000000"/>
                </a:solidFill>
              </a:rPr>
              <a:t>Určete mluvnické kategorie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9734647"/>
              </p:ext>
            </p:extLst>
          </p:nvPr>
        </p:nvGraphicFramePr>
        <p:xfrm>
          <a:off x="251520" y="3140968"/>
          <a:ext cx="8640960" cy="22860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664296"/>
                <a:gridCol w="1656184"/>
                <a:gridCol w="1440160"/>
                <a:gridCol w="1440160"/>
                <a:gridCol w="14401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podstatné jméno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smtClean="0"/>
                        <a:t>rod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číslo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pád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vzor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9091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FF"/>
                </a:solidFill>
                <a:effectLst>
                  <a:glow rad="101600">
                    <a:srgbClr val="0536B3"/>
                  </a:glow>
                </a:effectLst>
                <a:latin typeface="Arial"/>
              </a:rPr>
              <a:t>PODSTATNÁ JMÉNA – ROD STŘEDNÍ </a:t>
            </a:r>
            <a:endParaRPr lang="cs-CZ" sz="2800" dirty="0">
              <a:latin typeface="Freestyle Script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69101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Blíží se jaro. Chlapci si připravují koloběžky. Dívky hledají míče a švihadla. Malá Evička našla bledule. Sluníčko se na všechny usmívá. Na poli už pracují zemědělci. 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" y="2192764"/>
            <a:ext cx="914400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000000"/>
                </a:solidFill>
              </a:rPr>
              <a:t>Kontrola podtržení, vypsání podstatných jmen rodu středního a určení mluvnických kategorií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0171702"/>
              </p:ext>
            </p:extLst>
          </p:nvPr>
        </p:nvGraphicFramePr>
        <p:xfrm>
          <a:off x="251520" y="3140968"/>
          <a:ext cx="8640960" cy="22860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664296"/>
                <a:gridCol w="1656184"/>
                <a:gridCol w="1440160"/>
                <a:gridCol w="1440160"/>
                <a:gridCol w="14401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podstatné jméno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smtClean="0"/>
                        <a:t>rod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číslo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pád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aseline="0" dirty="0" smtClean="0"/>
                        <a:t>vzor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957086" y="769627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_____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8611" y="1124445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_________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23711" y="3602606"/>
            <a:ext cx="8451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Lucida Calligraphy" pitchFamily="66" charset="0"/>
              </a:rPr>
              <a:t>jaro</a:t>
            </a:r>
            <a:endParaRPr lang="cs-CZ" sz="2400" dirty="0">
              <a:latin typeface="Lucida Calligraphy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17326" y="3602605"/>
            <a:ext cx="1273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Lucida Calligraphy" pitchFamily="66" charset="0"/>
              </a:rPr>
              <a:t>střední</a:t>
            </a:r>
            <a:endParaRPr lang="cs-CZ" sz="2400" dirty="0">
              <a:latin typeface="Lucida Calligraphy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05296" y="3602044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Lucida Calligraphy" pitchFamily="66" charset="0"/>
              </a:rPr>
              <a:t>j.</a:t>
            </a:r>
            <a:endParaRPr lang="cs-CZ" sz="2400" dirty="0">
              <a:latin typeface="Lucida Calligraphy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56000" y="3615996"/>
            <a:ext cx="798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Lucida Calligraphy" pitchFamily="66" charset="0"/>
              </a:rPr>
              <a:t>1</a:t>
            </a:r>
            <a:r>
              <a:rPr lang="cs-CZ" sz="2400" dirty="0" smtClean="0">
                <a:latin typeface="Lucida Calligraphy" pitchFamily="66" charset="0"/>
              </a:rPr>
              <a:t>. p.</a:t>
            </a:r>
            <a:endParaRPr lang="cs-CZ" sz="2400" dirty="0">
              <a:latin typeface="Lucida Calligraphy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733823" y="3615996"/>
            <a:ext cx="1095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Lucida Calligraphy" pitchFamily="66" charset="0"/>
              </a:rPr>
              <a:t>město</a:t>
            </a:r>
            <a:endParaRPr lang="cs-CZ" sz="2400" dirty="0">
              <a:latin typeface="Lucida Calligraphy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41536" y="4047455"/>
            <a:ext cx="15808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Lucida Calligraphy" pitchFamily="66" charset="0"/>
              </a:rPr>
              <a:t>švihadla</a:t>
            </a:r>
            <a:endParaRPr lang="cs-CZ" sz="2400" dirty="0">
              <a:latin typeface="Lucida Calligraphy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572724" y="1124744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_________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117326" y="4045285"/>
            <a:ext cx="1273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Lucida Calligraphy" pitchFamily="66" charset="0"/>
              </a:rPr>
              <a:t>střední</a:t>
            </a:r>
            <a:endParaRPr lang="cs-CZ" sz="2400" dirty="0">
              <a:latin typeface="Lucida Calligraphy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01888" y="4044724"/>
            <a:ext cx="8066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Lucida Calligraphy" pitchFamily="66" charset="0"/>
              </a:rPr>
              <a:t>mn.</a:t>
            </a:r>
            <a:endParaRPr lang="cs-CZ" sz="2400" dirty="0">
              <a:latin typeface="Lucida Calligraphy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48746" y="4058676"/>
            <a:ext cx="865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Lucida Calligraphy" pitchFamily="66" charset="0"/>
              </a:rPr>
              <a:t>4. p.</a:t>
            </a:r>
            <a:endParaRPr lang="cs-CZ" sz="2400" dirty="0">
              <a:latin typeface="Lucida Calligraphy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725838" y="4044162"/>
            <a:ext cx="1095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Lucida Calligraphy" pitchFamily="66" charset="0"/>
              </a:rPr>
              <a:t>město</a:t>
            </a:r>
            <a:endParaRPr lang="cs-CZ" sz="2400" dirty="0">
              <a:latin typeface="Lucida Calligraphy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70564" y="4507969"/>
            <a:ext cx="15263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Lucida Calligraphy" pitchFamily="66" charset="0"/>
              </a:rPr>
              <a:t>Sluníčko</a:t>
            </a:r>
            <a:endParaRPr lang="cs-CZ" sz="2400" dirty="0">
              <a:latin typeface="Lucida Calligraphy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117326" y="4516993"/>
            <a:ext cx="1273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Lucida Calligraphy" pitchFamily="66" charset="0"/>
              </a:rPr>
              <a:t>střední</a:t>
            </a:r>
            <a:endParaRPr lang="cs-CZ" sz="2400" dirty="0">
              <a:latin typeface="Lucida Calligraphy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098042" y="4516426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Lucida Calligraphy" pitchFamily="66" charset="0"/>
              </a:rPr>
              <a:t>j.</a:t>
            </a:r>
            <a:endParaRPr lang="cs-CZ" sz="2400" dirty="0">
              <a:latin typeface="Lucida Calligraphy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348746" y="4515864"/>
            <a:ext cx="798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Lucida Calligraphy" pitchFamily="66" charset="0"/>
              </a:rPr>
              <a:t>1</a:t>
            </a:r>
            <a:r>
              <a:rPr lang="cs-CZ" sz="2400" dirty="0" smtClean="0">
                <a:latin typeface="Lucida Calligraphy" pitchFamily="66" charset="0"/>
              </a:rPr>
              <a:t>. p.</a:t>
            </a:r>
            <a:endParaRPr lang="cs-CZ" sz="2400" dirty="0">
              <a:latin typeface="Lucida Calligraphy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725838" y="4515870"/>
            <a:ext cx="1095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Lucida Calligraphy" pitchFamily="66" charset="0"/>
              </a:rPr>
              <a:t>město</a:t>
            </a:r>
            <a:endParaRPr lang="cs-CZ" sz="2400" dirty="0">
              <a:latin typeface="Lucida Calligraphy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-6922" y="1484784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____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240674" y="4983559"/>
            <a:ext cx="7889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Lucida Calligraphy" pitchFamily="66" charset="0"/>
              </a:rPr>
              <a:t>poli</a:t>
            </a:r>
            <a:endParaRPr lang="cs-CZ" sz="2400" dirty="0">
              <a:latin typeface="Lucida Calligraphy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110072" y="4984121"/>
            <a:ext cx="1273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Lucida Calligraphy" pitchFamily="66" charset="0"/>
              </a:rPr>
              <a:t>střední</a:t>
            </a:r>
            <a:endParaRPr lang="cs-CZ" sz="2400" dirty="0">
              <a:latin typeface="Lucida Calligraphy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103960" y="4959054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Lucida Calligraphy" pitchFamily="66" charset="0"/>
              </a:rPr>
              <a:t>j.</a:t>
            </a:r>
            <a:endParaRPr lang="cs-CZ" sz="2400" dirty="0">
              <a:latin typeface="Lucida Calligraphy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326978" y="4984148"/>
            <a:ext cx="8563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Lucida Calligraphy" pitchFamily="66" charset="0"/>
              </a:rPr>
              <a:t>6. p.</a:t>
            </a:r>
            <a:endParaRPr lang="cs-CZ" sz="2400" dirty="0">
              <a:latin typeface="Lucida Calligraphy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797870" y="4983559"/>
            <a:ext cx="9492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Lucida Calligraphy" pitchFamily="66" charset="0"/>
              </a:rPr>
              <a:t>moře</a:t>
            </a:r>
            <a:endParaRPr lang="cs-CZ" sz="2400" dirty="0">
              <a:latin typeface="Lucida Calligraphy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825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9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8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0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4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6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7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9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9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1"/>
      <p:bldP spid="7" grpId="0"/>
      <p:bldP spid="8" grpId="0"/>
      <p:bldP spid="9" grpId="0"/>
      <p:bldP spid="10" grpId="0"/>
      <p:bldP spid="11" grpId="0"/>
      <p:bldP spid="12" grpId="0"/>
      <p:bldP spid="13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8587653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487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0" y="92529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Blíží se jaro. Chlapci si připravují koloběžky. Dívky hledají míče a švihadla. Malá Evička našla bledule. Sluníčko se na všechny usmívá. Na poli už pracují zemědělci.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24" y="1916113"/>
            <a:ext cx="91440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Podtrhněte a vypište podstatná jména rodu středního </a:t>
            </a:r>
          </a:p>
          <a:p>
            <a:pPr marL="457200" marR="0" lvl="0" indent="-4572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Určete mluvnické kategorie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otype Corsiva" pitchFamily="66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5968869"/>
              </p:ext>
            </p:extLst>
          </p:nvPr>
        </p:nvGraphicFramePr>
        <p:xfrm>
          <a:off x="251518" y="2780928"/>
          <a:ext cx="8640960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64296"/>
                <a:gridCol w="1656184"/>
                <a:gridCol w="1440160"/>
                <a:gridCol w="1440160"/>
                <a:gridCol w="1440160"/>
              </a:tblGrid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800" baseline="0" dirty="0" smtClean="0"/>
                        <a:t>podstatné jméno</a:t>
                      </a:r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800" baseline="0" smtClean="0"/>
                        <a:t>rod</a:t>
                      </a:r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800" baseline="0" dirty="0" smtClean="0"/>
                        <a:t>číslo</a:t>
                      </a:r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800" baseline="0" dirty="0" smtClean="0"/>
                        <a:t>pád</a:t>
                      </a:r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800" baseline="0" dirty="0" smtClean="0"/>
                        <a:t>vzor</a:t>
                      </a:r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800" baseline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800" baseline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800" baseline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endParaRPr lang="cs-CZ" sz="18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480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0429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4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4592</TotalTime>
  <Words>470</Words>
  <Application>Microsoft Office PowerPoint</Application>
  <PresentationFormat>Předvádění na obrazovce (4:3)</PresentationFormat>
  <Paragraphs>128</Paragraphs>
  <Slides>9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14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9</vt:i4>
      </vt:variant>
    </vt:vector>
  </HeadingPairs>
  <TitlesOfParts>
    <vt:vector size="27" baseType="lpstr">
      <vt:lpstr>바탕</vt:lpstr>
      <vt:lpstr>맑은 고딕</vt:lpstr>
      <vt:lpstr>Andalus</vt:lpstr>
      <vt:lpstr>arial</vt:lpstr>
      <vt:lpstr>arial</vt:lpstr>
      <vt:lpstr>Calibri</vt:lpstr>
      <vt:lpstr>Century Gothic</vt:lpstr>
      <vt:lpstr>Freestyle Script</vt:lpstr>
      <vt:lpstr>Gill Sans MT</vt:lpstr>
      <vt:lpstr>Lucida Calligraphy</vt:lpstr>
      <vt:lpstr>Monotype Corsiva</vt:lpstr>
      <vt:lpstr>Times New Roman</vt:lpstr>
      <vt:lpstr>Wingdings</vt:lpstr>
      <vt:lpstr>Wingdings 2</vt:lpstr>
      <vt:lpstr>1_Mountain</vt:lpstr>
      <vt:lpstr>Motiv systému Office</vt:lpstr>
      <vt:lpstr>3_Mountain</vt:lpstr>
      <vt:lpstr>Austin</vt:lpstr>
      <vt:lpstr>Prezentace aplikace PowerPoint</vt:lpstr>
      <vt:lpstr>Anotace</vt:lpstr>
      <vt:lpstr>Datum vytvoření:</vt:lpstr>
      <vt:lpstr>Prezentace aplikace PowerPoint</vt:lpstr>
      <vt:lpstr>OPAKOVÁNÍ PÁDŮ</vt:lpstr>
      <vt:lpstr>PODSTATNÁ JMÉNA – ROD STŘEDNÍ </vt:lpstr>
      <vt:lpstr>PODSTATNÁ JMÉNA – ROD STŘEDNÍ 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358</cp:revision>
  <dcterms:created xsi:type="dcterms:W3CDTF">2011-11-08T12:26:57Z</dcterms:created>
  <dcterms:modified xsi:type="dcterms:W3CDTF">2013-12-15T15:06:24Z</dcterms:modified>
</cp:coreProperties>
</file>