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  <p:sldMasterId id="2147483732" r:id="rId2"/>
    <p:sldMasterId id="2147483744" r:id="rId3"/>
    <p:sldMasterId id="2147483768" r:id="rId4"/>
  </p:sldMasterIdLst>
  <p:notesMasterIdLst>
    <p:notesMasterId r:id="rId15"/>
  </p:notesMasterIdLst>
  <p:sldIdLst>
    <p:sldId id="322" r:id="rId5"/>
    <p:sldId id="323" r:id="rId6"/>
    <p:sldId id="324" r:id="rId7"/>
    <p:sldId id="369" r:id="rId8"/>
    <p:sldId id="361" r:id="rId9"/>
    <p:sldId id="365" r:id="rId10"/>
    <p:sldId id="367" r:id="rId11"/>
    <p:sldId id="348" r:id="rId12"/>
    <p:sldId id="368" r:id="rId13"/>
    <p:sldId id="342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319">
          <p15:clr>
            <a:srgbClr val="A4A3A4"/>
          </p15:clr>
        </p15:guide>
        <p15:guide id="2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FF"/>
    <a:srgbClr val="0000FF"/>
    <a:srgbClr val="000099"/>
    <a:srgbClr val="00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8799B23B-EC83-4686-B30A-512413B5E67A}" styleName="Světlý styl 3 – zvýraznění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5A111915-BE36-4E01-A7E5-04B1672EAD32}" styleName="Světlý styl 2 – zvýraznění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93296810-A885-4BE3-A3E7-6D5BEEA58F35}" styleName="Střední styl 2 – zvýraznění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2838BEF-8BB2-4498-84A7-C5851F593DF1}" styleName="Střední styl 4 – zvýraznění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7DF18680-E054-41AD-8BC1-D1AEF772440D}" styleName="Střední styl 2 – zvýraznění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133" autoAdjust="0"/>
    <p:restoredTop sz="94671" autoAdjust="0"/>
  </p:normalViewPr>
  <p:slideViewPr>
    <p:cSldViewPr showGuides="1">
      <p:cViewPr varScale="1">
        <p:scale>
          <a:sx n="63" d="100"/>
          <a:sy n="63" d="100"/>
        </p:scale>
        <p:origin x="1252" y="56"/>
      </p:cViewPr>
      <p:guideLst>
        <p:guide orient="horz" pos="4319"/>
        <p:guide/>
      </p:guideLst>
    </p:cSldViewPr>
  </p:slideViewPr>
  <p:notesTextViewPr>
    <p:cViewPr>
      <p:scale>
        <a:sx n="66" d="100"/>
        <a:sy n="66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E20E379-52AB-4730-9345-6F7EC28A8D7F}" type="datetimeFigureOut">
              <a:rPr lang="cs-CZ" smtClean="0"/>
              <a:t>15. 12. 2013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5E7B955-8A68-4999-9441-4F7E3324831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196773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E7B955-8A68-4999-9441-4F7E3324831F}" type="slidenum">
              <a:rPr lang="cs-CZ" smtClean="0">
                <a:solidFill>
                  <a:prstClr val="black"/>
                </a:solidFill>
              </a:rPr>
              <a:pPr/>
              <a:t>4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481551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E7B955-8A68-4999-9441-4F7E3324831F}" type="slidenum">
              <a:rPr lang="cs-CZ">
                <a:solidFill>
                  <a:prstClr val="black"/>
                </a:solidFill>
              </a:rPr>
              <a:pPr/>
              <a:t>5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768378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E7B955-8A68-4999-9441-4F7E3324831F}" type="slidenum">
              <a:rPr lang="cs-CZ">
                <a:solidFill>
                  <a:prstClr val="black"/>
                </a:solidFill>
              </a:rPr>
              <a:pPr/>
              <a:t>6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768378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E7B955-8A68-4999-9441-4F7E3324831F}" type="slidenum">
              <a:rPr lang="cs-CZ">
                <a:solidFill>
                  <a:prstClr val="black"/>
                </a:solidFill>
              </a:rPr>
              <a:pPr/>
              <a:t>7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76837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Úvodní snímek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0100" y="3571876"/>
            <a:ext cx="7000924" cy="1071570"/>
          </a:xfrm>
          <a:noFill/>
        </p:spPr>
        <p:txBody>
          <a:bodyPr/>
          <a:lstStyle>
            <a:lvl1pPr marL="0" indent="0" algn="ctr">
              <a:buNone/>
              <a:defRPr sz="28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altLang="ko-KR" smtClean="0"/>
              <a:t>Kliknutím lze upravit styl předlohy.</a:t>
            </a:r>
            <a:endParaRPr lang="ko-KR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357158" y="1643050"/>
            <a:ext cx="8215370" cy="1571636"/>
          </a:xfrm>
        </p:spPr>
        <p:txBody>
          <a:bodyPr anchor="b"/>
          <a:lstStyle>
            <a:lvl1pPr algn="ctr">
              <a:defRPr b="0">
                <a:solidFill>
                  <a:schemeClr val="bg1"/>
                </a:solidFill>
                <a:effectLst>
                  <a:glow rad="101600">
                    <a:schemeClr val="tx2"/>
                  </a:glow>
                </a:effectLst>
              </a:defRPr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grpSp>
        <p:nvGrpSpPr>
          <p:cNvPr id="2" name="Group 13"/>
          <p:cNvGrpSpPr/>
          <p:nvPr/>
        </p:nvGrpSpPr>
        <p:grpSpPr>
          <a:xfrm>
            <a:off x="-256" y="3286124"/>
            <a:ext cx="9144000" cy="150516"/>
            <a:chOff x="-256" y="3286124"/>
            <a:chExt cx="9144000" cy="150516"/>
          </a:xfrm>
        </p:grpSpPr>
        <p:sp>
          <p:nvSpPr>
            <p:cNvPr id="16" name="Rectangle 15"/>
            <p:cNvSpPr/>
            <p:nvPr userDrawn="1"/>
          </p:nvSpPr>
          <p:spPr>
            <a:xfrm>
              <a:off x="-256" y="3286124"/>
              <a:ext cx="9144000" cy="15040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7" name="Group 12"/>
            <p:cNvGrpSpPr/>
            <p:nvPr/>
          </p:nvGrpSpPr>
          <p:grpSpPr>
            <a:xfrm>
              <a:off x="5214942" y="3286124"/>
              <a:ext cx="3285830" cy="150516"/>
              <a:chOff x="5214942" y="3286124"/>
              <a:chExt cx="3285830" cy="150516"/>
            </a:xfrm>
          </p:grpSpPr>
          <p:sp>
            <p:nvSpPr>
              <p:cNvPr id="18" name="Rectangle 17"/>
              <p:cNvSpPr/>
              <p:nvPr userDrawn="1"/>
            </p:nvSpPr>
            <p:spPr>
              <a:xfrm>
                <a:off x="6310006" y="3286182"/>
                <a:ext cx="1095383" cy="15045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9" name="Rectangle 18"/>
              <p:cNvSpPr/>
              <p:nvPr userDrawn="1"/>
            </p:nvSpPr>
            <p:spPr>
              <a:xfrm>
                <a:off x="7405389" y="3286182"/>
                <a:ext cx="1095383" cy="15045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20" name="Rectangle 19"/>
              <p:cNvSpPr/>
              <p:nvPr userDrawn="1"/>
            </p:nvSpPr>
            <p:spPr>
              <a:xfrm>
                <a:off x="5214942" y="3286124"/>
                <a:ext cx="1095383" cy="15045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11756987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00034" y="71414"/>
            <a:ext cx="8160978" cy="1285882"/>
          </a:xfrm>
        </p:spPr>
        <p:txBody>
          <a:bodyPr anchor="ctr"/>
          <a:lstStyle/>
          <a:p>
            <a:r>
              <a:rPr lang="en-US" altLang="ko-KR" smtClean="0"/>
              <a:t>Click to edit</a:t>
            </a:r>
            <a:r>
              <a:rPr lang="ko-KR" altLang="en-US" dirty="0" smtClean="0"/>
              <a:t> </a:t>
            </a:r>
            <a:r>
              <a:rPr lang="en-US" altLang="ko-KR" smtClean="0"/>
              <a:t>Master title style</a:t>
            </a:r>
            <a:endParaRPr lang="ko-KR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0034" y="1571612"/>
            <a:ext cx="8186766" cy="4714908"/>
          </a:xfrm>
        </p:spPr>
        <p:txBody>
          <a:bodyPr/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grpSp>
        <p:nvGrpSpPr>
          <p:cNvPr id="7" name="Group 12"/>
          <p:cNvGrpSpPr/>
          <p:nvPr/>
        </p:nvGrpSpPr>
        <p:grpSpPr>
          <a:xfrm rot="10800000">
            <a:off x="32" y="1427296"/>
            <a:ext cx="9144000" cy="72877"/>
            <a:chOff x="-64" y="4357694"/>
            <a:chExt cx="9144000" cy="124636"/>
          </a:xfrm>
        </p:grpSpPr>
        <p:sp>
          <p:nvSpPr>
            <p:cNvPr id="14" name="Rectangle 13"/>
            <p:cNvSpPr/>
            <p:nvPr userDrawn="1"/>
          </p:nvSpPr>
          <p:spPr>
            <a:xfrm rot="10800000">
              <a:off x="-64" y="4357790"/>
              <a:ext cx="9144000" cy="12454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8" name="Group 14"/>
            <p:cNvGrpSpPr/>
            <p:nvPr/>
          </p:nvGrpSpPr>
          <p:grpSpPr>
            <a:xfrm rot="10800000">
              <a:off x="642908" y="4357694"/>
              <a:ext cx="3286149" cy="124588"/>
              <a:chOff x="5429256" y="1214422"/>
              <a:chExt cx="3643338" cy="71438"/>
            </a:xfrm>
          </p:grpSpPr>
          <p:sp>
            <p:nvSpPr>
              <p:cNvPr id="16" name="Rectangle 15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7" name="Rectangle 16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8" name="Rectangle 17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2625083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2910" y="4500570"/>
            <a:ext cx="7923241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2910" y="3357562"/>
            <a:ext cx="4857784" cy="83502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9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9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9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9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grpSp>
        <p:nvGrpSpPr>
          <p:cNvPr id="7" name="Group 12"/>
          <p:cNvGrpSpPr/>
          <p:nvPr/>
        </p:nvGrpSpPr>
        <p:grpSpPr>
          <a:xfrm rot="10800000" flipH="1">
            <a:off x="-128" y="4214818"/>
            <a:ext cx="9144000" cy="150516"/>
            <a:chOff x="-64" y="4357694"/>
            <a:chExt cx="9144000" cy="124636"/>
          </a:xfrm>
        </p:grpSpPr>
        <p:sp>
          <p:nvSpPr>
            <p:cNvPr id="15" name="Rectangle 14"/>
            <p:cNvSpPr/>
            <p:nvPr userDrawn="1"/>
          </p:nvSpPr>
          <p:spPr>
            <a:xfrm rot="10800000">
              <a:off x="-64" y="4357790"/>
              <a:ext cx="9144000" cy="12454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8" name="Group 15"/>
            <p:cNvGrpSpPr/>
            <p:nvPr/>
          </p:nvGrpSpPr>
          <p:grpSpPr>
            <a:xfrm rot="10800000">
              <a:off x="642908" y="4357694"/>
              <a:ext cx="3286149" cy="124588"/>
              <a:chOff x="5429256" y="1214422"/>
              <a:chExt cx="3643338" cy="71438"/>
            </a:xfrm>
          </p:grpSpPr>
          <p:sp>
            <p:nvSpPr>
              <p:cNvPr id="17" name="Rectangle 16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8" name="Rectangle 17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9" name="Rectangle 18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94137552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7218" y="214290"/>
            <a:ext cx="8160978" cy="1214446"/>
          </a:xfrm>
        </p:spPr>
        <p:txBody>
          <a:bodyPr/>
          <a:lstStyle/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42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42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grpSp>
        <p:nvGrpSpPr>
          <p:cNvPr id="8" name="Group 7"/>
          <p:cNvGrpSpPr/>
          <p:nvPr/>
        </p:nvGrpSpPr>
        <p:grpSpPr>
          <a:xfrm rot="10800000">
            <a:off x="32" y="1480979"/>
            <a:ext cx="9144000" cy="72877"/>
            <a:chOff x="-64" y="4357694"/>
            <a:chExt cx="9144000" cy="124636"/>
          </a:xfrm>
        </p:grpSpPr>
        <p:sp>
          <p:nvSpPr>
            <p:cNvPr id="9" name="Rectangle 8"/>
            <p:cNvSpPr/>
            <p:nvPr userDrawn="1"/>
          </p:nvSpPr>
          <p:spPr>
            <a:xfrm rot="10800000">
              <a:off x="-64" y="4357790"/>
              <a:ext cx="9144000" cy="12454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10" name="Group 9"/>
            <p:cNvGrpSpPr/>
            <p:nvPr/>
          </p:nvGrpSpPr>
          <p:grpSpPr>
            <a:xfrm rot="10800000">
              <a:off x="642908" y="4357694"/>
              <a:ext cx="3286149" cy="124588"/>
              <a:chOff x="5429256" y="1214422"/>
              <a:chExt cx="3643338" cy="71438"/>
            </a:xfrm>
          </p:grpSpPr>
          <p:sp>
            <p:nvSpPr>
              <p:cNvPr id="11" name="Rectangle 10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2" name="Rectangle 11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3" name="Rectangle 12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6235671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 rot="10800000">
            <a:off x="32" y="1285861"/>
            <a:ext cx="9144000" cy="72877"/>
            <a:chOff x="-64" y="4357694"/>
            <a:chExt cx="9144000" cy="124636"/>
          </a:xfrm>
        </p:grpSpPr>
        <p:sp>
          <p:nvSpPr>
            <p:cNvPr id="11" name="Rectangle 10"/>
            <p:cNvSpPr/>
            <p:nvPr userDrawn="1"/>
          </p:nvSpPr>
          <p:spPr>
            <a:xfrm rot="10800000">
              <a:off x="-64" y="4357790"/>
              <a:ext cx="9144000" cy="12454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12" name="Group 11"/>
            <p:cNvGrpSpPr/>
            <p:nvPr/>
          </p:nvGrpSpPr>
          <p:grpSpPr>
            <a:xfrm rot="10800000">
              <a:off x="642908" y="4357694"/>
              <a:ext cx="3286149" cy="124588"/>
              <a:chOff x="5429256" y="1214422"/>
              <a:chExt cx="3643338" cy="71438"/>
            </a:xfrm>
          </p:grpSpPr>
          <p:sp>
            <p:nvSpPr>
              <p:cNvPr id="13" name="Rectangle 12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4" name="Rectangle 13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5" name="Rectangle 14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7218" y="214290"/>
            <a:ext cx="8160978" cy="1000132"/>
          </a:xfrm>
        </p:spPr>
        <p:txBody>
          <a:bodyPr/>
          <a:lstStyle>
            <a:lvl1pPr>
              <a:defRPr/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428736"/>
            <a:ext cx="4042800" cy="639762"/>
          </a:xfrm>
        </p:spPr>
        <p:txBody>
          <a:bodyPr anchor="b"/>
          <a:lstStyle>
            <a:lvl1pPr marL="0" indent="0">
              <a:buFontTx/>
              <a:buNone/>
              <a:defRPr sz="2400" b="1"/>
            </a:lvl1pPr>
            <a:lvl2pPr marL="457200" indent="0">
              <a:buFontTx/>
              <a:buNone/>
              <a:defRPr sz="2000" b="1"/>
            </a:lvl2pPr>
            <a:lvl3pPr marL="914400" indent="0">
              <a:buFontTx/>
              <a:buNone/>
              <a:defRPr sz="1800" b="1"/>
            </a:lvl3pPr>
            <a:lvl4pPr marL="1371600" indent="0">
              <a:buFontTx/>
              <a:buNone/>
              <a:defRPr sz="1600" b="1"/>
            </a:lvl4pPr>
            <a:lvl5pPr marL="1828800" indent="0">
              <a:buFontTx/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28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3438" y="1428736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28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61517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7218" y="142852"/>
            <a:ext cx="8160978" cy="1143008"/>
          </a:xfrm>
        </p:spPr>
        <p:txBody>
          <a:bodyPr/>
          <a:lstStyle/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grpSp>
        <p:nvGrpSpPr>
          <p:cNvPr id="6" name="Group 11"/>
          <p:cNvGrpSpPr/>
          <p:nvPr/>
        </p:nvGrpSpPr>
        <p:grpSpPr>
          <a:xfrm>
            <a:off x="32" y="1355859"/>
            <a:ext cx="9144000" cy="72877"/>
            <a:chOff x="32" y="1142985"/>
            <a:chExt cx="9144000" cy="72877"/>
          </a:xfrm>
        </p:grpSpPr>
        <p:sp>
          <p:nvSpPr>
            <p:cNvPr id="7" name="Rectangle 6"/>
            <p:cNvSpPr/>
            <p:nvPr/>
          </p:nvSpPr>
          <p:spPr>
            <a:xfrm flipH="1">
              <a:off x="32" y="1142985"/>
              <a:ext cx="9144000" cy="72821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8" name="Group 7"/>
            <p:cNvGrpSpPr/>
            <p:nvPr/>
          </p:nvGrpSpPr>
          <p:grpSpPr>
            <a:xfrm flipH="1">
              <a:off x="571472" y="1143013"/>
              <a:ext cx="3286149" cy="72849"/>
              <a:chOff x="5429256" y="1214422"/>
              <a:chExt cx="3643338" cy="71438"/>
            </a:xfrm>
          </p:grpSpPr>
          <p:sp>
            <p:nvSpPr>
              <p:cNvPr id="9" name="Rectangle 8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0" name="Rectangle 9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1" name="Rectangle 10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0476076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0" y="0"/>
            <a:ext cx="9144000" cy="142876"/>
            <a:chOff x="0" y="1214422"/>
            <a:chExt cx="9144000" cy="71438"/>
          </a:xfrm>
        </p:grpSpPr>
        <p:sp>
          <p:nvSpPr>
            <p:cNvPr id="6" name="Rectangle 5"/>
            <p:cNvSpPr/>
            <p:nvPr userDrawn="1"/>
          </p:nvSpPr>
          <p:spPr>
            <a:xfrm>
              <a:off x="0" y="1214422"/>
              <a:ext cx="9144000" cy="71414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7" name="Group 6"/>
            <p:cNvGrpSpPr/>
            <p:nvPr/>
          </p:nvGrpSpPr>
          <p:grpSpPr>
            <a:xfrm>
              <a:off x="5857884" y="1214422"/>
              <a:ext cx="3000396" cy="71438"/>
              <a:chOff x="5429256" y="1214422"/>
              <a:chExt cx="3643338" cy="71438"/>
            </a:xfrm>
          </p:grpSpPr>
          <p:sp>
            <p:nvSpPr>
              <p:cNvPr id="8" name="Rectangle 7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9" name="Rectangle 8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0" name="Rectangle 9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31376122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4290"/>
            <a:ext cx="8258204" cy="869934"/>
          </a:xfrm>
        </p:spPr>
        <p:txBody>
          <a:bodyPr anchor="b"/>
          <a:lstStyle>
            <a:lvl1pPr algn="l">
              <a:defRPr sz="2800" b="1"/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361160"/>
            <a:ext cx="5111750" cy="4765005"/>
          </a:xfrm>
        </p:spPr>
        <p:txBody>
          <a:bodyPr/>
          <a:lstStyle>
            <a:lvl1pPr>
              <a:defRPr sz="28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357299"/>
            <a:ext cx="3008313" cy="476886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grpSp>
        <p:nvGrpSpPr>
          <p:cNvPr id="8" name="Group 13"/>
          <p:cNvGrpSpPr/>
          <p:nvPr/>
        </p:nvGrpSpPr>
        <p:grpSpPr>
          <a:xfrm>
            <a:off x="32" y="1142985"/>
            <a:ext cx="9144000" cy="72877"/>
            <a:chOff x="32" y="1142985"/>
            <a:chExt cx="9144000" cy="72877"/>
          </a:xfrm>
        </p:grpSpPr>
        <p:sp>
          <p:nvSpPr>
            <p:cNvPr id="9" name="Rectangle 8"/>
            <p:cNvSpPr/>
            <p:nvPr userDrawn="1"/>
          </p:nvSpPr>
          <p:spPr>
            <a:xfrm flipH="1">
              <a:off x="32" y="1142985"/>
              <a:ext cx="9144000" cy="72821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10" name="Group 9"/>
            <p:cNvGrpSpPr/>
            <p:nvPr/>
          </p:nvGrpSpPr>
          <p:grpSpPr>
            <a:xfrm flipH="1">
              <a:off x="571472" y="1143013"/>
              <a:ext cx="3286149" cy="72849"/>
              <a:chOff x="5429256" y="1214422"/>
              <a:chExt cx="3643338" cy="71438"/>
            </a:xfrm>
          </p:grpSpPr>
          <p:sp>
            <p:nvSpPr>
              <p:cNvPr id="11" name="Rectangle 10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2" name="Rectangle 11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3" name="Rectangle 12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7238466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solidFill>
            <a:schemeClr val="accent1">
              <a:shade val="75000"/>
            </a:schemeClr>
          </a:solidFill>
          <a:ln w="12700" cap="sq" cmpd="sng" algn="ctr">
            <a:noFill/>
            <a:prstDash val="solid"/>
          </a:ln>
          <a:scene3d>
            <a:camera prst="perspectiveFront" fov="0">
              <a:rot lat="0" lon="0" rev="0"/>
            </a:camera>
            <a:lightRig rig="contrasting" dir="b"/>
          </a:scene3d>
          <a:sp3d contourW="12700" prstMaterial="softEdge">
            <a:bevelT prst="cross"/>
            <a:contourClr>
              <a:schemeClr val="bg1"/>
            </a:contourClr>
          </a:sp3d>
        </p:spPr>
        <p:style>
          <a:lnRef idx="1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altLang="ko-KR" smtClean="0"/>
              <a:t>Kliknutím na ikonu přidáte obrázek.</a:t>
            </a:r>
            <a:endParaRPr lang="ko-KR" alt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sp useBgFill="1"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noFill/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dirty="0"/>
          </a:p>
        </p:txBody>
      </p:sp>
      <p:grpSp>
        <p:nvGrpSpPr>
          <p:cNvPr id="8" name="Group 7"/>
          <p:cNvGrpSpPr/>
          <p:nvPr/>
        </p:nvGrpSpPr>
        <p:grpSpPr>
          <a:xfrm>
            <a:off x="0" y="0"/>
            <a:ext cx="9144000" cy="142876"/>
            <a:chOff x="0" y="1214422"/>
            <a:chExt cx="9144000" cy="71438"/>
          </a:xfrm>
        </p:grpSpPr>
        <p:sp>
          <p:nvSpPr>
            <p:cNvPr id="9" name="Rectangle 8"/>
            <p:cNvSpPr/>
            <p:nvPr userDrawn="1"/>
          </p:nvSpPr>
          <p:spPr>
            <a:xfrm>
              <a:off x="0" y="1214422"/>
              <a:ext cx="9144000" cy="71414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10" name="Group 9"/>
            <p:cNvGrpSpPr/>
            <p:nvPr/>
          </p:nvGrpSpPr>
          <p:grpSpPr>
            <a:xfrm>
              <a:off x="5857884" y="1214422"/>
              <a:ext cx="3000396" cy="71438"/>
              <a:chOff x="5429256" y="1214422"/>
              <a:chExt cx="3643338" cy="71438"/>
            </a:xfrm>
          </p:grpSpPr>
          <p:sp>
            <p:nvSpPr>
              <p:cNvPr id="11" name="Rectangle 10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2" name="Rectangle 11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3" name="Rectangle 12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18968217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7218" y="71414"/>
            <a:ext cx="8160978" cy="1214446"/>
          </a:xfrm>
        </p:spPr>
        <p:txBody>
          <a:bodyPr/>
          <a:lstStyle/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00034" y="1500174"/>
            <a:ext cx="8186766" cy="4625991"/>
          </a:xfrm>
        </p:spPr>
        <p:txBody>
          <a:bodyPr vert="eaVert"/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grpSp>
        <p:nvGrpSpPr>
          <p:cNvPr id="7" name="Group 12"/>
          <p:cNvGrpSpPr/>
          <p:nvPr/>
        </p:nvGrpSpPr>
        <p:grpSpPr>
          <a:xfrm>
            <a:off x="0" y="1357298"/>
            <a:ext cx="9144000" cy="60580"/>
            <a:chOff x="0" y="1142984"/>
            <a:chExt cx="9144000" cy="60580"/>
          </a:xfrm>
        </p:grpSpPr>
        <p:sp>
          <p:nvSpPr>
            <p:cNvPr id="8" name="Rectangle 7"/>
            <p:cNvSpPr/>
            <p:nvPr userDrawn="1"/>
          </p:nvSpPr>
          <p:spPr>
            <a:xfrm flipH="1">
              <a:off x="0" y="1142984"/>
              <a:ext cx="9144000" cy="6056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9" name="Group 8"/>
            <p:cNvGrpSpPr/>
            <p:nvPr/>
          </p:nvGrpSpPr>
          <p:grpSpPr>
            <a:xfrm flipH="1">
              <a:off x="571472" y="1142984"/>
              <a:ext cx="3000396" cy="60580"/>
              <a:chOff x="5429256" y="1214422"/>
              <a:chExt cx="3643338" cy="71438"/>
            </a:xfrm>
          </p:grpSpPr>
          <p:sp>
            <p:nvSpPr>
              <p:cNvPr id="10" name="Rectangle 9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1" name="Rectangle 10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2" name="Rectangle 11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04300098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15206" y="274639"/>
            <a:ext cx="1471594" cy="5851525"/>
          </a:xfrm>
        </p:spPr>
        <p:txBody>
          <a:bodyPr vert="eaVert" anchor="b"/>
          <a:lstStyle>
            <a:lvl1pPr algn="l">
              <a:defRPr/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686568" cy="5851525"/>
          </a:xfrm>
        </p:spPr>
        <p:txBody>
          <a:bodyPr vert="eaVert"/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grpSp>
        <p:nvGrpSpPr>
          <p:cNvPr id="7" name="Group 6"/>
          <p:cNvGrpSpPr/>
          <p:nvPr/>
        </p:nvGrpSpPr>
        <p:grpSpPr>
          <a:xfrm rot="16200000">
            <a:off x="3740830" y="3395761"/>
            <a:ext cx="6865200" cy="59324"/>
            <a:chOff x="0" y="1214422"/>
            <a:chExt cx="9144000" cy="71438"/>
          </a:xfrm>
        </p:grpSpPr>
        <p:sp>
          <p:nvSpPr>
            <p:cNvPr id="8" name="Rectangle 7"/>
            <p:cNvSpPr/>
            <p:nvPr userDrawn="1"/>
          </p:nvSpPr>
          <p:spPr>
            <a:xfrm>
              <a:off x="0" y="1214422"/>
              <a:ext cx="9144000" cy="71414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9" name="Group 8"/>
            <p:cNvGrpSpPr/>
            <p:nvPr/>
          </p:nvGrpSpPr>
          <p:grpSpPr>
            <a:xfrm>
              <a:off x="5857884" y="1214422"/>
              <a:ext cx="3000396" cy="71438"/>
              <a:chOff x="5429256" y="1214422"/>
              <a:chExt cx="3643338" cy="71438"/>
            </a:xfrm>
          </p:grpSpPr>
          <p:sp>
            <p:nvSpPr>
              <p:cNvPr id="10" name="Rectangle 9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1" name="Rectangle 10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2" name="Rectangle 11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08901252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583599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602376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485867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307997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909504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037695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849591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07126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928018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683525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632092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Úvodní snímek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0100" y="3571876"/>
            <a:ext cx="7000924" cy="1071570"/>
          </a:xfrm>
          <a:noFill/>
        </p:spPr>
        <p:txBody>
          <a:bodyPr/>
          <a:lstStyle>
            <a:lvl1pPr marL="0" indent="0" algn="ctr">
              <a:buNone/>
              <a:defRPr sz="28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altLang="ko-KR" smtClean="0"/>
              <a:t>Kliknutím lze upravit styl předlohy.</a:t>
            </a:r>
            <a:endParaRPr lang="ko-KR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357158" y="1643050"/>
            <a:ext cx="8215370" cy="1571636"/>
          </a:xfrm>
        </p:spPr>
        <p:txBody>
          <a:bodyPr anchor="b"/>
          <a:lstStyle>
            <a:lvl1pPr algn="ctr">
              <a:defRPr b="0">
                <a:solidFill>
                  <a:schemeClr val="bg1"/>
                </a:solidFill>
                <a:effectLst>
                  <a:glow rad="101600">
                    <a:schemeClr val="tx2"/>
                  </a:glow>
                </a:effectLst>
              </a:defRPr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grpSp>
        <p:nvGrpSpPr>
          <p:cNvPr id="2" name="Group 13"/>
          <p:cNvGrpSpPr/>
          <p:nvPr/>
        </p:nvGrpSpPr>
        <p:grpSpPr>
          <a:xfrm>
            <a:off x="-256" y="3286124"/>
            <a:ext cx="9144000" cy="150516"/>
            <a:chOff x="-256" y="3286124"/>
            <a:chExt cx="9144000" cy="150516"/>
          </a:xfrm>
        </p:grpSpPr>
        <p:sp>
          <p:nvSpPr>
            <p:cNvPr id="16" name="Rectangle 15"/>
            <p:cNvSpPr/>
            <p:nvPr userDrawn="1"/>
          </p:nvSpPr>
          <p:spPr>
            <a:xfrm>
              <a:off x="-256" y="3286124"/>
              <a:ext cx="9144000" cy="15040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7" name="Group 12"/>
            <p:cNvGrpSpPr/>
            <p:nvPr/>
          </p:nvGrpSpPr>
          <p:grpSpPr>
            <a:xfrm>
              <a:off x="5214942" y="3286124"/>
              <a:ext cx="3285830" cy="150516"/>
              <a:chOff x="5214942" y="3286124"/>
              <a:chExt cx="3285830" cy="150516"/>
            </a:xfrm>
          </p:grpSpPr>
          <p:sp>
            <p:nvSpPr>
              <p:cNvPr id="18" name="Rectangle 17"/>
              <p:cNvSpPr/>
              <p:nvPr userDrawn="1"/>
            </p:nvSpPr>
            <p:spPr>
              <a:xfrm>
                <a:off x="6310006" y="3286182"/>
                <a:ext cx="1095383" cy="15045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9" name="Rectangle 18"/>
              <p:cNvSpPr/>
              <p:nvPr userDrawn="1"/>
            </p:nvSpPr>
            <p:spPr>
              <a:xfrm>
                <a:off x="7405389" y="3286182"/>
                <a:ext cx="1095383" cy="15045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20" name="Rectangle 19"/>
              <p:cNvSpPr/>
              <p:nvPr userDrawn="1"/>
            </p:nvSpPr>
            <p:spPr>
              <a:xfrm>
                <a:off x="5214942" y="3286124"/>
                <a:ext cx="1095383" cy="15045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04237636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00034" y="71414"/>
            <a:ext cx="8160978" cy="1285882"/>
          </a:xfrm>
        </p:spPr>
        <p:txBody>
          <a:bodyPr anchor="ctr"/>
          <a:lstStyle/>
          <a:p>
            <a:r>
              <a:rPr lang="en-US" altLang="ko-KR" smtClean="0"/>
              <a:t>Click to edit</a:t>
            </a:r>
            <a:r>
              <a:rPr lang="ko-KR" altLang="en-US" dirty="0" smtClean="0"/>
              <a:t> </a:t>
            </a:r>
            <a:r>
              <a:rPr lang="en-US" altLang="ko-KR" smtClean="0"/>
              <a:t>Master title style</a:t>
            </a:r>
            <a:endParaRPr lang="ko-KR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0034" y="1571612"/>
            <a:ext cx="8186766" cy="4714908"/>
          </a:xfrm>
        </p:spPr>
        <p:txBody>
          <a:bodyPr/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grpSp>
        <p:nvGrpSpPr>
          <p:cNvPr id="7" name="Group 12"/>
          <p:cNvGrpSpPr/>
          <p:nvPr/>
        </p:nvGrpSpPr>
        <p:grpSpPr>
          <a:xfrm rot="10800000">
            <a:off x="32" y="1427296"/>
            <a:ext cx="9144000" cy="72877"/>
            <a:chOff x="-64" y="4357694"/>
            <a:chExt cx="9144000" cy="124636"/>
          </a:xfrm>
        </p:grpSpPr>
        <p:sp>
          <p:nvSpPr>
            <p:cNvPr id="14" name="Rectangle 13"/>
            <p:cNvSpPr/>
            <p:nvPr userDrawn="1"/>
          </p:nvSpPr>
          <p:spPr>
            <a:xfrm rot="10800000">
              <a:off x="-64" y="4357790"/>
              <a:ext cx="9144000" cy="12454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8" name="Group 14"/>
            <p:cNvGrpSpPr/>
            <p:nvPr/>
          </p:nvGrpSpPr>
          <p:grpSpPr>
            <a:xfrm rot="10800000">
              <a:off x="642908" y="4357694"/>
              <a:ext cx="3286149" cy="124588"/>
              <a:chOff x="5429256" y="1214422"/>
              <a:chExt cx="3643338" cy="71438"/>
            </a:xfrm>
          </p:grpSpPr>
          <p:sp>
            <p:nvSpPr>
              <p:cNvPr id="16" name="Rectangle 15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7" name="Rectangle 16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8" name="Rectangle 17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72850282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2910" y="4500570"/>
            <a:ext cx="7923241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2910" y="3357562"/>
            <a:ext cx="4857784" cy="83502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9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9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9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9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grpSp>
        <p:nvGrpSpPr>
          <p:cNvPr id="7" name="Group 12"/>
          <p:cNvGrpSpPr/>
          <p:nvPr/>
        </p:nvGrpSpPr>
        <p:grpSpPr>
          <a:xfrm rot="10800000" flipH="1">
            <a:off x="-128" y="4214818"/>
            <a:ext cx="9144000" cy="150516"/>
            <a:chOff x="-64" y="4357694"/>
            <a:chExt cx="9144000" cy="124636"/>
          </a:xfrm>
        </p:grpSpPr>
        <p:sp>
          <p:nvSpPr>
            <p:cNvPr id="15" name="Rectangle 14"/>
            <p:cNvSpPr/>
            <p:nvPr userDrawn="1"/>
          </p:nvSpPr>
          <p:spPr>
            <a:xfrm rot="10800000">
              <a:off x="-64" y="4357790"/>
              <a:ext cx="9144000" cy="12454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8" name="Group 15"/>
            <p:cNvGrpSpPr/>
            <p:nvPr/>
          </p:nvGrpSpPr>
          <p:grpSpPr>
            <a:xfrm rot="10800000">
              <a:off x="642908" y="4357694"/>
              <a:ext cx="3286149" cy="124588"/>
              <a:chOff x="5429256" y="1214422"/>
              <a:chExt cx="3643338" cy="71438"/>
            </a:xfrm>
          </p:grpSpPr>
          <p:sp>
            <p:nvSpPr>
              <p:cNvPr id="17" name="Rectangle 16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8" name="Rectangle 17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9" name="Rectangle 18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11138900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7218" y="214290"/>
            <a:ext cx="8160978" cy="1214446"/>
          </a:xfrm>
        </p:spPr>
        <p:txBody>
          <a:bodyPr/>
          <a:lstStyle/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42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42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grpSp>
        <p:nvGrpSpPr>
          <p:cNvPr id="8" name="Group 7"/>
          <p:cNvGrpSpPr/>
          <p:nvPr/>
        </p:nvGrpSpPr>
        <p:grpSpPr>
          <a:xfrm rot="10800000">
            <a:off x="32" y="1480979"/>
            <a:ext cx="9144000" cy="72877"/>
            <a:chOff x="-64" y="4357694"/>
            <a:chExt cx="9144000" cy="124636"/>
          </a:xfrm>
        </p:grpSpPr>
        <p:sp>
          <p:nvSpPr>
            <p:cNvPr id="9" name="Rectangle 8"/>
            <p:cNvSpPr/>
            <p:nvPr userDrawn="1"/>
          </p:nvSpPr>
          <p:spPr>
            <a:xfrm rot="10800000">
              <a:off x="-64" y="4357790"/>
              <a:ext cx="9144000" cy="12454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10" name="Group 9"/>
            <p:cNvGrpSpPr/>
            <p:nvPr/>
          </p:nvGrpSpPr>
          <p:grpSpPr>
            <a:xfrm rot="10800000">
              <a:off x="642908" y="4357694"/>
              <a:ext cx="3286149" cy="124588"/>
              <a:chOff x="5429256" y="1214422"/>
              <a:chExt cx="3643338" cy="71438"/>
            </a:xfrm>
          </p:grpSpPr>
          <p:sp>
            <p:nvSpPr>
              <p:cNvPr id="11" name="Rectangle 10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2" name="Rectangle 11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3" name="Rectangle 12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97093573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 rot="10800000">
            <a:off x="32" y="1285861"/>
            <a:ext cx="9144000" cy="72877"/>
            <a:chOff x="-64" y="4357694"/>
            <a:chExt cx="9144000" cy="124636"/>
          </a:xfrm>
        </p:grpSpPr>
        <p:sp>
          <p:nvSpPr>
            <p:cNvPr id="11" name="Rectangle 10"/>
            <p:cNvSpPr/>
            <p:nvPr userDrawn="1"/>
          </p:nvSpPr>
          <p:spPr>
            <a:xfrm rot="10800000">
              <a:off x="-64" y="4357790"/>
              <a:ext cx="9144000" cy="12454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12" name="Group 11"/>
            <p:cNvGrpSpPr/>
            <p:nvPr/>
          </p:nvGrpSpPr>
          <p:grpSpPr>
            <a:xfrm rot="10800000">
              <a:off x="642908" y="4357694"/>
              <a:ext cx="3286149" cy="124588"/>
              <a:chOff x="5429256" y="1214422"/>
              <a:chExt cx="3643338" cy="71438"/>
            </a:xfrm>
          </p:grpSpPr>
          <p:sp>
            <p:nvSpPr>
              <p:cNvPr id="13" name="Rectangle 12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4" name="Rectangle 13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5" name="Rectangle 14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7218" y="214290"/>
            <a:ext cx="8160978" cy="1000132"/>
          </a:xfrm>
        </p:spPr>
        <p:txBody>
          <a:bodyPr/>
          <a:lstStyle>
            <a:lvl1pPr>
              <a:defRPr/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428736"/>
            <a:ext cx="4042800" cy="639762"/>
          </a:xfrm>
        </p:spPr>
        <p:txBody>
          <a:bodyPr anchor="b"/>
          <a:lstStyle>
            <a:lvl1pPr marL="0" indent="0">
              <a:buFontTx/>
              <a:buNone/>
              <a:defRPr sz="2400" b="1"/>
            </a:lvl1pPr>
            <a:lvl2pPr marL="457200" indent="0">
              <a:buFontTx/>
              <a:buNone/>
              <a:defRPr sz="2000" b="1"/>
            </a:lvl2pPr>
            <a:lvl3pPr marL="914400" indent="0">
              <a:buFontTx/>
              <a:buNone/>
              <a:defRPr sz="1800" b="1"/>
            </a:lvl3pPr>
            <a:lvl4pPr marL="1371600" indent="0">
              <a:buFontTx/>
              <a:buNone/>
              <a:defRPr sz="1600" b="1"/>
            </a:lvl4pPr>
            <a:lvl5pPr marL="1828800" indent="0">
              <a:buFontTx/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28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3438" y="1428736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28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576893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7218" y="142852"/>
            <a:ext cx="8160978" cy="1143008"/>
          </a:xfrm>
        </p:spPr>
        <p:txBody>
          <a:bodyPr/>
          <a:lstStyle/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grpSp>
        <p:nvGrpSpPr>
          <p:cNvPr id="6" name="Group 11"/>
          <p:cNvGrpSpPr/>
          <p:nvPr/>
        </p:nvGrpSpPr>
        <p:grpSpPr>
          <a:xfrm>
            <a:off x="32" y="1355859"/>
            <a:ext cx="9144000" cy="72877"/>
            <a:chOff x="32" y="1142985"/>
            <a:chExt cx="9144000" cy="72877"/>
          </a:xfrm>
        </p:grpSpPr>
        <p:sp>
          <p:nvSpPr>
            <p:cNvPr id="7" name="Rectangle 6"/>
            <p:cNvSpPr/>
            <p:nvPr/>
          </p:nvSpPr>
          <p:spPr>
            <a:xfrm flipH="1">
              <a:off x="32" y="1142985"/>
              <a:ext cx="9144000" cy="72821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8" name="Group 7"/>
            <p:cNvGrpSpPr/>
            <p:nvPr/>
          </p:nvGrpSpPr>
          <p:grpSpPr>
            <a:xfrm flipH="1">
              <a:off x="571472" y="1143013"/>
              <a:ext cx="3286149" cy="72849"/>
              <a:chOff x="5429256" y="1214422"/>
              <a:chExt cx="3643338" cy="71438"/>
            </a:xfrm>
          </p:grpSpPr>
          <p:sp>
            <p:nvSpPr>
              <p:cNvPr id="9" name="Rectangle 8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0" name="Rectangle 9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1" name="Rectangle 10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10733476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0" y="0"/>
            <a:ext cx="9144000" cy="142876"/>
            <a:chOff x="0" y="1214422"/>
            <a:chExt cx="9144000" cy="71438"/>
          </a:xfrm>
        </p:grpSpPr>
        <p:sp>
          <p:nvSpPr>
            <p:cNvPr id="6" name="Rectangle 5"/>
            <p:cNvSpPr/>
            <p:nvPr userDrawn="1"/>
          </p:nvSpPr>
          <p:spPr>
            <a:xfrm>
              <a:off x="0" y="1214422"/>
              <a:ext cx="9144000" cy="71414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7" name="Group 6"/>
            <p:cNvGrpSpPr/>
            <p:nvPr/>
          </p:nvGrpSpPr>
          <p:grpSpPr>
            <a:xfrm>
              <a:off x="5857884" y="1214422"/>
              <a:ext cx="3000396" cy="71438"/>
              <a:chOff x="5429256" y="1214422"/>
              <a:chExt cx="3643338" cy="71438"/>
            </a:xfrm>
          </p:grpSpPr>
          <p:sp>
            <p:nvSpPr>
              <p:cNvPr id="8" name="Rectangle 7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9" name="Rectangle 8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0" name="Rectangle 9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04707127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4290"/>
            <a:ext cx="8258204" cy="869934"/>
          </a:xfrm>
        </p:spPr>
        <p:txBody>
          <a:bodyPr anchor="b"/>
          <a:lstStyle>
            <a:lvl1pPr algn="l">
              <a:defRPr sz="2800" b="1"/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361160"/>
            <a:ext cx="5111750" cy="4765005"/>
          </a:xfrm>
        </p:spPr>
        <p:txBody>
          <a:bodyPr/>
          <a:lstStyle>
            <a:lvl1pPr>
              <a:defRPr sz="28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357299"/>
            <a:ext cx="3008313" cy="476886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grpSp>
        <p:nvGrpSpPr>
          <p:cNvPr id="8" name="Group 13"/>
          <p:cNvGrpSpPr/>
          <p:nvPr/>
        </p:nvGrpSpPr>
        <p:grpSpPr>
          <a:xfrm>
            <a:off x="32" y="1142985"/>
            <a:ext cx="9144000" cy="72877"/>
            <a:chOff x="32" y="1142985"/>
            <a:chExt cx="9144000" cy="72877"/>
          </a:xfrm>
        </p:grpSpPr>
        <p:sp>
          <p:nvSpPr>
            <p:cNvPr id="9" name="Rectangle 8"/>
            <p:cNvSpPr/>
            <p:nvPr userDrawn="1"/>
          </p:nvSpPr>
          <p:spPr>
            <a:xfrm flipH="1">
              <a:off x="32" y="1142985"/>
              <a:ext cx="9144000" cy="72821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10" name="Group 9"/>
            <p:cNvGrpSpPr/>
            <p:nvPr/>
          </p:nvGrpSpPr>
          <p:grpSpPr>
            <a:xfrm flipH="1">
              <a:off x="571472" y="1143013"/>
              <a:ext cx="3286149" cy="72849"/>
              <a:chOff x="5429256" y="1214422"/>
              <a:chExt cx="3643338" cy="71438"/>
            </a:xfrm>
          </p:grpSpPr>
          <p:sp>
            <p:nvSpPr>
              <p:cNvPr id="11" name="Rectangle 10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2" name="Rectangle 11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3" name="Rectangle 12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7792324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solidFill>
            <a:schemeClr val="accent1">
              <a:shade val="75000"/>
            </a:schemeClr>
          </a:solidFill>
          <a:ln w="12700" cap="sq" cmpd="sng" algn="ctr">
            <a:noFill/>
            <a:prstDash val="solid"/>
          </a:ln>
          <a:scene3d>
            <a:camera prst="perspectiveFront" fov="0">
              <a:rot lat="0" lon="0" rev="0"/>
            </a:camera>
            <a:lightRig rig="contrasting" dir="b"/>
          </a:scene3d>
          <a:sp3d contourW="12700" prstMaterial="softEdge">
            <a:bevelT prst="cross"/>
            <a:contourClr>
              <a:schemeClr val="bg1"/>
            </a:contourClr>
          </a:sp3d>
        </p:spPr>
        <p:style>
          <a:lnRef idx="1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altLang="ko-KR" smtClean="0"/>
              <a:t>Kliknutím na ikonu přidáte obrázek.</a:t>
            </a:r>
            <a:endParaRPr lang="ko-KR" alt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sp useBgFill="1"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noFill/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dirty="0"/>
          </a:p>
        </p:txBody>
      </p:sp>
      <p:grpSp>
        <p:nvGrpSpPr>
          <p:cNvPr id="8" name="Group 7"/>
          <p:cNvGrpSpPr/>
          <p:nvPr/>
        </p:nvGrpSpPr>
        <p:grpSpPr>
          <a:xfrm>
            <a:off x="0" y="0"/>
            <a:ext cx="9144000" cy="142876"/>
            <a:chOff x="0" y="1214422"/>
            <a:chExt cx="9144000" cy="71438"/>
          </a:xfrm>
        </p:grpSpPr>
        <p:sp>
          <p:nvSpPr>
            <p:cNvPr id="9" name="Rectangle 8"/>
            <p:cNvSpPr/>
            <p:nvPr userDrawn="1"/>
          </p:nvSpPr>
          <p:spPr>
            <a:xfrm>
              <a:off x="0" y="1214422"/>
              <a:ext cx="9144000" cy="71414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10" name="Group 9"/>
            <p:cNvGrpSpPr/>
            <p:nvPr/>
          </p:nvGrpSpPr>
          <p:grpSpPr>
            <a:xfrm>
              <a:off x="5857884" y="1214422"/>
              <a:ext cx="3000396" cy="71438"/>
              <a:chOff x="5429256" y="1214422"/>
              <a:chExt cx="3643338" cy="71438"/>
            </a:xfrm>
          </p:grpSpPr>
          <p:sp>
            <p:nvSpPr>
              <p:cNvPr id="11" name="Rectangle 10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2" name="Rectangle 11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3" name="Rectangle 12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66093664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7218" y="71414"/>
            <a:ext cx="8160978" cy="1214446"/>
          </a:xfrm>
        </p:spPr>
        <p:txBody>
          <a:bodyPr/>
          <a:lstStyle/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00034" y="1500174"/>
            <a:ext cx="8186766" cy="4625991"/>
          </a:xfrm>
        </p:spPr>
        <p:txBody>
          <a:bodyPr vert="eaVert"/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grpSp>
        <p:nvGrpSpPr>
          <p:cNvPr id="7" name="Group 12"/>
          <p:cNvGrpSpPr/>
          <p:nvPr/>
        </p:nvGrpSpPr>
        <p:grpSpPr>
          <a:xfrm>
            <a:off x="0" y="1357298"/>
            <a:ext cx="9144000" cy="60580"/>
            <a:chOff x="0" y="1142984"/>
            <a:chExt cx="9144000" cy="60580"/>
          </a:xfrm>
        </p:grpSpPr>
        <p:sp>
          <p:nvSpPr>
            <p:cNvPr id="8" name="Rectangle 7"/>
            <p:cNvSpPr/>
            <p:nvPr userDrawn="1"/>
          </p:nvSpPr>
          <p:spPr>
            <a:xfrm flipH="1">
              <a:off x="0" y="1142984"/>
              <a:ext cx="9144000" cy="6056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9" name="Group 8"/>
            <p:cNvGrpSpPr/>
            <p:nvPr/>
          </p:nvGrpSpPr>
          <p:grpSpPr>
            <a:xfrm flipH="1">
              <a:off x="571472" y="1142984"/>
              <a:ext cx="3000396" cy="60580"/>
              <a:chOff x="5429256" y="1214422"/>
              <a:chExt cx="3643338" cy="71438"/>
            </a:xfrm>
          </p:grpSpPr>
          <p:sp>
            <p:nvSpPr>
              <p:cNvPr id="10" name="Rectangle 9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1" name="Rectangle 10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2" name="Rectangle 11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89468529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15206" y="274639"/>
            <a:ext cx="1471594" cy="5851525"/>
          </a:xfrm>
        </p:spPr>
        <p:txBody>
          <a:bodyPr vert="eaVert" anchor="b"/>
          <a:lstStyle>
            <a:lvl1pPr algn="l">
              <a:defRPr/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686568" cy="5851525"/>
          </a:xfrm>
        </p:spPr>
        <p:txBody>
          <a:bodyPr vert="eaVert"/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grpSp>
        <p:nvGrpSpPr>
          <p:cNvPr id="7" name="Group 6"/>
          <p:cNvGrpSpPr/>
          <p:nvPr/>
        </p:nvGrpSpPr>
        <p:grpSpPr>
          <a:xfrm rot="16200000">
            <a:off x="3740830" y="3395761"/>
            <a:ext cx="6865200" cy="59324"/>
            <a:chOff x="0" y="1214422"/>
            <a:chExt cx="9144000" cy="71438"/>
          </a:xfrm>
        </p:grpSpPr>
        <p:sp>
          <p:nvSpPr>
            <p:cNvPr id="8" name="Rectangle 7"/>
            <p:cNvSpPr/>
            <p:nvPr userDrawn="1"/>
          </p:nvSpPr>
          <p:spPr>
            <a:xfrm>
              <a:off x="0" y="1214422"/>
              <a:ext cx="9144000" cy="71414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9" name="Group 8"/>
            <p:cNvGrpSpPr/>
            <p:nvPr/>
          </p:nvGrpSpPr>
          <p:grpSpPr>
            <a:xfrm>
              <a:off x="5857884" y="1214422"/>
              <a:ext cx="3000396" cy="71438"/>
              <a:chOff x="5429256" y="1214422"/>
              <a:chExt cx="3643338" cy="71438"/>
            </a:xfrm>
          </p:grpSpPr>
          <p:sp>
            <p:nvSpPr>
              <p:cNvPr id="10" name="Rectangle 9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1" name="Rectangle 10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2" name="Rectangle 11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62388742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15E0C54F-94F2-4155-9248-AE8DA9DB4CE1}" type="datetimeFigureOut">
              <a:rPr lang="cs-CZ" smtClean="0">
                <a:solidFill>
                  <a:prstClr val="black"/>
                </a:solidFill>
              </a:rPr>
              <a:pPr/>
              <a:t>15. 12. 2013</a:t>
            </a:fld>
            <a:endParaRPr lang="cs-CZ">
              <a:solidFill>
                <a:prstClr val="black"/>
              </a:solidFill>
            </a:endParaRPr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70A39E70-1C09-4821-A195-5CB441012BB2}" type="slidenum">
              <a:rPr lang="cs-CZ" smtClean="0">
                <a:solidFill>
                  <a:prstClr val="black"/>
                </a:solidFill>
              </a:rPr>
              <a:pPr/>
              <a:t>‹#›</a:t>
            </a:fld>
            <a:endParaRPr lang="cs-CZ">
              <a:solidFill>
                <a:prstClr val="black"/>
              </a:solidFill>
            </a:endParaRPr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prstClr val="black"/>
                </a:solidFill>
              </a:rPr>
              <a:pPr/>
              <a:t>15. 12. 2013</a:t>
            </a:fld>
            <a:endParaRPr lang="cs-CZ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prstClr val="black"/>
                </a:solidFill>
              </a:rPr>
              <a:pPr/>
              <a:t>‹#›</a:t>
            </a:fld>
            <a:endParaRPr lang="cs-CZ">
              <a:solidFill>
                <a:prstClr val="black"/>
              </a:solidFill>
            </a:endParaRPr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prstClr val="black"/>
                </a:solidFill>
              </a:rPr>
              <a:pPr/>
              <a:t>15. 12. 2013</a:t>
            </a:fld>
            <a:endParaRPr lang="cs-CZ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prstClr val="black"/>
                </a:solidFill>
              </a:rPr>
              <a:pPr/>
              <a:t>‹#›</a:t>
            </a:fld>
            <a:endParaRPr lang="cs-CZ">
              <a:solidFill>
                <a:prstClr val="black"/>
              </a:solidFill>
            </a:endParaRPr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prstClr val="black"/>
                </a:solidFill>
              </a:rPr>
              <a:pPr/>
              <a:t>15. 12. 2013</a:t>
            </a:fld>
            <a:endParaRPr lang="cs-CZ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prstClr val="black"/>
                </a:solidFill>
              </a:rPr>
              <a:pPr/>
              <a:t>‹#›</a:t>
            </a:fld>
            <a:endParaRPr lang="cs-CZ">
              <a:solidFill>
                <a:prstClr val="black"/>
              </a:solidFill>
            </a:endParaRPr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prstClr val="black"/>
                </a:solidFill>
              </a:rPr>
              <a:pPr/>
              <a:t>15. 12. 2013</a:t>
            </a:fld>
            <a:endParaRPr lang="cs-CZ">
              <a:solidFill>
                <a:prstClr val="black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prstClr val="black"/>
                </a:solidFill>
              </a:rPr>
              <a:pPr/>
              <a:t>‹#›</a:t>
            </a:fld>
            <a:endParaRPr lang="cs-CZ">
              <a:solidFill>
                <a:prstClr val="black"/>
              </a:solidFill>
            </a:endParaRPr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prstClr val="black"/>
                </a:solidFill>
              </a:rPr>
              <a:pPr/>
              <a:t>15. 12. 2013</a:t>
            </a:fld>
            <a:endParaRPr lang="cs-CZ">
              <a:solidFill>
                <a:prstClr val="black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prstClr val="black"/>
                </a:solidFill>
              </a:rPr>
              <a:pPr/>
              <a:t>‹#›</a:t>
            </a:fld>
            <a:endParaRPr lang="cs-CZ">
              <a:solidFill>
                <a:prstClr val="black"/>
              </a:solidFill>
            </a:endParaRPr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prstClr val="black"/>
                </a:solidFill>
              </a:rPr>
              <a:pPr/>
              <a:t>15. 12. 2013</a:t>
            </a:fld>
            <a:endParaRPr lang="cs-CZ">
              <a:solidFill>
                <a:prstClr val="black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prstClr val="black"/>
                </a:solidFill>
              </a:rPr>
              <a:pPr/>
              <a:t>‹#›</a:t>
            </a:fld>
            <a:endParaRPr lang="cs-CZ">
              <a:solidFill>
                <a:prstClr val="black"/>
              </a:solidFill>
            </a:endParaRPr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prstClr val="black"/>
                </a:solidFill>
              </a:rPr>
              <a:pPr/>
              <a:t>15. 12. 2013</a:t>
            </a:fld>
            <a:endParaRPr lang="cs-CZ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prstClr val="black"/>
                </a:solidFill>
              </a:rPr>
              <a:pPr/>
              <a:t>‹#›</a:t>
            </a:fld>
            <a:endParaRPr lang="cs-CZ">
              <a:solidFill>
                <a:prstClr val="black"/>
              </a:solidFill>
            </a:endParaRPr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prstClr val="black"/>
                </a:solidFill>
              </a:rPr>
              <a:pPr/>
              <a:t>15. 12. 2013</a:t>
            </a:fld>
            <a:endParaRPr lang="cs-CZ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prstClr val="black"/>
                </a:solidFill>
              </a:rPr>
              <a:pPr/>
              <a:t>‹#›</a:t>
            </a:fld>
            <a:endParaRPr lang="cs-CZ">
              <a:solidFill>
                <a:prstClr val="black"/>
              </a:solidFill>
            </a:endParaRPr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prstClr val="black"/>
                </a:solidFill>
              </a:rPr>
              <a:pPr/>
              <a:t>15. 12. 2013</a:t>
            </a:fld>
            <a:endParaRPr lang="cs-CZ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prstClr val="black"/>
                </a:solidFill>
              </a:rPr>
              <a:pPr/>
              <a:t>‹#›</a:t>
            </a:fld>
            <a:endParaRPr lang="cs-CZ">
              <a:solidFill>
                <a:prstClr val="black"/>
              </a:solidFill>
            </a:endParaRPr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prstClr val="black"/>
                </a:solidFill>
              </a:rPr>
              <a:pPr/>
              <a:t>15. 12. 2013</a:t>
            </a:fld>
            <a:endParaRPr lang="cs-CZ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prstClr val="black"/>
                </a:solidFill>
              </a:rPr>
              <a:pPr/>
              <a:t>‹#›</a:t>
            </a:fld>
            <a:endParaRPr lang="cs-CZ">
              <a:solidFill>
                <a:prstClr val="black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-6826" y="0"/>
            <a:ext cx="9144000" cy="6286520"/>
          </a:xfrm>
          <a:prstGeom prst="rect">
            <a:avLst/>
          </a:prstGeom>
          <a:gradFill flip="none" rotWithShape="1">
            <a:gsLst>
              <a:gs pos="1000">
                <a:schemeClr val="bg2">
                  <a:alpha val="0"/>
                </a:schemeClr>
              </a:gs>
              <a:gs pos="100000">
                <a:schemeClr val="bg1">
                  <a:alpha val="92000"/>
                </a:schemeClr>
              </a:gs>
            </a:gsLst>
            <a:lin ang="16200000" scaled="1"/>
            <a:tileRect/>
          </a:gradFill>
          <a:ln w="28575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FFFFFF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7218" y="142852"/>
            <a:ext cx="8160978" cy="1214446"/>
          </a:xfrm>
          <a:prstGeom prst="rect">
            <a:avLst/>
          </a:prstGeom>
        </p:spPr>
        <p:txBody>
          <a:bodyPr vert="horz" rtlCol="0" anchor="ctr">
            <a:normAutofit/>
          </a:bodyPr>
          <a:lstStyle/>
          <a:p>
            <a:r>
              <a:rPr lang="ko-KR" altLang="en-US" dirty="0" smtClean="0"/>
              <a:t>Click to edit Master text styles</a:t>
            </a:r>
            <a:endParaRPr lang="ko-KR" alt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0034" y="1500174"/>
            <a:ext cx="8186766" cy="4625991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15206" y="6357960"/>
            <a:ext cx="1490658" cy="365125"/>
          </a:xfrm>
          <a:prstGeom prst="rect">
            <a:avLst/>
          </a:prstGeom>
        </p:spPr>
        <p:txBody>
          <a:bodyPr vert="horz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928926" y="6357958"/>
            <a:ext cx="2895600" cy="365125"/>
          </a:xfrm>
          <a:prstGeom prst="rect">
            <a:avLst/>
          </a:prstGeom>
        </p:spPr>
        <p:txBody>
          <a:bodyPr vert="horz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00034" y="6357960"/>
            <a:ext cx="1571636" cy="365125"/>
          </a:xfrm>
          <a:prstGeom prst="rect">
            <a:avLst/>
          </a:prstGeom>
        </p:spPr>
        <p:txBody>
          <a:bodyPr vert="horz" rtlCol="0" anchor="ctr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62268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1" hangingPunct="1">
        <a:spcBef>
          <a:spcPct val="0"/>
        </a:spcBef>
        <a:buNone/>
        <a:defRPr sz="4400" b="0" i="0" kern="1200" spc="50" baseline="0">
          <a:ln w="6350">
            <a:noFill/>
          </a:ln>
          <a:solidFill>
            <a:schemeClr val="bg1"/>
          </a:solidFill>
          <a:effectLst>
            <a:glow rad="101600">
              <a:schemeClr val="tx2"/>
            </a:glow>
          </a:effectLst>
          <a:latin typeface="Gill Sans MT"/>
          <a:ea typeface="맑은 고딕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rtl="0" eaLnBrk="1" latinLnBrk="1" hangingPunct="1">
        <a:spcBef>
          <a:spcPct val="20000"/>
        </a:spcBef>
        <a:buClr>
          <a:schemeClr val="tx2"/>
        </a:buClr>
        <a:buSzPct val="68000"/>
        <a:buFont typeface="Wingdings 2"/>
        <a:buChar char=""/>
        <a:defRPr sz="3200" kern="1200" baseline="0">
          <a:solidFill>
            <a:schemeClr val="tx1"/>
          </a:solidFill>
          <a:latin typeface="Gill Sans MT"/>
          <a:ea typeface="맑은 고딕"/>
          <a:cs typeface="Gill Sans MT"/>
        </a:defRPr>
      </a:lvl1pPr>
      <a:lvl2pPr marL="742950" indent="-285750" algn="l" rtl="0" eaLnBrk="1" latinLnBrk="1" hangingPunct="1">
        <a:spcBef>
          <a:spcPct val="20000"/>
        </a:spcBef>
        <a:buClr>
          <a:schemeClr val="accent4"/>
        </a:buClr>
        <a:buSzPct val="60000"/>
        <a:buFont typeface="Wingdings 2"/>
        <a:buChar char=""/>
        <a:defRPr sz="2800" kern="1200" baseline="0">
          <a:solidFill>
            <a:schemeClr val="tx1"/>
          </a:solidFill>
          <a:latin typeface="Gill Sans MT"/>
          <a:ea typeface="맑은 고딕"/>
          <a:cs typeface="Gill Sans MT"/>
        </a:defRPr>
      </a:lvl2pPr>
      <a:lvl3pPr marL="1143000" indent="-228600" algn="l" rtl="0" eaLnBrk="1" latinLnBrk="1" hangingPunct="1">
        <a:spcBef>
          <a:spcPct val="20000"/>
        </a:spcBef>
        <a:buClr>
          <a:schemeClr val="accent5"/>
        </a:buClr>
        <a:buSzPct val="57000"/>
        <a:buFont typeface="Wingdings 2"/>
        <a:buChar char="¦"/>
        <a:defRPr sz="2600" kern="1200" baseline="0">
          <a:solidFill>
            <a:schemeClr val="tx1"/>
          </a:solidFill>
          <a:latin typeface="Gill Sans MT"/>
          <a:ea typeface="맑은 고딕"/>
          <a:cs typeface="Gill Sans MT"/>
        </a:defRPr>
      </a:lvl3pPr>
      <a:lvl4pPr marL="1600200" indent="-228600" algn="l" rtl="0" eaLnBrk="1" latinLnBrk="1" hangingPunct="1">
        <a:spcBef>
          <a:spcPct val="20000"/>
        </a:spcBef>
        <a:buClr>
          <a:schemeClr val="accent3"/>
        </a:buClr>
        <a:buSzPct val="53000"/>
        <a:buFont typeface="Wingdings 2"/>
        <a:buChar char="¢"/>
        <a:defRPr sz="2400" kern="1200" baseline="0">
          <a:solidFill>
            <a:schemeClr val="tx1"/>
          </a:solidFill>
          <a:latin typeface="Gill Sans MT"/>
          <a:ea typeface="맑은 고딕"/>
          <a:cs typeface="Gill Sans MT"/>
        </a:defRPr>
      </a:lvl4pPr>
      <a:lvl5pPr marL="2057400" indent="-228600" algn="l" rtl="0" eaLnBrk="1" latinLnBrk="1" hangingPunct="1">
        <a:spcBef>
          <a:spcPct val="20000"/>
        </a:spcBef>
        <a:buClr>
          <a:schemeClr val="accent6"/>
        </a:buClr>
        <a:buSzPct val="50000"/>
        <a:buFont typeface="Wingdings 2"/>
        <a:buChar char="¥"/>
        <a:defRPr sz="2200" kern="1200" baseline="0">
          <a:solidFill>
            <a:schemeClr val="tx1"/>
          </a:solidFill>
          <a:latin typeface="Gill Sans MT"/>
          <a:ea typeface="맑은 고딕"/>
          <a:cs typeface="Gill Sans MT"/>
        </a:defRPr>
      </a:lvl5pPr>
      <a:lvl6pPr marL="2514600" indent="-228600" algn="l" rtl="0" eaLnBrk="1" latinLnBrk="1" hangingPunct="1">
        <a:spcBef>
          <a:spcPct val="20000"/>
        </a:spcBef>
        <a:buClr>
          <a:schemeClr val="accent2">
            <a:tint val="40000"/>
          </a:schemeClr>
        </a:buClr>
        <a:buSzPct val="47000"/>
        <a:buFont typeface="Wingdings 2"/>
        <a:buChar char="¤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1" hangingPunct="1">
        <a:spcBef>
          <a:spcPct val="20000"/>
        </a:spcBef>
        <a:buClr>
          <a:schemeClr val="accent1">
            <a:shade val="75000"/>
          </a:schemeClr>
        </a:buClr>
        <a:buSzPct val="43000"/>
        <a:buFont typeface="Wingdings 2"/>
        <a:buChar char="¦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1" hangingPunct="1">
        <a:spcBef>
          <a:spcPct val="20000"/>
        </a:spcBef>
        <a:buClr>
          <a:schemeClr val="accent3"/>
        </a:buClr>
        <a:buSzPct val="40000"/>
        <a:buFont typeface="Wingdings 2"/>
        <a:buChar char="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1" hangingPunct="1">
        <a:spcBef>
          <a:spcPct val="20000"/>
        </a:spcBef>
        <a:buClr>
          <a:schemeClr val="bg2">
            <a:tint val="60000"/>
          </a:schemeClr>
        </a:buClr>
        <a:buSzPct val="40000"/>
        <a:buFont typeface="Wingdings 2"/>
        <a:buChar char="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E0C54F-94F2-4155-9248-AE8DA9DB4CE1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15. 12. 2013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A39E70-1C09-4821-A195-5CB441012BB2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75657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-6826" y="0"/>
            <a:ext cx="9144000" cy="6286520"/>
          </a:xfrm>
          <a:prstGeom prst="rect">
            <a:avLst/>
          </a:prstGeom>
          <a:gradFill flip="none" rotWithShape="1">
            <a:gsLst>
              <a:gs pos="1000">
                <a:schemeClr val="bg2">
                  <a:alpha val="0"/>
                </a:schemeClr>
              </a:gs>
              <a:gs pos="100000">
                <a:schemeClr val="bg1">
                  <a:alpha val="92000"/>
                </a:schemeClr>
              </a:gs>
            </a:gsLst>
            <a:lin ang="16200000" scaled="1"/>
            <a:tileRect/>
          </a:gradFill>
          <a:ln w="28575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FFFFFF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7218" y="142852"/>
            <a:ext cx="8160978" cy="1214446"/>
          </a:xfrm>
          <a:prstGeom prst="rect">
            <a:avLst/>
          </a:prstGeom>
        </p:spPr>
        <p:txBody>
          <a:bodyPr vert="horz" rtlCol="0" anchor="ctr">
            <a:normAutofit/>
          </a:bodyPr>
          <a:lstStyle/>
          <a:p>
            <a:r>
              <a:rPr lang="ko-KR" altLang="en-US" dirty="0" smtClean="0"/>
              <a:t>Click to edit Master text styles</a:t>
            </a:r>
            <a:endParaRPr lang="ko-KR" alt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0034" y="1500174"/>
            <a:ext cx="8186766" cy="4625991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15206" y="6357960"/>
            <a:ext cx="1490658" cy="365125"/>
          </a:xfrm>
          <a:prstGeom prst="rect">
            <a:avLst/>
          </a:prstGeom>
        </p:spPr>
        <p:txBody>
          <a:bodyPr vert="horz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928926" y="6357958"/>
            <a:ext cx="2895600" cy="365125"/>
          </a:xfrm>
          <a:prstGeom prst="rect">
            <a:avLst/>
          </a:prstGeom>
        </p:spPr>
        <p:txBody>
          <a:bodyPr vert="horz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00034" y="6357960"/>
            <a:ext cx="1571636" cy="365125"/>
          </a:xfrm>
          <a:prstGeom prst="rect">
            <a:avLst/>
          </a:prstGeom>
        </p:spPr>
        <p:txBody>
          <a:bodyPr vert="horz" rtlCol="0" anchor="ctr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37044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rtl="0" eaLnBrk="1" latinLnBrk="1" hangingPunct="1">
        <a:spcBef>
          <a:spcPct val="0"/>
        </a:spcBef>
        <a:buNone/>
        <a:defRPr sz="4400" b="0" i="0" kern="1200" spc="50" baseline="0">
          <a:ln w="6350">
            <a:noFill/>
          </a:ln>
          <a:solidFill>
            <a:schemeClr val="bg1"/>
          </a:solidFill>
          <a:effectLst>
            <a:glow rad="101600">
              <a:schemeClr val="tx2"/>
            </a:glow>
          </a:effectLst>
          <a:latin typeface="Gill Sans MT"/>
          <a:ea typeface="맑은 고딕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rtl="0" eaLnBrk="1" latinLnBrk="1" hangingPunct="1">
        <a:spcBef>
          <a:spcPct val="20000"/>
        </a:spcBef>
        <a:buClr>
          <a:schemeClr val="tx2"/>
        </a:buClr>
        <a:buSzPct val="68000"/>
        <a:buFont typeface="Wingdings 2"/>
        <a:buChar char=""/>
        <a:defRPr sz="3200" kern="1200" baseline="0">
          <a:solidFill>
            <a:schemeClr val="tx1"/>
          </a:solidFill>
          <a:latin typeface="Gill Sans MT"/>
          <a:ea typeface="맑은 고딕"/>
          <a:cs typeface="Gill Sans MT"/>
        </a:defRPr>
      </a:lvl1pPr>
      <a:lvl2pPr marL="742950" indent="-285750" algn="l" rtl="0" eaLnBrk="1" latinLnBrk="1" hangingPunct="1">
        <a:spcBef>
          <a:spcPct val="20000"/>
        </a:spcBef>
        <a:buClr>
          <a:schemeClr val="accent4"/>
        </a:buClr>
        <a:buSzPct val="60000"/>
        <a:buFont typeface="Wingdings 2"/>
        <a:buChar char=""/>
        <a:defRPr sz="2800" kern="1200" baseline="0">
          <a:solidFill>
            <a:schemeClr val="tx1"/>
          </a:solidFill>
          <a:latin typeface="Gill Sans MT"/>
          <a:ea typeface="맑은 고딕"/>
          <a:cs typeface="Gill Sans MT"/>
        </a:defRPr>
      </a:lvl2pPr>
      <a:lvl3pPr marL="1143000" indent="-228600" algn="l" rtl="0" eaLnBrk="1" latinLnBrk="1" hangingPunct="1">
        <a:spcBef>
          <a:spcPct val="20000"/>
        </a:spcBef>
        <a:buClr>
          <a:schemeClr val="accent5"/>
        </a:buClr>
        <a:buSzPct val="57000"/>
        <a:buFont typeface="Wingdings 2"/>
        <a:buChar char="¦"/>
        <a:defRPr sz="2600" kern="1200" baseline="0">
          <a:solidFill>
            <a:schemeClr val="tx1"/>
          </a:solidFill>
          <a:latin typeface="Gill Sans MT"/>
          <a:ea typeface="맑은 고딕"/>
          <a:cs typeface="Gill Sans MT"/>
        </a:defRPr>
      </a:lvl3pPr>
      <a:lvl4pPr marL="1600200" indent="-228600" algn="l" rtl="0" eaLnBrk="1" latinLnBrk="1" hangingPunct="1">
        <a:spcBef>
          <a:spcPct val="20000"/>
        </a:spcBef>
        <a:buClr>
          <a:schemeClr val="accent3"/>
        </a:buClr>
        <a:buSzPct val="53000"/>
        <a:buFont typeface="Wingdings 2"/>
        <a:buChar char="¢"/>
        <a:defRPr sz="2400" kern="1200" baseline="0">
          <a:solidFill>
            <a:schemeClr val="tx1"/>
          </a:solidFill>
          <a:latin typeface="Gill Sans MT"/>
          <a:ea typeface="맑은 고딕"/>
          <a:cs typeface="Gill Sans MT"/>
        </a:defRPr>
      </a:lvl4pPr>
      <a:lvl5pPr marL="2057400" indent="-228600" algn="l" rtl="0" eaLnBrk="1" latinLnBrk="1" hangingPunct="1">
        <a:spcBef>
          <a:spcPct val="20000"/>
        </a:spcBef>
        <a:buClr>
          <a:schemeClr val="accent6"/>
        </a:buClr>
        <a:buSzPct val="50000"/>
        <a:buFont typeface="Wingdings 2"/>
        <a:buChar char="¥"/>
        <a:defRPr sz="2200" kern="1200" baseline="0">
          <a:solidFill>
            <a:schemeClr val="tx1"/>
          </a:solidFill>
          <a:latin typeface="Gill Sans MT"/>
          <a:ea typeface="맑은 고딕"/>
          <a:cs typeface="Gill Sans MT"/>
        </a:defRPr>
      </a:lvl5pPr>
      <a:lvl6pPr marL="2514600" indent="-228600" algn="l" rtl="0" eaLnBrk="1" latinLnBrk="1" hangingPunct="1">
        <a:spcBef>
          <a:spcPct val="20000"/>
        </a:spcBef>
        <a:buClr>
          <a:schemeClr val="accent2">
            <a:tint val="40000"/>
          </a:schemeClr>
        </a:buClr>
        <a:buSzPct val="47000"/>
        <a:buFont typeface="Wingdings 2"/>
        <a:buChar char="¤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1" hangingPunct="1">
        <a:spcBef>
          <a:spcPct val="20000"/>
        </a:spcBef>
        <a:buClr>
          <a:schemeClr val="accent1">
            <a:shade val="75000"/>
          </a:schemeClr>
        </a:buClr>
        <a:buSzPct val="43000"/>
        <a:buFont typeface="Wingdings 2"/>
        <a:buChar char="¦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1" hangingPunct="1">
        <a:spcBef>
          <a:spcPct val="20000"/>
        </a:spcBef>
        <a:buClr>
          <a:schemeClr val="accent3"/>
        </a:buClr>
        <a:buSzPct val="40000"/>
        <a:buFont typeface="Wingdings 2"/>
        <a:buChar char="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1" hangingPunct="1">
        <a:spcBef>
          <a:spcPct val="20000"/>
        </a:spcBef>
        <a:buClr>
          <a:schemeClr val="bg2">
            <a:tint val="60000"/>
          </a:schemeClr>
        </a:buClr>
        <a:buSzPct val="40000"/>
        <a:buFont typeface="Wingdings 2"/>
        <a:buChar char="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1">
            <a:alpha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3600" y="5251810"/>
            <a:ext cx="5407152" cy="1045464"/>
          </a:xfrm>
          <a:prstGeom prst="rect">
            <a:avLst/>
          </a:prstGeom>
        </p:spPr>
      </p:pic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64169060"/>
              </p:ext>
            </p:extLst>
          </p:nvPr>
        </p:nvGraphicFramePr>
        <p:xfrm>
          <a:off x="971600" y="1268757"/>
          <a:ext cx="7200800" cy="1904451"/>
        </p:xfrm>
        <a:graphic>
          <a:graphicData uri="http://schemas.openxmlformats.org/drawingml/2006/table">
            <a:tbl>
              <a:tblPr firstRow="1" firstCol="1" bandRow="1"/>
              <a:tblGrid>
                <a:gridCol w="1746945"/>
                <a:gridCol w="5453855"/>
              </a:tblGrid>
              <a:tr h="37006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Název školy</a:t>
                      </a:r>
                      <a:r>
                        <a:rPr lang="en-US" sz="1200" b="1" dirty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:</a:t>
                      </a:r>
                      <a:endParaRPr lang="cs-CZ" sz="12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 </a:t>
                      </a:r>
                      <a:r>
                        <a:rPr lang="cs-CZ" sz="1200" b="1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ZÁKLADNÍ ŠKOLA</a:t>
                      </a:r>
                      <a:r>
                        <a:rPr lang="cs-CZ" sz="1200" b="1" baseline="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PODBOŘANY, HUSOVA 276, OKRES LOUNY</a:t>
                      </a:r>
                      <a:endParaRPr lang="cs-CZ" sz="12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</a:tr>
              <a:tr h="37006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Autor: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7BFDE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 </a:t>
                      </a:r>
                      <a:r>
                        <a:rPr lang="cs-CZ" sz="1200" b="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Mgr.</a:t>
                      </a:r>
                      <a:r>
                        <a:rPr lang="cs-CZ" sz="1200" b="0" baseline="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Milena RÁČKOVÁ</a:t>
                      </a:r>
                      <a:endParaRPr lang="cs-CZ" sz="1200" b="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7BFDE"/>
                    </a:solidFill>
                  </a:tcPr>
                </a:tc>
              </a:tr>
              <a:tr h="370066">
                <a:tc>
                  <a:txBody>
                    <a:bodyPr/>
                    <a:lstStyle/>
                    <a:p>
                      <a:pPr marL="0" algn="l" eaLnBrk="1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Název</a:t>
                      </a:r>
                      <a:r>
                        <a:rPr lang="en-US" sz="1200" b="1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:</a:t>
                      </a:r>
                      <a:endParaRPr lang="cs-CZ" sz="1200" b="1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eaLnBrk="1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VY_32_INOVACE_488_</a:t>
                      </a:r>
                      <a:r>
                        <a:rPr lang="cs-CZ" sz="1200" b="1" baseline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PODSTATNÁ JMÉNA A SLOVESA</a:t>
                      </a:r>
                      <a:endParaRPr lang="cs-CZ" sz="1200" b="1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</a:tr>
              <a:tr h="37006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Téma</a:t>
                      </a:r>
                      <a:r>
                        <a:rPr lang="en-US" sz="1200" b="1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:</a:t>
                      </a:r>
                      <a:endParaRPr lang="cs-CZ" sz="1200" b="1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7BFDE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aseline="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ZAŠIFROVANÁ PODSTATNÁ JMÉNA A SLOVESA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7BFDE"/>
                    </a:solidFill>
                  </a:tcPr>
                </a:tc>
              </a:tr>
              <a:tr h="424187">
                <a:tc>
                  <a:txBody>
                    <a:bodyPr/>
                    <a:lstStyle/>
                    <a:p>
                      <a:pPr marL="0" algn="l" eaLnBrk="1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Číslo projektu</a:t>
                      </a:r>
                      <a:r>
                        <a:rPr lang="en-US" sz="1200" b="1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:</a:t>
                      </a:r>
                      <a:endParaRPr lang="cs-CZ" sz="1200" b="1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 </a:t>
                      </a:r>
                      <a:r>
                        <a:rPr lang="cs-CZ" sz="120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CZ.1.07/1.4.00/21. </a:t>
                      </a:r>
                      <a:r>
                        <a:rPr lang="cs-CZ" sz="1200" b="1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2975</a:t>
                      </a:r>
                      <a:endParaRPr lang="cs-CZ" sz="1200" b="1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81156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1">
            <a:alpha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1268760"/>
            <a:ext cx="9144000" cy="676275"/>
          </a:xfrm>
        </p:spPr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Anotace</a:t>
            </a:r>
            <a:endParaRPr lang="cs-CZ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2427515"/>
            <a:ext cx="9144000" cy="3953813"/>
          </a:xfrm>
        </p:spPr>
        <p:txBody>
          <a:bodyPr>
            <a:noAutofit/>
          </a:bodyPr>
          <a:lstStyle/>
          <a:p>
            <a:pPr>
              <a:lnSpc>
                <a:spcPct val="120000"/>
              </a:lnSpc>
              <a:buClrTx/>
              <a:buSzPct val="100000"/>
              <a:buFont typeface="Wingdings" pitchFamily="2" charset="2"/>
              <a:buChar char="q"/>
            </a:pPr>
            <a:r>
              <a:rPr lang="cs-CZ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Materiál určen pro práci žáků na ZŠ – 1. stupeň v předmětu Český jazyk a literatura pro 5. ročník</a:t>
            </a:r>
          </a:p>
          <a:p>
            <a:pPr>
              <a:lnSpc>
                <a:spcPct val="120000"/>
              </a:lnSpc>
              <a:buClrTx/>
              <a:buSzPct val="100000"/>
              <a:buFont typeface="Wingdings" pitchFamily="2" charset="2"/>
              <a:buChar char="q"/>
            </a:pPr>
            <a:r>
              <a:rPr lang="cs-CZ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Cílem </a:t>
            </a:r>
            <a:r>
              <a:rPr lang="cs-CZ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Microsoft PowerPointové prezentace je </a:t>
            </a:r>
            <a:r>
              <a:rPr lang="cs-CZ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rozluštit zašifrovaná podstatná jména a slovesa</a:t>
            </a:r>
          </a:p>
          <a:p>
            <a:pPr>
              <a:lnSpc>
                <a:spcPct val="120000"/>
              </a:lnSpc>
              <a:buClrTx/>
              <a:buSzPct val="100000"/>
              <a:buFont typeface="Wingdings" pitchFamily="2" charset="2"/>
              <a:buChar char="q"/>
            </a:pPr>
            <a:r>
              <a:rPr lang="cs-CZ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Součástí </a:t>
            </a:r>
            <a:r>
              <a:rPr lang="cs-CZ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prezentace </a:t>
            </a:r>
            <a:r>
              <a:rPr lang="cs-CZ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jsou </a:t>
            </a:r>
            <a:r>
              <a:rPr lang="cs-CZ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pracovní </a:t>
            </a:r>
            <a:r>
              <a:rPr lang="cs-CZ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listy</a:t>
            </a:r>
          </a:p>
        </p:txBody>
      </p:sp>
    </p:spTree>
    <p:extLst>
      <p:ext uri="{BB962C8B-B14F-4D97-AF65-F5344CB8AC3E}">
        <p14:creationId xmlns:p14="http://schemas.microsoft.com/office/powerpoint/2010/main" val="491772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1">
            <a:alpha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248619" y="544510"/>
            <a:ext cx="2746648" cy="539080"/>
          </a:xfrm>
        </p:spPr>
        <p:txBody>
          <a:bodyPr>
            <a:normAutofit/>
          </a:bodyPr>
          <a:lstStyle/>
          <a:p>
            <a:pPr algn="l"/>
            <a:r>
              <a:rPr lang="cs-CZ" sz="2400" b="1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Datum vytvoření:</a:t>
            </a:r>
            <a:endParaRPr lang="cs-CZ" sz="2400" b="1" dirty="0"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Zástupný symbol pro obsah 2"/>
          <p:cNvSpPr>
            <a:spLocks noGrp="1"/>
          </p:cNvSpPr>
          <p:nvPr>
            <p:ph idx="1"/>
          </p:nvPr>
        </p:nvSpPr>
        <p:spPr>
          <a:xfrm>
            <a:off x="0" y="2635573"/>
            <a:ext cx="9128065" cy="4105795"/>
          </a:xfrm>
        </p:spPr>
        <p:txBody>
          <a:bodyPr>
            <a:noAutofit/>
          </a:bodyPr>
          <a:lstStyle/>
          <a:p>
            <a:pPr>
              <a:lnSpc>
                <a:spcPct val="120000"/>
              </a:lnSpc>
              <a:buClrTx/>
              <a:buSzPct val="100000"/>
              <a:buFont typeface="Wingdings" pitchFamily="2" charset="2"/>
              <a:buChar char="q"/>
            </a:pPr>
            <a:r>
              <a:rPr lang="cs-CZ" sz="1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List</a:t>
            </a:r>
            <a:r>
              <a:rPr lang="cs-CZ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č. </a:t>
            </a:r>
            <a:r>
              <a:rPr lang="cs-CZ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5</a:t>
            </a:r>
            <a:r>
              <a:rPr lang="cs-CZ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: </a:t>
            </a:r>
          </a:p>
          <a:p>
            <a:pPr marL="843534" lvl="1" indent="-285750">
              <a:lnSpc>
                <a:spcPct val="120000"/>
              </a:lnSpc>
              <a:buClrTx/>
              <a:buSzPct val="100000"/>
              <a:buFont typeface="Arial" pitchFamily="34" charset="0"/>
              <a:buChar char="•"/>
            </a:pPr>
            <a:r>
              <a:rPr lang="cs-CZ" sz="1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Zašifrovaná podstatná jména a slovesa </a:t>
            </a:r>
          </a:p>
          <a:p>
            <a:pPr lvl="0">
              <a:lnSpc>
                <a:spcPct val="120000"/>
              </a:lnSpc>
              <a:buClrTx/>
              <a:buSzPct val="100000"/>
              <a:buFont typeface="Wingdings" pitchFamily="2" charset="2"/>
              <a:buChar char="q"/>
            </a:pPr>
            <a:r>
              <a:rPr lang="cs-CZ" sz="1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List</a:t>
            </a:r>
            <a:r>
              <a:rPr lang="cs-CZ" sz="20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č. </a:t>
            </a:r>
            <a:r>
              <a:rPr lang="cs-CZ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6, 7: </a:t>
            </a:r>
            <a:endParaRPr lang="cs-CZ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843534" lvl="1" indent="-285750">
              <a:lnSpc>
                <a:spcPct val="120000"/>
              </a:lnSpc>
              <a:buClrTx/>
              <a:buSzPct val="100000"/>
              <a:buFont typeface="Arial" pitchFamily="34" charset="0"/>
              <a:buChar char="•"/>
            </a:pPr>
            <a:r>
              <a:rPr lang="cs-CZ" sz="1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Kontrola rozšifrovaných podstatných jmen </a:t>
            </a:r>
            <a:r>
              <a:rPr lang="cs-CZ" sz="1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a </a:t>
            </a:r>
            <a:r>
              <a:rPr lang="cs-CZ" sz="1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sloves </a:t>
            </a:r>
            <a:endParaRPr lang="cs-CZ" sz="18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0">
              <a:lnSpc>
                <a:spcPct val="120000"/>
              </a:lnSpc>
              <a:buClrTx/>
              <a:buSzPct val="100000"/>
              <a:buFont typeface="Wingdings" pitchFamily="2" charset="2"/>
              <a:buChar char="q"/>
            </a:pPr>
            <a:r>
              <a:rPr lang="cs-CZ" sz="1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List</a:t>
            </a:r>
            <a:r>
              <a:rPr lang="cs-CZ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0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č. </a:t>
            </a:r>
            <a:r>
              <a:rPr lang="cs-CZ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8, 9: </a:t>
            </a:r>
            <a:endParaRPr lang="cs-CZ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843534" lvl="1" indent="-285750">
              <a:lnSpc>
                <a:spcPct val="120000"/>
              </a:lnSpc>
              <a:buClrTx/>
              <a:buSzPct val="100000"/>
              <a:buFont typeface="Arial" pitchFamily="34" charset="0"/>
              <a:buChar char="•"/>
            </a:pPr>
            <a:r>
              <a:rPr lang="cs-CZ" sz="1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Pracovní listy</a:t>
            </a:r>
            <a:endParaRPr lang="cs-CZ" sz="18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557784" lvl="1" indent="0">
              <a:lnSpc>
                <a:spcPct val="120000"/>
              </a:lnSpc>
              <a:buClrTx/>
              <a:buSzPct val="100000"/>
              <a:buNone/>
            </a:pPr>
            <a:endParaRPr lang="cs-CZ" sz="18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Nadpis 3"/>
          <p:cNvSpPr txBox="1">
            <a:spLocks/>
          </p:cNvSpPr>
          <p:nvPr/>
        </p:nvSpPr>
        <p:spPr>
          <a:xfrm>
            <a:off x="3135227" y="548471"/>
            <a:ext cx="2746648" cy="539080"/>
          </a:xfrm>
          <a:prstGeom prst="rect">
            <a:avLst/>
          </a:prstGeom>
        </p:spPr>
        <p:txBody>
          <a:bodyPr anchor="b" anchorCtr="0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</a:sp3d>
          </a:bodyPr>
          <a:lstStyle>
            <a:defPPr>
              <a:defRPr sz="4400">
                <a:solidFill>
                  <a:schemeClr val="tx2">
                    <a:shade val="85000"/>
                    <a:satMod val="150000"/>
                  </a:schemeClr>
                </a:solidFill>
                <a:latin typeface="+mj-lt"/>
                <a:ea typeface="+mj-ea"/>
                <a:cs typeface="+mj-cs"/>
              </a:defRPr>
            </a:defPPr>
            <a:lvl1pPr algn="ctr" eaLnBrk="1" hangingPunct="1">
              <a:buNone/>
              <a:defRPr lang="en-US" sz="4800" b="1" strike="noStrike" kern="1200" baseline="0" dirty="0" smtClean="0">
                <a:solidFill>
                  <a:schemeClr val="tx2">
                    <a:shade val="85000"/>
                    <a:satMod val="150000"/>
                  </a:schemeClr>
                </a:solidFill>
                <a:effectLst>
                  <a:outerShdw blurRad="63500" dist="38100" dir="822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lt"/>
                <a:cs typeface="+mj-lt"/>
              </a:defRPr>
            </a:lvl1pPr>
          </a:lstStyle>
          <a:p>
            <a:pPr algn="l"/>
            <a:r>
              <a:rPr lang="cs-CZ" sz="2400" b="0" dirty="0" smtClean="0">
                <a:solidFill>
                  <a:prstClr val="black"/>
                </a:solidFill>
                <a:effectLst/>
              </a:rPr>
              <a:t>Listopad</a:t>
            </a:r>
            <a:endParaRPr lang="cs-CZ" sz="2400" b="0" dirty="0">
              <a:solidFill>
                <a:prstClr val="black"/>
              </a:solidFill>
              <a:effectLst/>
            </a:endParaRPr>
          </a:p>
        </p:txBody>
      </p:sp>
      <p:sp>
        <p:nvSpPr>
          <p:cNvPr id="6" name="Nadpis 3"/>
          <p:cNvSpPr txBox="1">
            <a:spLocks/>
          </p:cNvSpPr>
          <p:nvPr/>
        </p:nvSpPr>
        <p:spPr>
          <a:xfrm>
            <a:off x="248619" y="1269981"/>
            <a:ext cx="2746648" cy="539080"/>
          </a:xfrm>
          <a:prstGeom prst="rect">
            <a:avLst/>
          </a:prstGeom>
        </p:spPr>
        <p:txBody>
          <a:bodyPr anchor="b" anchorCtr="0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</a:sp3d>
          </a:bodyPr>
          <a:lstStyle>
            <a:defPPr>
              <a:defRPr sz="4400">
                <a:solidFill>
                  <a:schemeClr val="tx2">
                    <a:shade val="85000"/>
                    <a:satMod val="150000"/>
                  </a:schemeClr>
                </a:solidFill>
                <a:latin typeface="+mj-lt"/>
                <a:ea typeface="+mj-ea"/>
                <a:cs typeface="+mj-cs"/>
              </a:defRPr>
            </a:defPPr>
            <a:lvl1pPr algn="ctr" eaLnBrk="1" hangingPunct="1">
              <a:buNone/>
              <a:defRPr lang="en-US" sz="4800" b="1" strike="noStrike" kern="1200" baseline="0" dirty="0" smtClean="0">
                <a:solidFill>
                  <a:schemeClr val="tx2">
                    <a:shade val="85000"/>
                    <a:satMod val="150000"/>
                  </a:schemeClr>
                </a:solidFill>
                <a:effectLst>
                  <a:outerShdw blurRad="63500" dist="38100" dir="822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lt"/>
                <a:cs typeface="+mj-lt"/>
              </a:defRPr>
            </a:lvl1pPr>
          </a:lstStyle>
          <a:p>
            <a:pPr algn="l"/>
            <a:r>
              <a:rPr lang="cs-CZ" sz="2400">
                <a:solidFill>
                  <a:prstClr val="black"/>
                </a:solidFill>
                <a:effectLst/>
              </a:rPr>
              <a:t>Klíčová slova:</a:t>
            </a:r>
          </a:p>
        </p:txBody>
      </p:sp>
      <p:sp>
        <p:nvSpPr>
          <p:cNvPr id="8" name="Nadpis 3"/>
          <p:cNvSpPr txBox="1">
            <a:spLocks/>
          </p:cNvSpPr>
          <p:nvPr/>
        </p:nvSpPr>
        <p:spPr>
          <a:xfrm>
            <a:off x="2393302" y="1437923"/>
            <a:ext cx="6840760" cy="376145"/>
          </a:xfrm>
          <a:prstGeom prst="rect">
            <a:avLst/>
          </a:prstGeom>
        </p:spPr>
        <p:txBody>
          <a:bodyPr anchor="b" anchorCtr="0">
            <a:no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</a:sp3d>
          </a:bodyPr>
          <a:lstStyle>
            <a:defPPr>
              <a:defRPr sz="4400">
                <a:solidFill>
                  <a:schemeClr val="tx2">
                    <a:shade val="85000"/>
                    <a:satMod val="150000"/>
                  </a:schemeClr>
                </a:solidFill>
                <a:latin typeface="+mj-lt"/>
                <a:ea typeface="+mj-ea"/>
                <a:cs typeface="+mj-cs"/>
              </a:defRPr>
            </a:defPPr>
            <a:lvl1pPr algn="ctr" eaLnBrk="1" hangingPunct="1">
              <a:buNone/>
              <a:defRPr lang="en-US" sz="4800" b="1" strike="noStrike" kern="1200" baseline="0" dirty="0" smtClean="0">
                <a:solidFill>
                  <a:schemeClr val="tx2">
                    <a:shade val="85000"/>
                    <a:satMod val="150000"/>
                  </a:schemeClr>
                </a:solidFill>
                <a:effectLst>
                  <a:outerShdw blurRad="63500" dist="38100" dir="822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lt"/>
                <a:cs typeface="+mj-lt"/>
              </a:defRPr>
            </a:lvl1pPr>
          </a:lstStyle>
          <a:p>
            <a:pPr algn="l"/>
            <a:r>
              <a:rPr lang="cs-CZ" sz="1600" b="0" dirty="0" smtClean="0">
                <a:solidFill>
                  <a:prstClr val="black"/>
                </a:solidFill>
                <a:effectLst/>
              </a:rPr>
              <a:t>PODSTATNÁ JMÉNA, SLOVESA, ŠIFRA, POVOLÁNÍ  </a:t>
            </a:r>
            <a:endParaRPr lang="cs-CZ" sz="1600" b="0" dirty="0">
              <a:solidFill>
                <a:prstClr val="black"/>
              </a:solidFill>
              <a:effectLst/>
            </a:endParaRPr>
          </a:p>
        </p:txBody>
      </p:sp>
      <p:sp>
        <p:nvSpPr>
          <p:cNvPr id="9" name="Nadpis 3"/>
          <p:cNvSpPr txBox="1">
            <a:spLocks/>
          </p:cNvSpPr>
          <p:nvPr/>
        </p:nvSpPr>
        <p:spPr>
          <a:xfrm>
            <a:off x="246633" y="1982543"/>
            <a:ext cx="3228613" cy="539080"/>
          </a:xfrm>
          <a:prstGeom prst="rect">
            <a:avLst/>
          </a:prstGeom>
        </p:spPr>
        <p:txBody>
          <a:bodyPr anchor="b" anchorCtr="0">
            <a:no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</a:sp3d>
          </a:bodyPr>
          <a:lstStyle>
            <a:defPPr>
              <a:defRPr sz="4400">
                <a:solidFill>
                  <a:schemeClr val="tx2">
                    <a:shade val="85000"/>
                    <a:satMod val="150000"/>
                  </a:schemeClr>
                </a:solidFill>
                <a:latin typeface="+mj-lt"/>
                <a:ea typeface="+mj-ea"/>
                <a:cs typeface="+mj-cs"/>
              </a:defRPr>
            </a:defPPr>
            <a:lvl1pPr algn="ctr" eaLnBrk="1" hangingPunct="1">
              <a:buNone/>
              <a:defRPr lang="en-US" sz="4800" b="1" strike="noStrike" kern="1200" baseline="0" dirty="0" smtClean="0">
                <a:solidFill>
                  <a:schemeClr val="tx2">
                    <a:shade val="85000"/>
                    <a:satMod val="150000"/>
                  </a:schemeClr>
                </a:solidFill>
                <a:effectLst>
                  <a:outerShdw blurRad="63500" dist="38100" dir="822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lt"/>
                <a:cs typeface="+mj-lt"/>
              </a:defRPr>
            </a:lvl1pPr>
          </a:lstStyle>
          <a:p>
            <a:pPr algn="l"/>
            <a:r>
              <a:rPr lang="cs-CZ" sz="2400">
                <a:solidFill>
                  <a:prstClr val="black"/>
                </a:solidFill>
                <a:effectLst/>
              </a:rPr>
              <a:t>Metodické pokyny:</a:t>
            </a:r>
          </a:p>
        </p:txBody>
      </p:sp>
    </p:spTree>
    <p:extLst>
      <p:ext uri="{BB962C8B-B14F-4D97-AF65-F5344CB8AC3E}">
        <p14:creationId xmlns:p14="http://schemas.microsoft.com/office/powerpoint/2010/main" val="3442858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Vývojový diagram: děrná páska 10"/>
          <p:cNvSpPr/>
          <p:nvPr/>
        </p:nvSpPr>
        <p:spPr>
          <a:xfrm>
            <a:off x="3672384" y="3700986"/>
            <a:ext cx="5472608" cy="2711919"/>
          </a:xfrm>
          <a:prstGeom prst="flowChartPunchedTape">
            <a:avLst/>
          </a:prstGeom>
          <a:solidFill>
            <a:srgbClr val="006600"/>
          </a:solidFill>
          <a:scene3d>
            <a:camera prst="perspectiveContrastingLef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prstClr val="white"/>
                </a:solidFill>
              </a:rPr>
              <a:t>Pravopis předložek S (se), z (ze) se často liší od výslovnosti, např.:</a:t>
            </a:r>
          </a:p>
          <a:p>
            <a:r>
              <a:rPr lang="cs-CZ" b="1" dirty="0" smtClean="0">
                <a:solidFill>
                  <a:prstClr val="white"/>
                </a:solidFill>
              </a:rPr>
              <a:t>S bratrem /z/		z Písku /s/</a:t>
            </a:r>
          </a:p>
          <a:p>
            <a:r>
              <a:rPr lang="cs-CZ" b="1" dirty="0" smtClean="0">
                <a:solidFill>
                  <a:prstClr val="white"/>
                </a:solidFill>
              </a:rPr>
              <a:t>S důvtipem /z/		z přesvědčení /s/</a:t>
            </a:r>
          </a:p>
          <a:p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355976" y="1121401"/>
            <a:ext cx="6571030" cy="646331"/>
          </a:xfrm>
          <a:prstGeom prst="rect">
            <a:avLst/>
          </a:prstGeom>
          <a:noFill/>
          <a:effectLst>
            <a:glow rad="228600">
              <a:schemeClr val="accent3">
                <a:satMod val="175000"/>
                <a:alpha val="40000"/>
              </a:schemeClr>
            </a:glow>
          </a:effectLst>
          <a:scene3d>
            <a:camera prst="isometricOffAxis1Left"/>
            <a:lightRig rig="threePt" dir="t"/>
          </a:scene3d>
        </p:spPr>
        <p:txBody>
          <a:bodyPr wrap="none" rtlCol="0">
            <a:spAutoFit/>
          </a:bodyPr>
          <a:lstStyle/>
          <a:p>
            <a:r>
              <a:rPr lang="cs-CZ" sz="3600" b="1" i="1" dirty="0" smtClean="0">
                <a:ln>
                  <a:solidFill>
                    <a:srgbClr val="92D050"/>
                  </a:solidFill>
                </a:ln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Skupiny –</a:t>
            </a:r>
            <a:r>
              <a:rPr lang="cs-CZ" sz="3600" b="1" i="1" dirty="0" err="1" smtClean="0">
                <a:ln>
                  <a:solidFill>
                    <a:srgbClr val="92D050"/>
                  </a:solidFill>
                </a:ln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bje</a:t>
            </a:r>
            <a:r>
              <a:rPr lang="cs-CZ" sz="3600" b="1" i="1" dirty="0" smtClean="0">
                <a:ln>
                  <a:solidFill>
                    <a:srgbClr val="92D050"/>
                  </a:solidFill>
                </a:ln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-, -</a:t>
            </a:r>
            <a:r>
              <a:rPr lang="cs-CZ" sz="3600" b="1" i="1" dirty="0" err="1" smtClean="0">
                <a:ln>
                  <a:solidFill>
                    <a:srgbClr val="92D050"/>
                  </a:solidFill>
                </a:ln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bě</a:t>
            </a:r>
            <a:r>
              <a:rPr lang="cs-CZ" sz="3600" b="1" i="1" dirty="0" smtClean="0">
                <a:ln>
                  <a:solidFill>
                    <a:srgbClr val="92D050"/>
                  </a:solidFill>
                </a:ln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-, -</a:t>
            </a:r>
            <a:r>
              <a:rPr lang="cs-CZ" sz="3600" b="1" i="1" dirty="0" err="1" smtClean="0">
                <a:ln>
                  <a:solidFill>
                    <a:srgbClr val="92D050"/>
                  </a:solidFill>
                </a:ln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vje</a:t>
            </a:r>
            <a:r>
              <a:rPr lang="cs-CZ" sz="3600" b="1" i="1" dirty="0" smtClean="0">
                <a:ln>
                  <a:solidFill>
                    <a:srgbClr val="92D050"/>
                  </a:solidFill>
                </a:ln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-, -</a:t>
            </a:r>
            <a:r>
              <a:rPr lang="cs-CZ" sz="3600" b="1" i="1" dirty="0" err="1" smtClean="0">
                <a:ln>
                  <a:solidFill>
                    <a:srgbClr val="92D050"/>
                  </a:solidFill>
                </a:ln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vě</a:t>
            </a:r>
            <a:r>
              <a:rPr lang="cs-CZ" sz="3600" b="1" i="1" dirty="0" smtClean="0">
                <a:ln>
                  <a:solidFill>
                    <a:srgbClr val="92D050"/>
                  </a:solidFill>
                </a:ln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-</a:t>
            </a:r>
            <a:endParaRPr lang="cs-CZ" sz="3600" b="1" i="1" dirty="0">
              <a:ln>
                <a:solidFill>
                  <a:srgbClr val="92D050"/>
                </a:solidFill>
              </a:ln>
              <a:solidFill>
                <a:srgbClr val="00009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79512" y="260648"/>
            <a:ext cx="2935419" cy="203132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scene3d>
            <a:camera prst="isometricOffAxis1Right"/>
            <a:lightRig rig="threePt" dir="t"/>
          </a:scene3d>
        </p:spPr>
        <p:txBody>
          <a:bodyPr wrap="none" rtlCol="0">
            <a:spAutoFit/>
          </a:bodyPr>
          <a:lstStyle/>
          <a:p>
            <a:pPr marL="342900" indent="-342900">
              <a:buFontTx/>
              <a:buAutoNum type="arabicPeriod"/>
            </a:pPr>
            <a:r>
              <a:rPr lang="cs-CZ" b="1" dirty="0" smtClean="0">
                <a:solidFill>
                  <a:srgbClr val="0070C0"/>
                </a:solidFill>
              </a:rPr>
              <a:t>já		</a:t>
            </a:r>
          </a:p>
          <a:p>
            <a:pPr marL="342900" indent="-342900">
              <a:buFontTx/>
              <a:buAutoNum type="arabicPeriod"/>
            </a:pPr>
            <a:r>
              <a:rPr lang="cs-CZ" b="1" dirty="0">
                <a:solidFill>
                  <a:srgbClr val="0070C0"/>
                </a:solidFill>
              </a:rPr>
              <a:t>m</a:t>
            </a:r>
            <a:r>
              <a:rPr lang="cs-CZ" b="1" dirty="0" smtClean="0">
                <a:solidFill>
                  <a:srgbClr val="0070C0"/>
                </a:solidFill>
              </a:rPr>
              <a:t>ě</a:t>
            </a:r>
            <a:r>
              <a:rPr lang="cs-CZ" dirty="0" smtClean="0">
                <a:solidFill>
                  <a:srgbClr val="0070C0"/>
                </a:solidFill>
              </a:rPr>
              <a:t>, mne	(tě)</a:t>
            </a:r>
          </a:p>
          <a:p>
            <a:pPr marL="342900" indent="-342900">
              <a:buFontTx/>
              <a:buAutoNum type="arabicPeriod"/>
            </a:pPr>
            <a:r>
              <a:rPr lang="cs-CZ" b="1" dirty="0">
                <a:solidFill>
                  <a:srgbClr val="0070C0"/>
                </a:solidFill>
              </a:rPr>
              <a:t>m</a:t>
            </a:r>
            <a:r>
              <a:rPr lang="cs-CZ" b="1" dirty="0" smtClean="0">
                <a:solidFill>
                  <a:srgbClr val="0070C0"/>
                </a:solidFill>
              </a:rPr>
              <a:t>ně</a:t>
            </a:r>
            <a:r>
              <a:rPr lang="cs-CZ" dirty="0" smtClean="0">
                <a:solidFill>
                  <a:srgbClr val="0070C0"/>
                </a:solidFill>
              </a:rPr>
              <a:t>, mi	(tobě)</a:t>
            </a:r>
          </a:p>
          <a:p>
            <a:pPr marL="342900" indent="-342900">
              <a:buFontTx/>
              <a:buAutoNum type="arabicPeriod"/>
            </a:pPr>
            <a:r>
              <a:rPr lang="cs-CZ" b="1" dirty="0">
                <a:solidFill>
                  <a:srgbClr val="0070C0"/>
                </a:solidFill>
              </a:rPr>
              <a:t>m</a:t>
            </a:r>
            <a:r>
              <a:rPr lang="cs-CZ" b="1" dirty="0" smtClean="0">
                <a:solidFill>
                  <a:srgbClr val="0070C0"/>
                </a:solidFill>
              </a:rPr>
              <a:t>ě</a:t>
            </a:r>
            <a:r>
              <a:rPr lang="cs-CZ" dirty="0" smtClean="0">
                <a:solidFill>
                  <a:srgbClr val="0070C0"/>
                </a:solidFill>
              </a:rPr>
              <a:t>, mne	(tě)</a:t>
            </a:r>
          </a:p>
          <a:p>
            <a:pPr marL="342900" indent="-342900">
              <a:buFontTx/>
              <a:buAutoNum type="arabicPeriod"/>
            </a:pPr>
            <a:r>
              <a:rPr lang="cs-CZ" b="1" dirty="0">
                <a:solidFill>
                  <a:srgbClr val="0070C0"/>
                </a:solidFill>
              </a:rPr>
              <a:t>o</a:t>
            </a:r>
            <a:r>
              <a:rPr lang="cs-CZ" b="1" dirty="0" smtClean="0">
                <a:solidFill>
                  <a:srgbClr val="0070C0"/>
                </a:solidFill>
              </a:rPr>
              <a:t> mně	</a:t>
            </a:r>
            <a:r>
              <a:rPr lang="cs-CZ" dirty="0" smtClean="0">
                <a:solidFill>
                  <a:srgbClr val="0070C0"/>
                </a:solidFill>
              </a:rPr>
              <a:t>(o tobě)</a:t>
            </a:r>
          </a:p>
          <a:p>
            <a:pPr marL="342900" indent="-342900">
              <a:buFontTx/>
              <a:buAutoNum type="arabicPeriod"/>
            </a:pPr>
            <a:r>
              <a:rPr lang="cs-CZ" b="1" dirty="0" smtClean="0">
                <a:solidFill>
                  <a:srgbClr val="0070C0"/>
                </a:solidFill>
              </a:rPr>
              <a:t>mnou</a:t>
            </a:r>
          </a:p>
          <a:p>
            <a:pPr marL="342900" indent="-342900">
              <a:buFontTx/>
              <a:buAutoNum type="arabicPeriod"/>
            </a:pPr>
            <a:endParaRPr lang="cs-CZ" dirty="0" smtClean="0">
              <a:solidFill>
                <a:srgbClr val="0070C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 rot="2515263">
            <a:off x="-98449" y="3424645"/>
            <a:ext cx="6426759" cy="584775"/>
          </a:xfrm>
          <a:prstGeom prst="rect">
            <a:avLst/>
          </a:prstGeom>
          <a:solidFill>
            <a:srgbClr val="FFC000"/>
          </a:solidFill>
          <a:effectLst>
            <a:glow rad="139700">
              <a:schemeClr val="accent3">
                <a:satMod val="175000"/>
                <a:alpha val="40000"/>
              </a:schemeClr>
            </a:glow>
          </a:effectLst>
        </p:spPr>
        <p:txBody>
          <a:bodyPr wrap="none" rtlCol="0">
            <a:spAutoFit/>
          </a:bodyPr>
          <a:lstStyle/>
          <a:p>
            <a:r>
              <a:rPr lang="cs-CZ" sz="3200" b="1" cap="all" dirty="0" err="1">
                <a:ln w="9000" cmpd="sng">
                  <a:solidFill>
                    <a:srgbClr val="909465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909465">
                        <a:shade val="20000"/>
                        <a:satMod val="245000"/>
                      </a:srgbClr>
                    </a:gs>
                    <a:gs pos="43000">
                      <a:srgbClr val="909465">
                        <a:satMod val="255000"/>
                      </a:srgbClr>
                    </a:gs>
                    <a:gs pos="48000">
                      <a:srgbClr val="909465">
                        <a:shade val="85000"/>
                        <a:satMod val="255000"/>
                      </a:srgbClr>
                    </a:gs>
                    <a:gs pos="100000">
                      <a:srgbClr val="909465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Monotype Corsiva" pitchFamily="66" charset="0"/>
              </a:rPr>
              <a:t>z</a:t>
            </a:r>
            <a:r>
              <a:rPr lang="cs-CZ" sz="3200" b="1" cap="all" dirty="0" err="1" smtClean="0">
                <a:ln w="9000" cmpd="sng">
                  <a:solidFill>
                    <a:srgbClr val="909465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909465">
                        <a:shade val="20000"/>
                        <a:satMod val="245000"/>
                      </a:srgbClr>
                    </a:gs>
                    <a:gs pos="43000">
                      <a:srgbClr val="909465">
                        <a:satMod val="255000"/>
                      </a:srgbClr>
                    </a:gs>
                    <a:gs pos="48000">
                      <a:srgbClr val="909465">
                        <a:shade val="85000"/>
                        <a:satMod val="255000"/>
                      </a:srgbClr>
                    </a:gs>
                    <a:gs pos="100000">
                      <a:srgbClr val="909465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Monotype Corsiva" pitchFamily="66" charset="0"/>
              </a:rPr>
              <a:t>y</a:t>
            </a:r>
            <a:r>
              <a:rPr lang="cs-CZ" sz="3200" b="1" cap="all" dirty="0" smtClean="0">
                <a:ln w="9000" cmpd="sng">
                  <a:solidFill>
                    <a:srgbClr val="909465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909465">
                        <a:shade val="20000"/>
                        <a:satMod val="245000"/>
                      </a:srgbClr>
                    </a:gs>
                    <a:gs pos="43000">
                      <a:srgbClr val="909465">
                        <a:satMod val="255000"/>
                      </a:srgbClr>
                    </a:gs>
                    <a:gs pos="48000">
                      <a:srgbClr val="909465">
                        <a:shade val="85000"/>
                        <a:satMod val="255000"/>
                      </a:srgbClr>
                    </a:gs>
                    <a:gs pos="100000">
                      <a:srgbClr val="909465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Monotype Corsiva" pitchFamily="66" charset="0"/>
              </a:rPr>
              <a:t>, </a:t>
            </a:r>
            <a:r>
              <a:rPr lang="cs-CZ" sz="3200" b="1" cap="all" dirty="0" err="1" smtClean="0">
                <a:ln w="9000" cmpd="sng">
                  <a:solidFill>
                    <a:srgbClr val="909465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909465">
                        <a:shade val="20000"/>
                        <a:satMod val="245000"/>
                      </a:srgbClr>
                    </a:gs>
                    <a:gs pos="43000">
                      <a:srgbClr val="909465">
                        <a:satMod val="255000"/>
                      </a:srgbClr>
                    </a:gs>
                    <a:gs pos="48000">
                      <a:srgbClr val="909465">
                        <a:shade val="85000"/>
                        <a:satMod val="255000"/>
                      </a:srgbClr>
                    </a:gs>
                    <a:gs pos="100000">
                      <a:srgbClr val="909465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Monotype Corsiva" pitchFamily="66" charset="0"/>
              </a:rPr>
              <a:t>zý</a:t>
            </a:r>
            <a:r>
              <a:rPr lang="cs-CZ" sz="3200" b="1" cap="all" dirty="0" smtClean="0">
                <a:ln w="9000" cmpd="sng">
                  <a:solidFill>
                    <a:srgbClr val="909465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909465">
                        <a:shade val="20000"/>
                        <a:satMod val="245000"/>
                      </a:srgbClr>
                    </a:gs>
                    <a:gs pos="43000">
                      <a:srgbClr val="909465">
                        <a:satMod val="255000"/>
                      </a:srgbClr>
                    </a:gs>
                    <a:gs pos="48000">
                      <a:srgbClr val="909465">
                        <a:shade val="85000"/>
                        <a:satMod val="255000"/>
                      </a:srgbClr>
                    </a:gs>
                    <a:gs pos="100000">
                      <a:srgbClr val="909465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Monotype Corsiva" pitchFamily="66" charset="0"/>
              </a:rPr>
              <a:t>: brzy, jazyk, nazývat se </a:t>
            </a:r>
            <a:endParaRPr lang="cs-CZ" sz="3200" b="1" cap="all" dirty="0">
              <a:ln w="9000" cmpd="sng">
                <a:solidFill>
                  <a:srgbClr val="909465">
                    <a:shade val="50000"/>
                    <a:satMod val="120000"/>
                  </a:srgbClr>
                </a:solidFill>
                <a:prstDash val="solid"/>
              </a:ln>
              <a:gradFill>
                <a:gsLst>
                  <a:gs pos="0">
                    <a:srgbClr val="909465">
                      <a:shade val="20000"/>
                      <a:satMod val="245000"/>
                    </a:srgbClr>
                  </a:gs>
                  <a:gs pos="43000">
                    <a:srgbClr val="909465">
                      <a:satMod val="255000"/>
                    </a:srgbClr>
                  </a:gs>
                  <a:gs pos="48000">
                    <a:srgbClr val="909465">
                      <a:shade val="85000"/>
                      <a:satMod val="255000"/>
                    </a:srgbClr>
                  </a:gs>
                  <a:gs pos="100000">
                    <a:srgbClr val="909465">
                      <a:shade val="20000"/>
                      <a:satMod val="245000"/>
                    </a:srgb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Monotype Corsiva" pitchFamily="66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 rot="3401127">
            <a:off x="3238147" y="2609779"/>
            <a:ext cx="7077579" cy="523220"/>
          </a:xfrm>
          <a:prstGeom prst="rect">
            <a:avLst/>
          </a:prstGeom>
          <a:noFill/>
          <a:scene3d>
            <a:camera prst="isometricOffAxis2Right"/>
            <a:lightRig rig="threePt" dir="t"/>
          </a:scene3d>
        </p:spPr>
        <p:txBody>
          <a:bodyPr wrap="non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cs-CZ" sz="2800" b="1" dirty="0" smtClean="0">
                <a:ln w="11430">
                  <a:solidFill>
                    <a:prstClr val="black">
                      <a:lumMod val="85000"/>
                      <a:lumOff val="15000"/>
                    </a:prstClr>
                  </a:solidFill>
                </a:ln>
                <a:solidFill>
                  <a:srgbClr val="71685A">
                    <a:lumMod val="75000"/>
                  </a:srgbClr>
                </a:solidFill>
                <a:effectLst>
                  <a:glow rad="228600">
                    <a:srgbClr val="FF6700">
                      <a:satMod val="175000"/>
                      <a:alpha val="40000"/>
                    </a:srgb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PŘEDPONY S – (SE-), z – (ZE-), VZ – (VZE-)</a:t>
            </a:r>
            <a:endParaRPr lang="cs-CZ" sz="2800" b="1" dirty="0">
              <a:ln w="11430">
                <a:solidFill>
                  <a:prstClr val="black">
                    <a:lumMod val="85000"/>
                    <a:lumOff val="15000"/>
                  </a:prstClr>
                </a:solidFill>
              </a:ln>
              <a:solidFill>
                <a:srgbClr val="71685A">
                  <a:lumMod val="75000"/>
                </a:srgbClr>
              </a:solidFill>
              <a:effectLst>
                <a:glow rad="228600">
                  <a:srgbClr val="FF6700">
                    <a:satMod val="175000"/>
                    <a:alpha val="40000"/>
                  </a:srgbClr>
                </a:glow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702589" y="3717032"/>
            <a:ext cx="7776864" cy="1015663"/>
          </a:xfrm>
          <a:prstGeom prst="rect">
            <a:avLst/>
          </a:prstGeom>
          <a:noFill/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  <a:scene3d>
            <a:camera prst="isometricOffAxis2Right"/>
            <a:lightRig rig="threePt" dir="t"/>
          </a:scene3d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60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ndalus" pitchFamily="18" charset="-78"/>
                <a:cs typeface="Andalus" pitchFamily="18" charset="-78"/>
              </a:rPr>
              <a:t>5. ročník</a:t>
            </a:r>
          </a:p>
        </p:txBody>
      </p:sp>
      <p:grpSp>
        <p:nvGrpSpPr>
          <p:cNvPr id="15" name="Skupina 14"/>
          <p:cNvGrpSpPr/>
          <p:nvPr/>
        </p:nvGrpSpPr>
        <p:grpSpPr>
          <a:xfrm rot="20544323">
            <a:off x="-304624" y="3579326"/>
            <a:ext cx="6048673" cy="1872208"/>
            <a:chOff x="899591" y="3717032"/>
            <a:chExt cx="6048673" cy="1872208"/>
          </a:xfrm>
          <a:scene3d>
            <a:camera prst="isometricTopUp"/>
            <a:lightRig rig="threePt" dir="t"/>
          </a:scene3d>
        </p:grpSpPr>
        <p:sp>
          <p:nvSpPr>
            <p:cNvPr id="14" name="Vodorovný svitek 13"/>
            <p:cNvSpPr/>
            <p:nvPr/>
          </p:nvSpPr>
          <p:spPr>
            <a:xfrm>
              <a:off x="899591" y="3717032"/>
              <a:ext cx="6048673" cy="1872208"/>
            </a:xfrm>
            <a:prstGeom prst="horizontalScroll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13" name="TextovéPole 12"/>
            <p:cNvSpPr txBox="1"/>
            <p:nvPr/>
          </p:nvSpPr>
          <p:spPr>
            <a:xfrm>
              <a:off x="1028014" y="4224863"/>
              <a:ext cx="5904180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b="1" dirty="0" smtClean="0">
                  <a:solidFill>
                    <a:prstClr val="black"/>
                  </a:solidFill>
                </a:rPr>
                <a:t>Zkratky a značky:</a:t>
              </a:r>
              <a:r>
                <a:rPr lang="cs-CZ" dirty="0" smtClean="0">
                  <a:solidFill>
                    <a:prstClr val="black"/>
                  </a:solidFill>
                </a:rPr>
                <a:t> </a:t>
              </a:r>
              <a:r>
                <a:rPr lang="cs-CZ" b="1" i="1" dirty="0" smtClean="0">
                  <a:solidFill>
                    <a:prstClr val="black"/>
                  </a:solidFill>
                </a:rPr>
                <a:t>p.= pan,…</a:t>
              </a:r>
            </a:p>
            <a:p>
              <a:r>
                <a:rPr lang="cs-CZ" b="1" i="1" dirty="0">
                  <a:solidFill>
                    <a:prstClr val="black"/>
                  </a:solidFill>
                </a:rPr>
                <a:t>	</a:t>
              </a:r>
              <a:r>
                <a:rPr lang="cs-CZ" b="1" i="1" dirty="0" smtClean="0">
                  <a:solidFill>
                    <a:prstClr val="black"/>
                  </a:solidFill>
                </a:rPr>
                <a:t>	  s. = slečna, sestra, …</a:t>
              </a:r>
            </a:p>
            <a:p>
              <a:r>
                <a:rPr lang="cs-CZ" b="1" i="1" dirty="0" smtClean="0">
                  <a:solidFill>
                    <a:prstClr val="black"/>
                  </a:solidFill>
                </a:rPr>
                <a:t>		  č. j. = číslo jednací, jednotné číslo</a:t>
              </a:r>
            </a:p>
          </p:txBody>
        </p:sp>
      </p:grpSp>
      <p:sp>
        <p:nvSpPr>
          <p:cNvPr id="2" name="TextovéPole 1"/>
          <p:cNvSpPr txBox="1"/>
          <p:nvPr/>
        </p:nvSpPr>
        <p:spPr>
          <a:xfrm>
            <a:off x="1854994" y="566678"/>
            <a:ext cx="5248553" cy="2862322"/>
          </a:xfrm>
          <a:prstGeom prst="rect">
            <a:avLst/>
          </a:prstGeom>
          <a:noFill/>
          <a:scene3d>
            <a:camera prst="perspectiveHeroicExtremeLeftFacing"/>
            <a:lightRig rig="threePt" dir="t"/>
          </a:scene3d>
        </p:spPr>
        <p:txBody>
          <a:bodyPr wrap="none" rtlCol="0">
            <a:spAutoFit/>
          </a:bodyPr>
          <a:lstStyle/>
          <a:p>
            <a:pPr algn="ctr"/>
            <a:r>
              <a:rPr lang="cs-CZ" sz="6000" b="1" dirty="0" smtClean="0">
                <a:solidFill>
                  <a:srgbClr val="C00000"/>
                </a:solidFill>
                <a:effectLst>
                  <a:glow rad="139700">
                    <a:srgbClr val="94C600">
                      <a:satMod val="175000"/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ČESKÝ JAZYK </a:t>
            </a:r>
          </a:p>
          <a:p>
            <a:pPr algn="ctr"/>
            <a:r>
              <a:rPr lang="cs-CZ" sz="6000" b="1" dirty="0">
                <a:solidFill>
                  <a:srgbClr val="C00000"/>
                </a:solidFill>
                <a:effectLst>
                  <a:glow rad="139700">
                    <a:srgbClr val="94C600">
                      <a:satMod val="175000"/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  <a:endParaRPr lang="cs-CZ" sz="6000" b="1" dirty="0" smtClean="0">
              <a:solidFill>
                <a:srgbClr val="C00000"/>
              </a:solidFill>
              <a:effectLst>
                <a:glow rad="139700">
                  <a:srgbClr val="94C600">
                    <a:satMod val="175000"/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cs-CZ" sz="6000" b="1" dirty="0" smtClean="0">
                <a:solidFill>
                  <a:srgbClr val="C00000"/>
                </a:solidFill>
                <a:effectLst>
                  <a:glow rad="139700">
                    <a:srgbClr val="94C600">
                      <a:satMod val="175000"/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LITERATURA</a:t>
            </a:r>
            <a:endParaRPr lang="cs-CZ" sz="6000" b="1" dirty="0">
              <a:solidFill>
                <a:srgbClr val="C00000"/>
              </a:solidFill>
              <a:effectLst>
                <a:glow rad="139700">
                  <a:srgbClr val="94C600">
                    <a:satMod val="175000"/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220075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476672"/>
          </a:xfrm>
        </p:spPr>
        <p:txBody>
          <a:bodyPr>
            <a:noAutofit/>
          </a:bodyPr>
          <a:lstStyle/>
          <a:p>
            <a:pPr algn="ctr"/>
            <a:r>
              <a:rPr lang="cs-CZ" sz="2800" dirty="0" smtClean="0">
                <a:latin typeface="+mj-lt"/>
              </a:rPr>
              <a:t>ZAŠIFROVANÁ PODSTATNÁ JMÉNA  A SLOVESA</a:t>
            </a:r>
            <a:endParaRPr lang="cs-CZ" sz="2800" dirty="0">
              <a:latin typeface="+mj-lt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36158" y="1307669"/>
            <a:ext cx="2033635" cy="646331"/>
          </a:xfrm>
          <a:prstGeom prst="rect">
            <a:avLst/>
          </a:prstGeom>
          <a:solidFill>
            <a:srgbClr val="FF0000">
              <a:alpha val="25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>
                <a:latin typeface="+mj-lt"/>
              </a:rPr>
              <a:t>Zašifrované podstatné jméno</a:t>
            </a:r>
            <a:endParaRPr lang="cs-CZ" i="1" dirty="0">
              <a:latin typeface="+mj-lt"/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2284780" y="1307669"/>
            <a:ext cx="1746875" cy="646331"/>
          </a:xfrm>
          <a:prstGeom prst="rect">
            <a:avLst/>
          </a:prstGeom>
          <a:solidFill>
            <a:srgbClr val="00B050">
              <a:alpha val="25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>
                <a:latin typeface="+mj-lt"/>
              </a:rPr>
              <a:t>Zašifrovaná slovesa</a:t>
            </a:r>
            <a:endParaRPr lang="cs-CZ" i="1" dirty="0">
              <a:latin typeface="+mj-lt"/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591758" y="2711495"/>
            <a:ext cx="1016817" cy="369332"/>
          </a:xfrm>
          <a:prstGeom prst="rect">
            <a:avLst/>
          </a:prstGeom>
          <a:solidFill>
            <a:srgbClr val="FF0000">
              <a:alpha val="25000"/>
            </a:srgb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+mj-lt"/>
              </a:rPr>
              <a:t>LEČUIT</a:t>
            </a:r>
            <a:endParaRPr lang="cs-CZ" dirty="0">
              <a:latin typeface="+mj-lt"/>
            </a:endParaRPr>
          </a:p>
        </p:txBody>
      </p:sp>
      <p:sp>
        <p:nvSpPr>
          <p:cNvPr id="32" name="TextovéPole 31"/>
          <p:cNvSpPr txBox="1"/>
          <p:nvPr/>
        </p:nvSpPr>
        <p:spPr>
          <a:xfrm>
            <a:off x="2311848" y="2110685"/>
            <a:ext cx="1719807" cy="369332"/>
          </a:xfrm>
          <a:prstGeom prst="rect">
            <a:avLst/>
          </a:prstGeom>
          <a:solidFill>
            <a:srgbClr val="00B050">
              <a:alpha val="25000"/>
            </a:srgb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+mj-lt"/>
              </a:rPr>
              <a:t>ÍČU</a:t>
            </a:r>
            <a:endParaRPr lang="cs-CZ" dirty="0">
              <a:latin typeface="+mj-lt"/>
            </a:endParaRPr>
          </a:p>
        </p:txBody>
      </p:sp>
      <p:sp>
        <p:nvSpPr>
          <p:cNvPr id="33" name="TextovéPole 32"/>
          <p:cNvSpPr txBox="1"/>
          <p:nvPr/>
        </p:nvSpPr>
        <p:spPr>
          <a:xfrm>
            <a:off x="2311848" y="2526829"/>
            <a:ext cx="1719808" cy="369332"/>
          </a:xfrm>
          <a:prstGeom prst="rect">
            <a:avLst/>
          </a:prstGeom>
          <a:solidFill>
            <a:srgbClr val="00B050">
              <a:alpha val="25000"/>
            </a:srgb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+mj-lt"/>
              </a:rPr>
              <a:t>JELUVYTSVĚ</a:t>
            </a:r>
            <a:endParaRPr lang="cs-CZ" dirty="0">
              <a:latin typeface="+mj-lt"/>
            </a:endParaRPr>
          </a:p>
        </p:txBody>
      </p:sp>
      <p:sp>
        <p:nvSpPr>
          <p:cNvPr id="34" name="TextovéPole 33"/>
          <p:cNvSpPr txBox="1"/>
          <p:nvPr/>
        </p:nvSpPr>
        <p:spPr>
          <a:xfrm>
            <a:off x="2311847" y="2953502"/>
            <a:ext cx="1719807" cy="369332"/>
          </a:xfrm>
          <a:prstGeom prst="rect">
            <a:avLst/>
          </a:prstGeom>
          <a:solidFill>
            <a:srgbClr val="00B050">
              <a:alpha val="25000"/>
            </a:srgb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+mj-lt"/>
              </a:rPr>
              <a:t>JEZNKUMÁ</a:t>
            </a:r>
            <a:endParaRPr lang="cs-CZ" dirty="0">
              <a:latin typeface="+mj-lt"/>
            </a:endParaRPr>
          </a:p>
        </p:txBody>
      </p:sp>
      <p:sp>
        <p:nvSpPr>
          <p:cNvPr id="35" name="TextovéPole 34"/>
          <p:cNvSpPr txBox="1"/>
          <p:nvPr/>
        </p:nvSpPr>
        <p:spPr>
          <a:xfrm>
            <a:off x="2311848" y="3374398"/>
            <a:ext cx="1719806" cy="369332"/>
          </a:xfrm>
          <a:prstGeom prst="rect">
            <a:avLst/>
          </a:prstGeom>
          <a:solidFill>
            <a:srgbClr val="00B050">
              <a:alpha val="25000"/>
            </a:srgb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+mj-lt"/>
              </a:rPr>
              <a:t>ÍŠUOKZ</a:t>
            </a:r>
            <a:endParaRPr lang="cs-CZ" dirty="0">
              <a:latin typeface="+mj-lt"/>
            </a:endParaRPr>
          </a:p>
        </p:txBody>
      </p:sp>
      <p:sp>
        <p:nvSpPr>
          <p:cNvPr id="65" name="TextovéPole 64"/>
          <p:cNvSpPr txBox="1"/>
          <p:nvPr/>
        </p:nvSpPr>
        <p:spPr>
          <a:xfrm>
            <a:off x="0" y="476672"/>
            <a:ext cx="914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000000"/>
                </a:solidFill>
              </a:rPr>
              <a:t>Rozluštěte zašifrovaná podstatná jména a slovesa. Do políček zapište podstatná jména a přiřaďte jim příslušná slovesa.</a:t>
            </a:r>
            <a:endParaRPr lang="cs-CZ" sz="2400" dirty="0">
              <a:solidFill>
                <a:srgbClr val="000000"/>
              </a:solidFill>
            </a:endParaRPr>
          </a:p>
        </p:txBody>
      </p:sp>
      <p:cxnSp>
        <p:nvCxnSpPr>
          <p:cNvPr id="11" name="Pravoúhlá spojnice 10"/>
          <p:cNvCxnSpPr>
            <a:stCxn id="31" idx="3"/>
            <a:endCxn id="32" idx="1"/>
          </p:cNvCxnSpPr>
          <p:nvPr/>
        </p:nvCxnSpPr>
        <p:spPr>
          <a:xfrm flipV="1">
            <a:off x="1608575" y="2295351"/>
            <a:ext cx="703273" cy="600810"/>
          </a:xfrm>
          <a:prstGeom prst="bentConnector3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ravoúhlá spojnice 25"/>
          <p:cNvCxnSpPr>
            <a:stCxn id="31" idx="3"/>
            <a:endCxn id="33" idx="1"/>
          </p:cNvCxnSpPr>
          <p:nvPr/>
        </p:nvCxnSpPr>
        <p:spPr>
          <a:xfrm flipV="1">
            <a:off x="1608575" y="2711495"/>
            <a:ext cx="703273" cy="184666"/>
          </a:xfrm>
          <a:prstGeom prst="bentConnector3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Pravoúhlá spojnice 66"/>
          <p:cNvCxnSpPr>
            <a:stCxn id="31" idx="3"/>
            <a:endCxn id="34" idx="1"/>
          </p:cNvCxnSpPr>
          <p:nvPr/>
        </p:nvCxnSpPr>
        <p:spPr>
          <a:xfrm>
            <a:off x="1608575" y="2896161"/>
            <a:ext cx="703272" cy="242007"/>
          </a:xfrm>
          <a:prstGeom prst="bentConnector3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Pravoúhlá spojnice 68"/>
          <p:cNvCxnSpPr>
            <a:stCxn id="31" idx="3"/>
            <a:endCxn id="35" idx="1"/>
          </p:cNvCxnSpPr>
          <p:nvPr/>
        </p:nvCxnSpPr>
        <p:spPr>
          <a:xfrm>
            <a:off x="1608575" y="2896161"/>
            <a:ext cx="703273" cy="662903"/>
          </a:xfrm>
          <a:prstGeom prst="bentConnector3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2" name="TextovéPole 81"/>
          <p:cNvSpPr txBox="1"/>
          <p:nvPr/>
        </p:nvSpPr>
        <p:spPr>
          <a:xfrm>
            <a:off x="272446" y="4174187"/>
            <a:ext cx="2033635" cy="646331"/>
          </a:xfrm>
          <a:prstGeom prst="rect">
            <a:avLst/>
          </a:prstGeom>
          <a:solidFill>
            <a:srgbClr val="FF0000">
              <a:alpha val="25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>
                <a:latin typeface="+mj-lt"/>
              </a:rPr>
              <a:t>Zašifrované podstatné jméno</a:t>
            </a:r>
            <a:endParaRPr lang="cs-CZ" i="1" dirty="0">
              <a:latin typeface="+mj-lt"/>
            </a:endParaRPr>
          </a:p>
        </p:txBody>
      </p:sp>
      <p:sp>
        <p:nvSpPr>
          <p:cNvPr id="83" name="TextovéPole 82"/>
          <p:cNvSpPr txBox="1"/>
          <p:nvPr/>
        </p:nvSpPr>
        <p:spPr>
          <a:xfrm>
            <a:off x="2321068" y="4174187"/>
            <a:ext cx="1746875" cy="646331"/>
          </a:xfrm>
          <a:prstGeom prst="rect">
            <a:avLst/>
          </a:prstGeom>
          <a:solidFill>
            <a:srgbClr val="00B050">
              <a:alpha val="25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>
                <a:latin typeface="+mj-lt"/>
              </a:rPr>
              <a:t>Zašifrovaná slovesa</a:t>
            </a:r>
            <a:endParaRPr lang="cs-CZ" i="1" dirty="0">
              <a:latin typeface="+mj-lt"/>
            </a:endParaRPr>
          </a:p>
        </p:txBody>
      </p:sp>
      <p:sp>
        <p:nvSpPr>
          <p:cNvPr id="84" name="TextovéPole 83"/>
          <p:cNvSpPr txBox="1"/>
          <p:nvPr/>
        </p:nvSpPr>
        <p:spPr>
          <a:xfrm>
            <a:off x="395536" y="5578013"/>
            <a:ext cx="1249327" cy="369332"/>
          </a:xfrm>
          <a:prstGeom prst="rect">
            <a:avLst/>
          </a:prstGeom>
          <a:solidFill>
            <a:srgbClr val="FF0000">
              <a:alpha val="25000"/>
            </a:srgb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+mj-lt"/>
              </a:rPr>
              <a:t>ŘAKUCH</a:t>
            </a:r>
            <a:endParaRPr lang="cs-CZ" dirty="0">
              <a:latin typeface="+mj-lt"/>
            </a:endParaRPr>
          </a:p>
        </p:txBody>
      </p:sp>
      <p:sp>
        <p:nvSpPr>
          <p:cNvPr id="85" name="TextovéPole 84"/>
          <p:cNvSpPr txBox="1"/>
          <p:nvPr/>
        </p:nvSpPr>
        <p:spPr>
          <a:xfrm>
            <a:off x="2348136" y="4977203"/>
            <a:ext cx="1719807" cy="369332"/>
          </a:xfrm>
          <a:prstGeom prst="rect">
            <a:avLst/>
          </a:prstGeom>
          <a:solidFill>
            <a:srgbClr val="00B050">
              <a:alpha val="25000"/>
            </a:srgb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+mj-lt"/>
              </a:rPr>
              <a:t>ŘÍAV</a:t>
            </a:r>
            <a:endParaRPr lang="cs-CZ" dirty="0">
              <a:latin typeface="+mj-lt"/>
            </a:endParaRPr>
          </a:p>
        </p:txBody>
      </p:sp>
      <p:sp>
        <p:nvSpPr>
          <p:cNvPr id="86" name="TextovéPole 85"/>
          <p:cNvSpPr txBox="1"/>
          <p:nvPr/>
        </p:nvSpPr>
        <p:spPr>
          <a:xfrm>
            <a:off x="2348136" y="5393347"/>
            <a:ext cx="1719808" cy="369332"/>
          </a:xfrm>
          <a:prstGeom prst="rect">
            <a:avLst/>
          </a:prstGeom>
          <a:solidFill>
            <a:srgbClr val="00B050">
              <a:alpha val="25000"/>
            </a:srgb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+mj-lt"/>
              </a:rPr>
              <a:t>VÁOCHNÁUT</a:t>
            </a:r>
            <a:endParaRPr lang="cs-CZ" dirty="0">
              <a:latin typeface="+mj-lt"/>
            </a:endParaRPr>
          </a:p>
        </p:txBody>
      </p:sp>
      <p:sp>
        <p:nvSpPr>
          <p:cNvPr id="87" name="TextovéPole 86"/>
          <p:cNvSpPr txBox="1"/>
          <p:nvPr/>
        </p:nvSpPr>
        <p:spPr>
          <a:xfrm>
            <a:off x="2348135" y="5820020"/>
            <a:ext cx="1719807" cy="369332"/>
          </a:xfrm>
          <a:prstGeom prst="rect">
            <a:avLst/>
          </a:prstGeom>
          <a:solidFill>
            <a:srgbClr val="00B050">
              <a:alpha val="25000"/>
            </a:srgb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+mj-lt"/>
              </a:rPr>
              <a:t>EČEP</a:t>
            </a:r>
            <a:endParaRPr lang="cs-CZ" dirty="0">
              <a:latin typeface="+mj-lt"/>
            </a:endParaRPr>
          </a:p>
        </p:txBody>
      </p:sp>
      <p:sp>
        <p:nvSpPr>
          <p:cNvPr id="88" name="TextovéPole 87"/>
          <p:cNvSpPr txBox="1"/>
          <p:nvPr/>
        </p:nvSpPr>
        <p:spPr>
          <a:xfrm>
            <a:off x="2348136" y="6240916"/>
            <a:ext cx="1719806" cy="369332"/>
          </a:xfrm>
          <a:prstGeom prst="rect">
            <a:avLst/>
          </a:prstGeom>
          <a:solidFill>
            <a:srgbClr val="00B050">
              <a:alpha val="25000"/>
            </a:srgb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+mj-lt"/>
              </a:rPr>
              <a:t>MSAÍŽ</a:t>
            </a:r>
            <a:endParaRPr lang="cs-CZ" dirty="0">
              <a:latin typeface="+mj-lt"/>
            </a:endParaRPr>
          </a:p>
        </p:txBody>
      </p:sp>
      <p:cxnSp>
        <p:nvCxnSpPr>
          <p:cNvPr id="89" name="Pravoúhlá spojnice 88"/>
          <p:cNvCxnSpPr>
            <a:stCxn id="84" idx="3"/>
            <a:endCxn id="85" idx="1"/>
          </p:cNvCxnSpPr>
          <p:nvPr/>
        </p:nvCxnSpPr>
        <p:spPr>
          <a:xfrm flipV="1">
            <a:off x="1644863" y="5161869"/>
            <a:ext cx="703273" cy="600810"/>
          </a:xfrm>
          <a:prstGeom prst="bentConnector3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Pravoúhlá spojnice 89"/>
          <p:cNvCxnSpPr>
            <a:stCxn id="84" idx="3"/>
            <a:endCxn id="86" idx="1"/>
          </p:cNvCxnSpPr>
          <p:nvPr/>
        </p:nvCxnSpPr>
        <p:spPr>
          <a:xfrm flipV="1">
            <a:off x="1644863" y="5578013"/>
            <a:ext cx="703273" cy="184666"/>
          </a:xfrm>
          <a:prstGeom prst="bentConnector3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Pravoúhlá spojnice 90"/>
          <p:cNvCxnSpPr>
            <a:stCxn id="84" idx="3"/>
            <a:endCxn id="87" idx="1"/>
          </p:cNvCxnSpPr>
          <p:nvPr/>
        </p:nvCxnSpPr>
        <p:spPr>
          <a:xfrm>
            <a:off x="1644863" y="5762679"/>
            <a:ext cx="703272" cy="242007"/>
          </a:xfrm>
          <a:prstGeom prst="bentConnector3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Pravoúhlá spojnice 91"/>
          <p:cNvCxnSpPr>
            <a:stCxn id="84" idx="3"/>
            <a:endCxn id="88" idx="1"/>
          </p:cNvCxnSpPr>
          <p:nvPr/>
        </p:nvCxnSpPr>
        <p:spPr>
          <a:xfrm>
            <a:off x="1644863" y="5762679"/>
            <a:ext cx="703273" cy="662903"/>
          </a:xfrm>
          <a:prstGeom prst="bentConnector3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" name="TextovéPole 101"/>
          <p:cNvSpPr txBox="1"/>
          <p:nvPr/>
        </p:nvSpPr>
        <p:spPr>
          <a:xfrm>
            <a:off x="4772662" y="1314929"/>
            <a:ext cx="2033635" cy="646331"/>
          </a:xfrm>
          <a:prstGeom prst="rect">
            <a:avLst/>
          </a:prstGeom>
          <a:solidFill>
            <a:srgbClr val="FF0000">
              <a:alpha val="25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>
                <a:latin typeface="+mj-lt"/>
              </a:rPr>
              <a:t>Zašifrované podstatné jméno</a:t>
            </a:r>
            <a:endParaRPr lang="cs-CZ" i="1" dirty="0">
              <a:latin typeface="+mj-lt"/>
            </a:endParaRPr>
          </a:p>
        </p:txBody>
      </p:sp>
      <p:sp>
        <p:nvSpPr>
          <p:cNvPr id="103" name="TextovéPole 102"/>
          <p:cNvSpPr txBox="1"/>
          <p:nvPr/>
        </p:nvSpPr>
        <p:spPr>
          <a:xfrm>
            <a:off x="6821284" y="1314929"/>
            <a:ext cx="1746875" cy="646331"/>
          </a:xfrm>
          <a:prstGeom prst="rect">
            <a:avLst/>
          </a:prstGeom>
          <a:solidFill>
            <a:srgbClr val="00B050">
              <a:alpha val="25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>
                <a:latin typeface="+mj-lt"/>
              </a:rPr>
              <a:t>Zašifrovaná slovesa</a:t>
            </a:r>
            <a:endParaRPr lang="cs-CZ" i="1" dirty="0">
              <a:latin typeface="+mj-lt"/>
            </a:endParaRPr>
          </a:p>
        </p:txBody>
      </p:sp>
      <p:sp>
        <p:nvSpPr>
          <p:cNvPr id="104" name="TextovéPole 103"/>
          <p:cNvSpPr txBox="1"/>
          <p:nvPr/>
        </p:nvSpPr>
        <p:spPr>
          <a:xfrm>
            <a:off x="4572000" y="2718755"/>
            <a:ext cx="1573079" cy="369332"/>
          </a:xfrm>
          <a:prstGeom prst="rect">
            <a:avLst/>
          </a:prstGeom>
          <a:solidFill>
            <a:srgbClr val="FF0000">
              <a:alpha val="25000"/>
            </a:srgb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+mj-lt"/>
              </a:rPr>
              <a:t>ANVAŠEDL</a:t>
            </a:r>
            <a:endParaRPr lang="cs-CZ" dirty="0">
              <a:latin typeface="+mj-lt"/>
            </a:endParaRPr>
          </a:p>
        </p:txBody>
      </p:sp>
      <p:sp>
        <p:nvSpPr>
          <p:cNvPr id="105" name="TextovéPole 104"/>
          <p:cNvSpPr txBox="1"/>
          <p:nvPr/>
        </p:nvSpPr>
        <p:spPr>
          <a:xfrm>
            <a:off x="6848352" y="2117945"/>
            <a:ext cx="1719807" cy="369332"/>
          </a:xfrm>
          <a:prstGeom prst="rect">
            <a:avLst/>
          </a:prstGeom>
          <a:solidFill>
            <a:srgbClr val="00B050">
              <a:alpha val="25000"/>
            </a:srgb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+mj-lt"/>
              </a:rPr>
              <a:t>JEŠI</a:t>
            </a:r>
            <a:endParaRPr lang="cs-CZ" dirty="0">
              <a:latin typeface="+mj-lt"/>
            </a:endParaRPr>
          </a:p>
        </p:txBody>
      </p:sp>
      <p:sp>
        <p:nvSpPr>
          <p:cNvPr id="106" name="TextovéPole 105"/>
          <p:cNvSpPr txBox="1"/>
          <p:nvPr/>
        </p:nvSpPr>
        <p:spPr>
          <a:xfrm>
            <a:off x="6848352" y="2534089"/>
            <a:ext cx="1719808" cy="369332"/>
          </a:xfrm>
          <a:prstGeom prst="rect">
            <a:avLst/>
          </a:prstGeom>
          <a:solidFill>
            <a:srgbClr val="00B050">
              <a:alpha val="25000"/>
            </a:srgb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+mj-lt"/>
              </a:rPr>
              <a:t>HÁTŘÍS</a:t>
            </a:r>
            <a:endParaRPr lang="cs-CZ" dirty="0">
              <a:latin typeface="+mj-lt"/>
            </a:endParaRPr>
          </a:p>
        </p:txBody>
      </p:sp>
      <p:sp>
        <p:nvSpPr>
          <p:cNvPr id="107" name="TextovéPole 106"/>
          <p:cNvSpPr txBox="1"/>
          <p:nvPr/>
        </p:nvSpPr>
        <p:spPr>
          <a:xfrm>
            <a:off x="6848351" y="2960762"/>
            <a:ext cx="1719807" cy="369332"/>
          </a:xfrm>
          <a:prstGeom prst="rect">
            <a:avLst/>
          </a:prstGeom>
          <a:solidFill>
            <a:srgbClr val="00B050">
              <a:alpha val="25000"/>
            </a:srgb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lvl="0"/>
            <a:r>
              <a:rPr lang="cs-CZ" dirty="0" smtClean="0">
                <a:solidFill>
                  <a:srgbClr val="000000"/>
                </a:solidFill>
                <a:latin typeface="Arial"/>
              </a:rPr>
              <a:t>HUSTEJE</a:t>
            </a:r>
            <a:endParaRPr lang="cs-CZ" dirty="0">
              <a:solidFill>
                <a:srgbClr val="000000"/>
              </a:solidFill>
              <a:latin typeface="Arial"/>
            </a:endParaRPr>
          </a:p>
        </p:txBody>
      </p:sp>
      <p:sp>
        <p:nvSpPr>
          <p:cNvPr id="108" name="TextovéPole 107"/>
          <p:cNvSpPr txBox="1"/>
          <p:nvPr/>
        </p:nvSpPr>
        <p:spPr>
          <a:xfrm>
            <a:off x="6848352" y="3381658"/>
            <a:ext cx="1719806" cy="369332"/>
          </a:xfrm>
          <a:prstGeom prst="rect">
            <a:avLst/>
          </a:prstGeom>
          <a:solidFill>
            <a:srgbClr val="00B050">
              <a:alpha val="25000"/>
            </a:srgb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+mj-lt"/>
              </a:rPr>
              <a:t>VUPRAOJE</a:t>
            </a:r>
            <a:endParaRPr lang="cs-CZ" dirty="0">
              <a:latin typeface="+mj-lt"/>
            </a:endParaRPr>
          </a:p>
        </p:txBody>
      </p:sp>
      <p:cxnSp>
        <p:nvCxnSpPr>
          <p:cNvPr id="109" name="Pravoúhlá spojnice 108"/>
          <p:cNvCxnSpPr>
            <a:stCxn id="104" idx="3"/>
            <a:endCxn id="105" idx="1"/>
          </p:cNvCxnSpPr>
          <p:nvPr/>
        </p:nvCxnSpPr>
        <p:spPr>
          <a:xfrm flipV="1">
            <a:off x="6145079" y="2302611"/>
            <a:ext cx="703273" cy="600810"/>
          </a:xfrm>
          <a:prstGeom prst="bentConnector3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0" name="Pravoúhlá spojnice 109"/>
          <p:cNvCxnSpPr>
            <a:stCxn id="104" idx="3"/>
            <a:endCxn id="106" idx="1"/>
          </p:cNvCxnSpPr>
          <p:nvPr/>
        </p:nvCxnSpPr>
        <p:spPr>
          <a:xfrm flipV="1">
            <a:off x="6145079" y="2718755"/>
            <a:ext cx="703273" cy="184666"/>
          </a:xfrm>
          <a:prstGeom prst="bentConnector3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1" name="Pravoúhlá spojnice 110"/>
          <p:cNvCxnSpPr>
            <a:stCxn id="104" idx="3"/>
            <a:endCxn id="107" idx="1"/>
          </p:cNvCxnSpPr>
          <p:nvPr/>
        </p:nvCxnSpPr>
        <p:spPr>
          <a:xfrm>
            <a:off x="6145079" y="2903421"/>
            <a:ext cx="703272" cy="242007"/>
          </a:xfrm>
          <a:prstGeom prst="bentConnector3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Pravoúhlá spojnice 111"/>
          <p:cNvCxnSpPr>
            <a:stCxn id="104" idx="3"/>
            <a:endCxn id="108" idx="1"/>
          </p:cNvCxnSpPr>
          <p:nvPr/>
        </p:nvCxnSpPr>
        <p:spPr>
          <a:xfrm>
            <a:off x="6145079" y="2903421"/>
            <a:ext cx="703273" cy="662903"/>
          </a:xfrm>
          <a:prstGeom prst="bentConnector3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3" name="TextovéPole 112"/>
          <p:cNvSpPr txBox="1"/>
          <p:nvPr/>
        </p:nvSpPr>
        <p:spPr>
          <a:xfrm>
            <a:off x="4808950" y="4181447"/>
            <a:ext cx="2033635" cy="646331"/>
          </a:xfrm>
          <a:prstGeom prst="rect">
            <a:avLst/>
          </a:prstGeom>
          <a:solidFill>
            <a:srgbClr val="FF0000">
              <a:alpha val="25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>
                <a:latin typeface="+mj-lt"/>
              </a:rPr>
              <a:t>Zašifrované podstatné jméno</a:t>
            </a:r>
            <a:endParaRPr lang="cs-CZ" i="1" dirty="0">
              <a:latin typeface="+mj-lt"/>
            </a:endParaRPr>
          </a:p>
        </p:txBody>
      </p:sp>
      <p:sp>
        <p:nvSpPr>
          <p:cNvPr id="114" name="TextovéPole 113"/>
          <p:cNvSpPr txBox="1"/>
          <p:nvPr/>
        </p:nvSpPr>
        <p:spPr>
          <a:xfrm>
            <a:off x="6857572" y="4181447"/>
            <a:ext cx="1746875" cy="646331"/>
          </a:xfrm>
          <a:prstGeom prst="rect">
            <a:avLst/>
          </a:prstGeom>
          <a:solidFill>
            <a:srgbClr val="00B050">
              <a:alpha val="25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>
                <a:latin typeface="+mj-lt"/>
              </a:rPr>
              <a:t>Zašifrovaná slovesa</a:t>
            </a:r>
            <a:endParaRPr lang="cs-CZ" i="1" dirty="0">
              <a:latin typeface="+mj-lt"/>
            </a:endParaRPr>
          </a:p>
        </p:txBody>
      </p:sp>
      <p:sp>
        <p:nvSpPr>
          <p:cNvPr id="115" name="TextovéPole 114"/>
          <p:cNvSpPr txBox="1"/>
          <p:nvPr/>
        </p:nvSpPr>
        <p:spPr>
          <a:xfrm>
            <a:off x="5164550" y="5585273"/>
            <a:ext cx="1016817" cy="369332"/>
          </a:xfrm>
          <a:prstGeom prst="rect">
            <a:avLst/>
          </a:prstGeom>
          <a:solidFill>
            <a:srgbClr val="FF0000">
              <a:alpha val="25000"/>
            </a:srgb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+mj-lt"/>
              </a:rPr>
              <a:t>ŘAKÉL</a:t>
            </a:r>
            <a:endParaRPr lang="cs-CZ" dirty="0">
              <a:latin typeface="+mj-lt"/>
            </a:endParaRPr>
          </a:p>
        </p:txBody>
      </p:sp>
      <p:sp>
        <p:nvSpPr>
          <p:cNvPr id="116" name="TextovéPole 115"/>
          <p:cNvSpPr txBox="1"/>
          <p:nvPr/>
        </p:nvSpPr>
        <p:spPr>
          <a:xfrm>
            <a:off x="6884640" y="4984463"/>
            <a:ext cx="1863824" cy="369332"/>
          </a:xfrm>
          <a:prstGeom prst="rect">
            <a:avLst/>
          </a:prstGeom>
          <a:solidFill>
            <a:srgbClr val="00B050">
              <a:alpha val="25000"/>
            </a:srgb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+mj-lt"/>
              </a:rPr>
              <a:t>ČÍLÉ</a:t>
            </a:r>
            <a:endParaRPr lang="cs-CZ" dirty="0">
              <a:latin typeface="+mj-lt"/>
            </a:endParaRPr>
          </a:p>
        </p:txBody>
      </p:sp>
      <p:sp>
        <p:nvSpPr>
          <p:cNvPr id="117" name="TextovéPole 116"/>
          <p:cNvSpPr txBox="1"/>
          <p:nvPr/>
        </p:nvSpPr>
        <p:spPr>
          <a:xfrm>
            <a:off x="6884640" y="5400607"/>
            <a:ext cx="1863824" cy="369332"/>
          </a:xfrm>
          <a:prstGeom prst="rect">
            <a:avLst/>
          </a:prstGeom>
          <a:solidFill>
            <a:srgbClr val="00B050">
              <a:alpha val="25000"/>
            </a:srgb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+mj-lt"/>
              </a:rPr>
              <a:t>JEŘUETVYŠ</a:t>
            </a:r>
            <a:endParaRPr lang="cs-CZ" dirty="0">
              <a:latin typeface="+mj-lt"/>
            </a:endParaRPr>
          </a:p>
        </p:txBody>
      </p:sp>
      <p:sp>
        <p:nvSpPr>
          <p:cNvPr id="118" name="TextovéPole 117"/>
          <p:cNvSpPr txBox="1"/>
          <p:nvPr/>
        </p:nvSpPr>
        <p:spPr>
          <a:xfrm>
            <a:off x="6884639" y="5827280"/>
            <a:ext cx="1863825" cy="369332"/>
          </a:xfrm>
          <a:prstGeom prst="rect">
            <a:avLst/>
          </a:prstGeom>
          <a:solidFill>
            <a:srgbClr val="00B050">
              <a:alpha val="25000"/>
            </a:srgb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+mj-lt"/>
              </a:rPr>
              <a:t>SUJEDEPIPŘE</a:t>
            </a:r>
            <a:endParaRPr lang="cs-CZ" dirty="0">
              <a:latin typeface="+mj-lt"/>
            </a:endParaRPr>
          </a:p>
        </p:txBody>
      </p:sp>
      <p:sp>
        <p:nvSpPr>
          <p:cNvPr id="119" name="TextovéPole 118"/>
          <p:cNvSpPr txBox="1"/>
          <p:nvPr/>
        </p:nvSpPr>
        <p:spPr>
          <a:xfrm>
            <a:off x="6884640" y="6248176"/>
            <a:ext cx="1863824" cy="369332"/>
          </a:xfrm>
          <a:prstGeom prst="rect">
            <a:avLst/>
          </a:prstGeom>
          <a:solidFill>
            <a:srgbClr val="00B050">
              <a:alpha val="25000"/>
            </a:srgb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+mj-lt"/>
              </a:rPr>
              <a:t>RUJEOPE</a:t>
            </a:r>
            <a:endParaRPr lang="cs-CZ" dirty="0">
              <a:latin typeface="+mj-lt"/>
            </a:endParaRPr>
          </a:p>
        </p:txBody>
      </p:sp>
      <p:cxnSp>
        <p:nvCxnSpPr>
          <p:cNvPr id="120" name="Pravoúhlá spojnice 119"/>
          <p:cNvCxnSpPr>
            <a:stCxn id="115" idx="3"/>
            <a:endCxn id="116" idx="1"/>
          </p:cNvCxnSpPr>
          <p:nvPr/>
        </p:nvCxnSpPr>
        <p:spPr>
          <a:xfrm flipV="1">
            <a:off x="6181367" y="5169129"/>
            <a:ext cx="703273" cy="600810"/>
          </a:xfrm>
          <a:prstGeom prst="bentConnector3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1" name="Pravoúhlá spojnice 120"/>
          <p:cNvCxnSpPr>
            <a:stCxn id="115" idx="3"/>
            <a:endCxn id="117" idx="1"/>
          </p:cNvCxnSpPr>
          <p:nvPr/>
        </p:nvCxnSpPr>
        <p:spPr>
          <a:xfrm flipV="1">
            <a:off x="6181367" y="5585273"/>
            <a:ext cx="703273" cy="184666"/>
          </a:xfrm>
          <a:prstGeom prst="bentConnector3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2" name="Pravoúhlá spojnice 121"/>
          <p:cNvCxnSpPr>
            <a:stCxn id="115" idx="3"/>
            <a:endCxn id="118" idx="1"/>
          </p:cNvCxnSpPr>
          <p:nvPr/>
        </p:nvCxnSpPr>
        <p:spPr>
          <a:xfrm>
            <a:off x="6181367" y="5769939"/>
            <a:ext cx="703272" cy="242007"/>
          </a:xfrm>
          <a:prstGeom prst="bentConnector3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3" name="Pravoúhlá spojnice 122"/>
          <p:cNvCxnSpPr>
            <a:stCxn id="115" idx="3"/>
            <a:endCxn id="119" idx="1"/>
          </p:cNvCxnSpPr>
          <p:nvPr/>
        </p:nvCxnSpPr>
        <p:spPr>
          <a:xfrm>
            <a:off x="6181367" y="5769939"/>
            <a:ext cx="703273" cy="662903"/>
          </a:xfrm>
          <a:prstGeom prst="bentConnector3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945470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476672"/>
          </a:xfrm>
        </p:spPr>
        <p:txBody>
          <a:bodyPr>
            <a:noAutofit/>
          </a:bodyPr>
          <a:lstStyle/>
          <a:p>
            <a:pPr algn="ctr"/>
            <a:r>
              <a:rPr lang="cs-CZ" sz="2800" dirty="0" smtClean="0">
                <a:latin typeface="+mj-lt"/>
              </a:rPr>
              <a:t>ROZŠIFROVANÁ PODSTATNÁ JMÉNA  A SLOVESA</a:t>
            </a:r>
            <a:endParaRPr lang="cs-CZ" sz="2800" dirty="0">
              <a:latin typeface="+mj-lt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2525" y="1307669"/>
            <a:ext cx="2033635" cy="646331"/>
          </a:xfrm>
          <a:prstGeom prst="rect">
            <a:avLst/>
          </a:prstGeom>
          <a:solidFill>
            <a:srgbClr val="FF0000">
              <a:alpha val="25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>
                <a:solidFill>
                  <a:srgbClr val="000000"/>
                </a:solidFill>
                <a:latin typeface="Arial"/>
              </a:rPr>
              <a:t>Zašifrované podstatné jméno</a:t>
            </a:r>
            <a:endParaRPr lang="cs-CZ" i="1" dirty="0">
              <a:solidFill>
                <a:srgbClr val="000000"/>
              </a:solidFill>
              <a:latin typeface="Arial"/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2071147" y="1307669"/>
            <a:ext cx="1746875" cy="646331"/>
          </a:xfrm>
          <a:prstGeom prst="rect">
            <a:avLst/>
          </a:prstGeom>
          <a:solidFill>
            <a:srgbClr val="00B050">
              <a:alpha val="25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>
                <a:solidFill>
                  <a:srgbClr val="000000"/>
                </a:solidFill>
                <a:latin typeface="Arial"/>
              </a:rPr>
              <a:t>Zašifrovaná slovesa</a:t>
            </a:r>
            <a:endParaRPr lang="cs-CZ" i="1" dirty="0">
              <a:solidFill>
                <a:srgbClr val="000000"/>
              </a:solidFill>
              <a:latin typeface="Arial"/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378125" y="2711495"/>
            <a:ext cx="1016817" cy="369332"/>
          </a:xfrm>
          <a:prstGeom prst="rect">
            <a:avLst/>
          </a:prstGeom>
          <a:solidFill>
            <a:srgbClr val="FF0000">
              <a:alpha val="25000"/>
            </a:srgb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000000"/>
                </a:solidFill>
                <a:latin typeface="Arial"/>
              </a:rPr>
              <a:t>LEČUIT</a:t>
            </a:r>
            <a:endParaRPr lang="cs-CZ" dirty="0">
              <a:solidFill>
                <a:srgbClr val="000000"/>
              </a:solidFill>
              <a:latin typeface="Arial"/>
            </a:endParaRPr>
          </a:p>
        </p:txBody>
      </p:sp>
      <p:sp>
        <p:nvSpPr>
          <p:cNvPr id="32" name="TextovéPole 31"/>
          <p:cNvSpPr txBox="1"/>
          <p:nvPr/>
        </p:nvSpPr>
        <p:spPr>
          <a:xfrm>
            <a:off x="2098215" y="2110685"/>
            <a:ext cx="1719807" cy="369332"/>
          </a:xfrm>
          <a:prstGeom prst="rect">
            <a:avLst/>
          </a:prstGeom>
          <a:solidFill>
            <a:srgbClr val="00B050">
              <a:alpha val="25000"/>
            </a:srgb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000000"/>
                </a:solidFill>
                <a:latin typeface="Arial"/>
              </a:rPr>
              <a:t>ÍČU</a:t>
            </a:r>
            <a:endParaRPr lang="cs-CZ" dirty="0">
              <a:solidFill>
                <a:srgbClr val="000000"/>
              </a:solidFill>
              <a:latin typeface="Arial"/>
            </a:endParaRPr>
          </a:p>
        </p:txBody>
      </p:sp>
      <p:sp>
        <p:nvSpPr>
          <p:cNvPr id="33" name="TextovéPole 32"/>
          <p:cNvSpPr txBox="1"/>
          <p:nvPr/>
        </p:nvSpPr>
        <p:spPr>
          <a:xfrm>
            <a:off x="2098215" y="2526829"/>
            <a:ext cx="1719808" cy="369332"/>
          </a:xfrm>
          <a:prstGeom prst="rect">
            <a:avLst/>
          </a:prstGeom>
          <a:solidFill>
            <a:srgbClr val="00B050">
              <a:alpha val="25000"/>
            </a:srgb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000000"/>
                </a:solidFill>
                <a:latin typeface="Arial"/>
              </a:rPr>
              <a:t>JELUVYTSVĚ</a:t>
            </a:r>
            <a:endParaRPr lang="cs-CZ" dirty="0">
              <a:solidFill>
                <a:srgbClr val="000000"/>
              </a:solidFill>
              <a:latin typeface="Arial"/>
            </a:endParaRPr>
          </a:p>
        </p:txBody>
      </p:sp>
      <p:sp>
        <p:nvSpPr>
          <p:cNvPr id="34" name="TextovéPole 33"/>
          <p:cNvSpPr txBox="1"/>
          <p:nvPr/>
        </p:nvSpPr>
        <p:spPr>
          <a:xfrm>
            <a:off x="2098214" y="2953502"/>
            <a:ext cx="1719807" cy="369332"/>
          </a:xfrm>
          <a:prstGeom prst="rect">
            <a:avLst/>
          </a:prstGeom>
          <a:solidFill>
            <a:srgbClr val="00B050">
              <a:alpha val="25000"/>
            </a:srgb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000000"/>
                </a:solidFill>
                <a:latin typeface="Arial"/>
              </a:rPr>
              <a:t>JEZNKUMÁ</a:t>
            </a:r>
            <a:endParaRPr lang="cs-CZ" dirty="0">
              <a:solidFill>
                <a:srgbClr val="000000"/>
              </a:solidFill>
              <a:latin typeface="Arial"/>
            </a:endParaRPr>
          </a:p>
        </p:txBody>
      </p:sp>
      <p:sp>
        <p:nvSpPr>
          <p:cNvPr id="35" name="TextovéPole 34"/>
          <p:cNvSpPr txBox="1"/>
          <p:nvPr/>
        </p:nvSpPr>
        <p:spPr>
          <a:xfrm>
            <a:off x="2098215" y="3374398"/>
            <a:ext cx="1719806" cy="369332"/>
          </a:xfrm>
          <a:prstGeom prst="rect">
            <a:avLst/>
          </a:prstGeom>
          <a:solidFill>
            <a:srgbClr val="00B050">
              <a:alpha val="25000"/>
            </a:srgb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000000"/>
                </a:solidFill>
                <a:latin typeface="Arial"/>
              </a:rPr>
              <a:t>ÍŠUOKZ</a:t>
            </a:r>
            <a:endParaRPr lang="cs-CZ" dirty="0">
              <a:solidFill>
                <a:srgbClr val="000000"/>
              </a:solidFill>
              <a:latin typeface="Arial"/>
            </a:endParaRPr>
          </a:p>
        </p:txBody>
      </p:sp>
      <p:sp>
        <p:nvSpPr>
          <p:cNvPr id="65" name="TextovéPole 64"/>
          <p:cNvSpPr txBox="1"/>
          <p:nvPr/>
        </p:nvSpPr>
        <p:spPr>
          <a:xfrm>
            <a:off x="0" y="476672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000000"/>
                </a:solidFill>
              </a:rPr>
              <a:t>Kontrola rozšifrovaných podstatných jmen a sloves. </a:t>
            </a:r>
            <a:endParaRPr lang="cs-CZ" sz="2400" dirty="0">
              <a:solidFill>
                <a:srgbClr val="000000"/>
              </a:solidFill>
            </a:endParaRPr>
          </a:p>
        </p:txBody>
      </p:sp>
      <p:cxnSp>
        <p:nvCxnSpPr>
          <p:cNvPr id="11" name="Pravoúhlá spojnice 10"/>
          <p:cNvCxnSpPr>
            <a:stCxn id="31" idx="3"/>
            <a:endCxn id="32" idx="1"/>
          </p:cNvCxnSpPr>
          <p:nvPr/>
        </p:nvCxnSpPr>
        <p:spPr>
          <a:xfrm flipV="1">
            <a:off x="1394942" y="2295351"/>
            <a:ext cx="703273" cy="600810"/>
          </a:xfrm>
          <a:prstGeom prst="bentConnector3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ravoúhlá spojnice 25"/>
          <p:cNvCxnSpPr>
            <a:stCxn id="31" idx="3"/>
            <a:endCxn id="33" idx="1"/>
          </p:cNvCxnSpPr>
          <p:nvPr/>
        </p:nvCxnSpPr>
        <p:spPr>
          <a:xfrm flipV="1">
            <a:off x="1394942" y="2711495"/>
            <a:ext cx="703273" cy="184666"/>
          </a:xfrm>
          <a:prstGeom prst="bentConnector3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Pravoúhlá spojnice 66"/>
          <p:cNvCxnSpPr>
            <a:stCxn id="31" idx="3"/>
            <a:endCxn id="34" idx="1"/>
          </p:cNvCxnSpPr>
          <p:nvPr/>
        </p:nvCxnSpPr>
        <p:spPr>
          <a:xfrm>
            <a:off x="1394942" y="2896161"/>
            <a:ext cx="703272" cy="242007"/>
          </a:xfrm>
          <a:prstGeom prst="bentConnector3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Pravoúhlá spojnice 68"/>
          <p:cNvCxnSpPr>
            <a:stCxn id="31" idx="3"/>
            <a:endCxn id="35" idx="1"/>
          </p:cNvCxnSpPr>
          <p:nvPr/>
        </p:nvCxnSpPr>
        <p:spPr>
          <a:xfrm>
            <a:off x="1394942" y="2896161"/>
            <a:ext cx="703273" cy="662903"/>
          </a:xfrm>
          <a:prstGeom prst="bentConnector3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3" name="TextovéPole 72"/>
          <p:cNvSpPr txBox="1"/>
          <p:nvPr/>
        </p:nvSpPr>
        <p:spPr>
          <a:xfrm>
            <a:off x="4444470" y="2733269"/>
            <a:ext cx="1016817" cy="369332"/>
          </a:xfrm>
          <a:prstGeom prst="rect">
            <a:avLst/>
          </a:prstGeom>
          <a:solidFill>
            <a:srgbClr val="FF0000">
              <a:alpha val="25000"/>
            </a:srgb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000000"/>
                </a:solidFill>
                <a:latin typeface="Arial"/>
              </a:rPr>
              <a:t>UČITEL</a:t>
            </a:r>
            <a:endParaRPr lang="cs-CZ" dirty="0">
              <a:solidFill>
                <a:srgbClr val="000000"/>
              </a:solidFill>
              <a:latin typeface="Arial"/>
            </a:endParaRPr>
          </a:p>
        </p:txBody>
      </p:sp>
      <p:sp>
        <p:nvSpPr>
          <p:cNvPr id="74" name="TextovéPole 73"/>
          <p:cNvSpPr txBox="1"/>
          <p:nvPr/>
        </p:nvSpPr>
        <p:spPr>
          <a:xfrm>
            <a:off x="6164560" y="2132459"/>
            <a:ext cx="1719807" cy="369332"/>
          </a:xfrm>
          <a:prstGeom prst="rect">
            <a:avLst/>
          </a:prstGeom>
          <a:solidFill>
            <a:srgbClr val="00B050">
              <a:alpha val="25000"/>
            </a:srgb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000000"/>
                </a:solidFill>
                <a:latin typeface="Arial"/>
              </a:rPr>
              <a:t>UČÍ</a:t>
            </a:r>
            <a:endParaRPr lang="cs-CZ" dirty="0">
              <a:solidFill>
                <a:srgbClr val="000000"/>
              </a:solidFill>
              <a:latin typeface="Arial"/>
            </a:endParaRPr>
          </a:p>
        </p:txBody>
      </p:sp>
      <p:sp>
        <p:nvSpPr>
          <p:cNvPr id="75" name="TextovéPole 74"/>
          <p:cNvSpPr txBox="1"/>
          <p:nvPr/>
        </p:nvSpPr>
        <p:spPr>
          <a:xfrm>
            <a:off x="6164560" y="2548603"/>
            <a:ext cx="1719808" cy="369332"/>
          </a:xfrm>
          <a:prstGeom prst="rect">
            <a:avLst/>
          </a:prstGeom>
          <a:solidFill>
            <a:srgbClr val="00B050">
              <a:alpha val="25000"/>
            </a:srgb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000000"/>
                </a:solidFill>
                <a:latin typeface="Arial"/>
              </a:rPr>
              <a:t>VYSVĚTLUJE</a:t>
            </a:r>
            <a:endParaRPr lang="cs-CZ" dirty="0">
              <a:solidFill>
                <a:srgbClr val="000000"/>
              </a:solidFill>
              <a:latin typeface="Arial"/>
            </a:endParaRPr>
          </a:p>
        </p:txBody>
      </p:sp>
      <p:sp>
        <p:nvSpPr>
          <p:cNvPr id="76" name="TextovéPole 75"/>
          <p:cNvSpPr txBox="1"/>
          <p:nvPr/>
        </p:nvSpPr>
        <p:spPr>
          <a:xfrm>
            <a:off x="6164559" y="2975276"/>
            <a:ext cx="1719807" cy="369332"/>
          </a:xfrm>
          <a:prstGeom prst="rect">
            <a:avLst/>
          </a:prstGeom>
          <a:solidFill>
            <a:srgbClr val="00B050">
              <a:alpha val="25000"/>
            </a:srgb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000000"/>
                </a:solidFill>
                <a:latin typeface="Arial"/>
              </a:rPr>
              <a:t>ZNÁMKUJE</a:t>
            </a:r>
            <a:endParaRPr lang="cs-CZ" dirty="0">
              <a:solidFill>
                <a:srgbClr val="000000"/>
              </a:solidFill>
              <a:latin typeface="Arial"/>
            </a:endParaRPr>
          </a:p>
        </p:txBody>
      </p:sp>
      <p:sp>
        <p:nvSpPr>
          <p:cNvPr id="77" name="TextovéPole 76"/>
          <p:cNvSpPr txBox="1"/>
          <p:nvPr/>
        </p:nvSpPr>
        <p:spPr>
          <a:xfrm>
            <a:off x="6164560" y="3396172"/>
            <a:ext cx="1719806" cy="369332"/>
          </a:xfrm>
          <a:prstGeom prst="rect">
            <a:avLst/>
          </a:prstGeom>
          <a:solidFill>
            <a:srgbClr val="00B050">
              <a:alpha val="25000"/>
            </a:srgb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000000"/>
                </a:solidFill>
                <a:latin typeface="Arial"/>
              </a:rPr>
              <a:t>ZKOUŠÍ</a:t>
            </a:r>
            <a:endParaRPr lang="cs-CZ" dirty="0">
              <a:solidFill>
                <a:srgbClr val="000000"/>
              </a:solidFill>
              <a:latin typeface="Arial"/>
            </a:endParaRPr>
          </a:p>
        </p:txBody>
      </p:sp>
      <p:cxnSp>
        <p:nvCxnSpPr>
          <p:cNvPr id="78" name="Pravoúhlá spojnice 77"/>
          <p:cNvCxnSpPr>
            <a:stCxn id="73" idx="3"/>
            <a:endCxn id="74" idx="1"/>
          </p:cNvCxnSpPr>
          <p:nvPr/>
        </p:nvCxnSpPr>
        <p:spPr>
          <a:xfrm flipV="1">
            <a:off x="5461287" y="2317125"/>
            <a:ext cx="703273" cy="600810"/>
          </a:xfrm>
          <a:prstGeom prst="bentConnector3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Pravoúhlá spojnice 78"/>
          <p:cNvCxnSpPr>
            <a:stCxn id="73" idx="3"/>
            <a:endCxn id="75" idx="1"/>
          </p:cNvCxnSpPr>
          <p:nvPr/>
        </p:nvCxnSpPr>
        <p:spPr>
          <a:xfrm flipV="1">
            <a:off x="5461287" y="2733269"/>
            <a:ext cx="703273" cy="184666"/>
          </a:xfrm>
          <a:prstGeom prst="bentConnector3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Pravoúhlá spojnice 79"/>
          <p:cNvCxnSpPr>
            <a:stCxn id="73" idx="3"/>
            <a:endCxn id="76" idx="1"/>
          </p:cNvCxnSpPr>
          <p:nvPr/>
        </p:nvCxnSpPr>
        <p:spPr>
          <a:xfrm>
            <a:off x="5461287" y="2917935"/>
            <a:ext cx="703272" cy="242007"/>
          </a:xfrm>
          <a:prstGeom prst="bentConnector3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Pravoúhlá spojnice 80"/>
          <p:cNvCxnSpPr>
            <a:stCxn id="73" idx="3"/>
            <a:endCxn id="77" idx="1"/>
          </p:cNvCxnSpPr>
          <p:nvPr/>
        </p:nvCxnSpPr>
        <p:spPr>
          <a:xfrm>
            <a:off x="5461287" y="2917935"/>
            <a:ext cx="703273" cy="662903"/>
          </a:xfrm>
          <a:prstGeom prst="bentConnector3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2" name="TextovéPole 81"/>
          <p:cNvSpPr txBox="1"/>
          <p:nvPr/>
        </p:nvSpPr>
        <p:spPr>
          <a:xfrm>
            <a:off x="58813" y="4174187"/>
            <a:ext cx="2033635" cy="646331"/>
          </a:xfrm>
          <a:prstGeom prst="rect">
            <a:avLst/>
          </a:prstGeom>
          <a:solidFill>
            <a:srgbClr val="FF0000">
              <a:alpha val="25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>
                <a:solidFill>
                  <a:srgbClr val="000000"/>
                </a:solidFill>
                <a:latin typeface="Arial"/>
              </a:rPr>
              <a:t>Zašifrované podstatné jméno</a:t>
            </a:r>
            <a:endParaRPr lang="cs-CZ" i="1" dirty="0">
              <a:solidFill>
                <a:srgbClr val="000000"/>
              </a:solidFill>
              <a:latin typeface="Arial"/>
            </a:endParaRPr>
          </a:p>
        </p:txBody>
      </p:sp>
      <p:sp>
        <p:nvSpPr>
          <p:cNvPr id="83" name="TextovéPole 82"/>
          <p:cNvSpPr txBox="1"/>
          <p:nvPr/>
        </p:nvSpPr>
        <p:spPr>
          <a:xfrm>
            <a:off x="2107435" y="4174187"/>
            <a:ext cx="1746875" cy="646331"/>
          </a:xfrm>
          <a:prstGeom prst="rect">
            <a:avLst/>
          </a:prstGeom>
          <a:solidFill>
            <a:srgbClr val="00B050">
              <a:alpha val="25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>
                <a:solidFill>
                  <a:srgbClr val="000000"/>
                </a:solidFill>
                <a:latin typeface="Arial"/>
              </a:rPr>
              <a:t>Zašifrovaná slovesa</a:t>
            </a:r>
            <a:endParaRPr lang="cs-CZ" i="1" dirty="0">
              <a:solidFill>
                <a:srgbClr val="000000"/>
              </a:solidFill>
              <a:latin typeface="Arial"/>
            </a:endParaRPr>
          </a:p>
        </p:txBody>
      </p:sp>
      <p:sp>
        <p:nvSpPr>
          <p:cNvPr id="84" name="TextovéPole 83"/>
          <p:cNvSpPr txBox="1"/>
          <p:nvPr/>
        </p:nvSpPr>
        <p:spPr>
          <a:xfrm>
            <a:off x="251521" y="5578013"/>
            <a:ext cx="1179710" cy="369332"/>
          </a:xfrm>
          <a:prstGeom prst="rect">
            <a:avLst/>
          </a:prstGeom>
          <a:solidFill>
            <a:srgbClr val="FF0000">
              <a:alpha val="25000"/>
            </a:srgb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lvl="0"/>
            <a:r>
              <a:rPr lang="cs-CZ" dirty="0">
                <a:solidFill>
                  <a:srgbClr val="000000"/>
                </a:solidFill>
                <a:latin typeface="Arial"/>
              </a:rPr>
              <a:t>ŘAKUCH</a:t>
            </a:r>
          </a:p>
        </p:txBody>
      </p:sp>
      <p:sp>
        <p:nvSpPr>
          <p:cNvPr id="85" name="TextovéPole 84"/>
          <p:cNvSpPr txBox="1"/>
          <p:nvPr/>
        </p:nvSpPr>
        <p:spPr>
          <a:xfrm>
            <a:off x="2134503" y="4977203"/>
            <a:ext cx="1719807" cy="369332"/>
          </a:xfrm>
          <a:prstGeom prst="rect">
            <a:avLst/>
          </a:prstGeom>
          <a:solidFill>
            <a:srgbClr val="00B050">
              <a:alpha val="25000"/>
            </a:srgb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lvl="0"/>
            <a:r>
              <a:rPr lang="cs-CZ" dirty="0">
                <a:solidFill>
                  <a:srgbClr val="000000"/>
                </a:solidFill>
                <a:latin typeface="Arial"/>
              </a:rPr>
              <a:t>ŘÍAV</a:t>
            </a:r>
          </a:p>
        </p:txBody>
      </p:sp>
      <p:sp>
        <p:nvSpPr>
          <p:cNvPr id="86" name="TextovéPole 85"/>
          <p:cNvSpPr txBox="1"/>
          <p:nvPr/>
        </p:nvSpPr>
        <p:spPr>
          <a:xfrm>
            <a:off x="2134503" y="5393347"/>
            <a:ext cx="1719808" cy="369332"/>
          </a:xfrm>
          <a:prstGeom prst="rect">
            <a:avLst/>
          </a:prstGeom>
          <a:solidFill>
            <a:srgbClr val="00B050">
              <a:alpha val="25000"/>
            </a:srgb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lvl="0"/>
            <a:r>
              <a:rPr lang="cs-CZ" dirty="0">
                <a:solidFill>
                  <a:srgbClr val="000000"/>
                </a:solidFill>
                <a:latin typeface="Arial"/>
              </a:rPr>
              <a:t>VÁOCHNÁUT</a:t>
            </a:r>
          </a:p>
        </p:txBody>
      </p:sp>
      <p:sp>
        <p:nvSpPr>
          <p:cNvPr id="87" name="TextovéPole 86"/>
          <p:cNvSpPr txBox="1"/>
          <p:nvPr/>
        </p:nvSpPr>
        <p:spPr>
          <a:xfrm>
            <a:off x="2134502" y="5820020"/>
            <a:ext cx="1719807" cy="369332"/>
          </a:xfrm>
          <a:prstGeom prst="rect">
            <a:avLst/>
          </a:prstGeom>
          <a:solidFill>
            <a:srgbClr val="00B050">
              <a:alpha val="25000"/>
            </a:srgb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000000"/>
                </a:solidFill>
                <a:latin typeface="Arial"/>
              </a:rPr>
              <a:t>EČEP</a:t>
            </a:r>
            <a:endParaRPr lang="cs-CZ" dirty="0">
              <a:solidFill>
                <a:srgbClr val="000000"/>
              </a:solidFill>
              <a:latin typeface="Arial"/>
            </a:endParaRPr>
          </a:p>
        </p:txBody>
      </p:sp>
      <p:sp>
        <p:nvSpPr>
          <p:cNvPr id="88" name="TextovéPole 87"/>
          <p:cNvSpPr txBox="1"/>
          <p:nvPr/>
        </p:nvSpPr>
        <p:spPr>
          <a:xfrm>
            <a:off x="2134503" y="6240916"/>
            <a:ext cx="1719806" cy="369332"/>
          </a:xfrm>
          <a:prstGeom prst="rect">
            <a:avLst/>
          </a:prstGeom>
          <a:solidFill>
            <a:srgbClr val="00B050">
              <a:alpha val="25000"/>
            </a:srgb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000000"/>
                </a:solidFill>
                <a:latin typeface="Arial"/>
              </a:rPr>
              <a:t>MSAÍŽ</a:t>
            </a:r>
            <a:endParaRPr lang="cs-CZ" dirty="0">
              <a:solidFill>
                <a:srgbClr val="000000"/>
              </a:solidFill>
              <a:latin typeface="Arial"/>
            </a:endParaRPr>
          </a:p>
        </p:txBody>
      </p:sp>
      <p:cxnSp>
        <p:nvCxnSpPr>
          <p:cNvPr id="89" name="Pravoúhlá spojnice 88"/>
          <p:cNvCxnSpPr>
            <a:stCxn id="84" idx="3"/>
            <a:endCxn id="85" idx="1"/>
          </p:cNvCxnSpPr>
          <p:nvPr/>
        </p:nvCxnSpPr>
        <p:spPr>
          <a:xfrm flipV="1">
            <a:off x="1431231" y="5161869"/>
            <a:ext cx="703272" cy="600810"/>
          </a:xfrm>
          <a:prstGeom prst="bentConnector3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Pravoúhlá spojnice 89"/>
          <p:cNvCxnSpPr>
            <a:stCxn id="84" idx="3"/>
            <a:endCxn id="86" idx="1"/>
          </p:cNvCxnSpPr>
          <p:nvPr/>
        </p:nvCxnSpPr>
        <p:spPr>
          <a:xfrm flipV="1">
            <a:off x="1431231" y="5578013"/>
            <a:ext cx="703272" cy="184666"/>
          </a:xfrm>
          <a:prstGeom prst="bentConnector3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Pravoúhlá spojnice 90"/>
          <p:cNvCxnSpPr>
            <a:stCxn id="84" idx="3"/>
            <a:endCxn id="87" idx="1"/>
          </p:cNvCxnSpPr>
          <p:nvPr/>
        </p:nvCxnSpPr>
        <p:spPr>
          <a:xfrm>
            <a:off x="1431231" y="5762679"/>
            <a:ext cx="703271" cy="242007"/>
          </a:xfrm>
          <a:prstGeom prst="bentConnector3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Pravoúhlá spojnice 91"/>
          <p:cNvCxnSpPr>
            <a:stCxn id="84" idx="3"/>
            <a:endCxn id="88" idx="1"/>
          </p:cNvCxnSpPr>
          <p:nvPr/>
        </p:nvCxnSpPr>
        <p:spPr>
          <a:xfrm>
            <a:off x="1431231" y="5762679"/>
            <a:ext cx="703272" cy="662903"/>
          </a:xfrm>
          <a:prstGeom prst="bentConnector3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3" name="TextovéPole 92"/>
          <p:cNvSpPr txBox="1"/>
          <p:nvPr/>
        </p:nvSpPr>
        <p:spPr>
          <a:xfrm>
            <a:off x="4211960" y="5599787"/>
            <a:ext cx="1285615" cy="369332"/>
          </a:xfrm>
          <a:prstGeom prst="rect">
            <a:avLst/>
          </a:prstGeom>
          <a:solidFill>
            <a:srgbClr val="FF0000">
              <a:alpha val="25000"/>
            </a:srgb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lvl="0"/>
            <a:r>
              <a:rPr lang="cs-CZ" dirty="0" smtClean="0">
                <a:solidFill>
                  <a:srgbClr val="000000"/>
                </a:solidFill>
                <a:latin typeface="Arial"/>
              </a:rPr>
              <a:t>KUCHAŘ</a:t>
            </a:r>
            <a:endParaRPr lang="cs-CZ" dirty="0">
              <a:solidFill>
                <a:srgbClr val="000000"/>
              </a:solidFill>
              <a:latin typeface="Arial"/>
            </a:endParaRPr>
          </a:p>
        </p:txBody>
      </p:sp>
      <p:sp>
        <p:nvSpPr>
          <p:cNvPr id="94" name="TextovéPole 93"/>
          <p:cNvSpPr txBox="1"/>
          <p:nvPr/>
        </p:nvSpPr>
        <p:spPr>
          <a:xfrm>
            <a:off x="6200848" y="4998977"/>
            <a:ext cx="1719807" cy="369332"/>
          </a:xfrm>
          <a:prstGeom prst="rect">
            <a:avLst/>
          </a:prstGeom>
          <a:solidFill>
            <a:srgbClr val="00B050">
              <a:alpha val="25000"/>
            </a:srgb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000000"/>
                </a:solidFill>
                <a:latin typeface="Arial"/>
              </a:rPr>
              <a:t>VAŘÍ</a:t>
            </a:r>
            <a:endParaRPr lang="cs-CZ" dirty="0">
              <a:solidFill>
                <a:srgbClr val="000000"/>
              </a:solidFill>
              <a:latin typeface="Arial"/>
            </a:endParaRPr>
          </a:p>
        </p:txBody>
      </p:sp>
      <p:sp>
        <p:nvSpPr>
          <p:cNvPr id="95" name="TextovéPole 94"/>
          <p:cNvSpPr txBox="1"/>
          <p:nvPr/>
        </p:nvSpPr>
        <p:spPr>
          <a:xfrm>
            <a:off x="6200848" y="5415121"/>
            <a:ext cx="1719808" cy="369332"/>
          </a:xfrm>
          <a:prstGeom prst="rect">
            <a:avLst/>
          </a:prstGeom>
          <a:solidFill>
            <a:srgbClr val="00B050">
              <a:alpha val="25000"/>
            </a:srgb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000000"/>
                </a:solidFill>
                <a:latin typeface="Arial"/>
              </a:rPr>
              <a:t>OCHUTNÁVÁ</a:t>
            </a:r>
            <a:endParaRPr lang="cs-CZ" dirty="0">
              <a:solidFill>
                <a:srgbClr val="000000"/>
              </a:solidFill>
              <a:latin typeface="Arial"/>
            </a:endParaRPr>
          </a:p>
        </p:txBody>
      </p:sp>
      <p:sp>
        <p:nvSpPr>
          <p:cNvPr id="96" name="TextovéPole 95"/>
          <p:cNvSpPr txBox="1"/>
          <p:nvPr/>
        </p:nvSpPr>
        <p:spPr>
          <a:xfrm>
            <a:off x="6200847" y="5841794"/>
            <a:ext cx="1719807" cy="369332"/>
          </a:xfrm>
          <a:prstGeom prst="rect">
            <a:avLst/>
          </a:prstGeom>
          <a:solidFill>
            <a:srgbClr val="00B050">
              <a:alpha val="25000"/>
            </a:srgb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000000"/>
                </a:solidFill>
                <a:latin typeface="Arial"/>
              </a:rPr>
              <a:t>PEČE</a:t>
            </a:r>
            <a:endParaRPr lang="cs-CZ" dirty="0">
              <a:solidFill>
                <a:srgbClr val="000000"/>
              </a:solidFill>
              <a:latin typeface="Arial"/>
            </a:endParaRPr>
          </a:p>
        </p:txBody>
      </p:sp>
      <p:sp>
        <p:nvSpPr>
          <p:cNvPr id="97" name="TextovéPole 96"/>
          <p:cNvSpPr txBox="1"/>
          <p:nvPr/>
        </p:nvSpPr>
        <p:spPr>
          <a:xfrm>
            <a:off x="6200848" y="6262690"/>
            <a:ext cx="1719806" cy="369332"/>
          </a:xfrm>
          <a:prstGeom prst="rect">
            <a:avLst/>
          </a:prstGeom>
          <a:solidFill>
            <a:srgbClr val="00B050">
              <a:alpha val="25000"/>
            </a:srgb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000000"/>
                </a:solidFill>
                <a:latin typeface="Arial"/>
              </a:rPr>
              <a:t>SMAŽÍ</a:t>
            </a:r>
            <a:endParaRPr lang="cs-CZ" dirty="0">
              <a:solidFill>
                <a:srgbClr val="000000"/>
              </a:solidFill>
              <a:latin typeface="Arial"/>
            </a:endParaRPr>
          </a:p>
        </p:txBody>
      </p:sp>
      <p:cxnSp>
        <p:nvCxnSpPr>
          <p:cNvPr id="98" name="Pravoúhlá spojnice 97"/>
          <p:cNvCxnSpPr>
            <a:stCxn id="93" idx="3"/>
            <a:endCxn id="94" idx="1"/>
          </p:cNvCxnSpPr>
          <p:nvPr/>
        </p:nvCxnSpPr>
        <p:spPr>
          <a:xfrm flipV="1">
            <a:off x="5497575" y="5183643"/>
            <a:ext cx="703273" cy="600810"/>
          </a:xfrm>
          <a:prstGeom prst="bentConnector3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Pravoúhlá spojnice 98"/>
          <p:cNvCxnSpPr>
            <a:stCxn id="93" idx="3"/>
            <a:endCxn id="95" idx="1"/>
          </p:cNvCxnSpPr>
          <p:nvPr/>
        </p:nvCxnSpPr>
        <p:spPr>
          <a:xfrm flipV="1">
            <a:off x="5497575" y="5599787"/>
            <a:ext cx="703273" cy="184666"/>
          </a:xfrm>
          <a:prstGeom prst="bentConnector3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0" name="Pravoúhlá spojnice 99"/>
          <p:cNvCxnSpPr>
            <a:stCxn id="93" idx="3"/>
            <a:endCxn id="96" idx="1"/>
          </p:cNvCxnSpPr>
          <p:nvPr/>
        </p:nvCxnSpPr>
        <p:spPr>
          <a:xfrm>
            <a:off x="5497575" y="5784453"/>
            <a:ext cx="703272" cy="242007"/>
          </a:xfrm>
          <a:prstGeom prst="bentConnector3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1" name="Pravoúhlá spojnice 100"/>
          <p:cNvCxnSpPr>
            <a:stCxn id="93" idx="3"/>
            <a:endCxn id="97" idx="1"/>
          </p:cNvCxnSpPr>
          <p:nvPr/>
        </p:nvCxnSpPr>
        <p:spPr>
          <a:xfrm>
            <a:off x="5497575" y="5784453"/>
            <a:ext cx="703273" cy="662903"/>
          </a:xfrm>
          <a:prstGeom prst="bentConnector3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188977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Clr clrSpc="rgb" dir="cw">
                                      <p:cBhvr override="childStyle">
                                        <p:cTn id="6" dur="250" autoRev="1" fill="remove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" dur="250" autoRev="1" fill="remove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250" autoRev="1" fill="remove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50" autoRev="1" fill="remove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Clr clrSpc="rgb" dir="cw">
                                      <p:cBhvr override="childStyle">
                                        <p:cTn id="22" dur="250" autoRev="1" fill="remove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3" dur="250" autoRev="1" fill="remove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4" dur="250" autoRev="1" fill="remove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5" dur="250" autoRev="1" fill="remove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Clr clrSpc="rgb" dir="cw">
                                      <p:cBhvr override="childStyle">
                                        <p:cTn id="38" dur="250" autoRev="1" fill="remove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9" dur="250" autoRev="1" fill="remove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0" dur="250" autoRev="1" fill="remove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1" dur="250" autoRev="1" fill="remove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 tmFilter="0,0; .5, 1; 1, 1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Clr clrSpc="rgb" dir="cw">
                                      <p:cBhvr override="childStyle">
                                        <p:cTn id="54" dur="250" autoRev="1" fill="remove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5" dur="250" autoRev="1" fill="remove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6" dur="250" autoRev="1" fill="remove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7" dur="250" autoRev="1" fill="remove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 tmFilter="0,0; .5, 1; 1, 1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Clr clrSpc="rgb" dir="cw">
                                      <p:cBhvr override="childStyle">
                                        <p:cTn id="70" dur="250" autoRev="1" fill="remove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1" dur="250" autoRev="1" fill="remove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2" dur="250" autoRev="1" fill="remove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3" dur="250" autoRev="1" fill="remove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 tmFilter="0,0; .5, 1; 1, 1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Clr clrSpc="rgb" dir="cw">
                                      <p:cBhvr override="childStyle">
                                        <p:cTn id="86" dur="250" autoRev="1" fill="remove"/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87" dur="250" autoRev="1" fill="remove"/>
                                        <p:tgtEl>
                                          <p:spTgt spid="8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8" dur="250" autoRev="1" fill="remove"/>
                                        <p:tgtEl>
                                          <p:spTgt spid="8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9" dur="250" autoRev="1" fill="remove"/>
                                        <p:tgtEl>
                                          <p:spTgt spid="8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 tmFilter="0,0; .5, 1; 1, 1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Clr clrSpc="rgb" dir="cw">
                                      <p:cBhvr override="childStyle">
                                        <p:cTn id="102" dur="250" autoRev="1" fill="remove"/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03" dur="250" autoRev="1" fill="remove"/>
                                        <p:tgtEl>
                                          <p:spTgt spid="8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04" dur="250" autoRev="1" fill="remove"/>
                                        <p:tgtEl>
                                          <p:spTgt spid="8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5" dur="250" autoRev="1" fill="remove"/>
                                        <p:tgtEl>
                                          <p:spTgt spid="8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 tmFilter="0,0; .5, 1; 1, 1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Clr clrSpc="rgb" dir="cw">
                                      <p:cBhvr override="childStyle">
                                        <p:cTn id="118" dur="250" autoRev="1" fill="remove"/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19" dur="250" autoRev="1" fill="remove"/>
                                        <p:tgtEl>
                                          <p:spTgt spid="8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20" dur="250" autoRev="1" fill="remove"/>
                                        <p:tgtEl>
                                          <p:spTgt spid="8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1" dur="250" autoRev="1" fill="remove"/>
                                        <p:tgtEl>
                                          <p:spTgt spid="8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500" tmFilter="0,0; .5, 1; 1, 1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Clr clrSpc="rgb" dir="cw">
                                      <p:cBhvr override="childStyle">
                                        <p:cTn id="134" dur="250" autoRev="1" fill="remove"/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35" dur="250" autoRev="1" fill="remove"/>
                                        <p:tgtEl>
                                          <p:spTgt spid="8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36" dur="250" autoRev="1" fill="remove"/>
                                        <p:tgtEl>
                                          <p:spTgt spid="8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7" dur="250" autoRev="1" fill="remove"/>
                                        <p:tgtEl>
                                          <p:spTgt spid="8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" fill="hold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00" fill="hold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6" dur="500" tmFilter="0,0; .5, 1; 1, 1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Clr clrSpc="rgb" dir="cw">
                                      <p:cBhvr override="childStyle">
                                        <p:cTn id="150" dur="250" autoRev="1" fill="remove"/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51" dur="250" autoRev="1" fill="remove"/>
                                        <p:tgtEl>
                                          <p:spTgt spid="8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52" dur="250" autoRev="1" fill="remove"/>
                                        <p:tgtEl>
                                          <p:spTgt spid="8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3" dur="250" autoRev="1" fill="remove"/>
                                        <p:tgtEl>
                                          <p:spTgt spid="8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500" fill="hold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500" fill="hold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500" fill="hold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500" fill="hold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2" dur="500" tmFilter="0,0; .5, 1; 1, 1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32" grpId="0" animBg="1"/>
      <p:bldP spid="33" grpId="0" animBg="1"/>
      <p:bldP spid="34" grpId="0" animBg="1"/>
      <p:bldP spid="35" grpId="0" animBg="1"/>
      <p:bldP spid="84" grpId="0" animBg="1"/>
      <p:bldP spid="85" grpId="0" animBg="1"/>
      <p:bldP spid="86" grpId="0" animBg="1"/>
      <p:bldP spid="87" grpId="0" animBg="1"/>
      <p:bldP spid="8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476672"/>
          </a:xfrm>
        </p:spPr>
        <p:txBody>
          <a:bodyPr>
            <a:noAutofit/>
          </a:bodyPr>
          <a:lstStyle/>
          <a:p>
            <a:pPr algn="ctr"/>
            <a:r>
              <a:rPr lang="cs-CZ" sz="2800" dirty="0" smtClean="0">
                <a:latin typeface="+mj-lt"/>
              </a:rPr>
              <a:t>ROZŠIFROVANÁ PODSTATNÁ JMÉNA  A SLOVESA</a:t>
            </a:r>
            <a:endParaRPr lang="cs-CZ" sz="2800" dirty="0">
              <a:latin typeface="+mj-lt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90293" y="1307669"/>
            <a:ext cx="2033635" cy="646331"/>
          </a:xfrm>
          <a:prstGeom prst="rect">
            <a:avLst/>
          </a:prstGeom>
          <a:solidFill>
            <a:srgbClr val="FF0000">
              <a:alpha val="25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>
                <a:solidFill>
                  <a:srgbClr val="000000"/>
                </a:solidFill>
                <a:latin typeface="Arial"/>
              </a:rPr>
              <a:t>Zašifrované podstatné jméno</a:t>
            </a:r>
            <a:endParaRPr lang="cs-CZ" i="1" dirty="0">
              <a:solidFill>
                <a:srgbClr val="000000"/>
              </a:solidFill>
              <a:latin typeface="Arial"/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2538915" y="1307669"/>
            <a:ext cx="1746875" cy="646331"/>
          </a:xfrm>
          <a:prstGeom prst="rect">
            <a:avLst/>
          </a:prstGeom>
          <a:solidFill>
            <a:srgbClr val="00B050">
              <a:alpha val="25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>
                <a:solidFill>
                  <a:srgbClr val="000000"/>
                </a:solidFill>
                <a:latin typeface="Arial"/>
              </a:rPr>
              <a:t>Zašifrovaná slovesa</a:t>
            </a:r>
            <a:endParaRPr lang="cs-CZ" i="1" dirty="0">
              <a:solidFill>
                <a:srgbClr val="000000"/>
              </a:solidFill>
              <a:latin typeface="Arial"/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323528" y="2711495"/>
            <a:ext cx="1539183" cy="369332"/>
          </a:xfrm>
          <a:prstGeom prst="rect">
            <a:avLst/>
          </a:prstGeom>
          <a:solidFill>
            <a:srgbClr val="FF0000">
              <a:alpha val="25000"/>
            </a:srgb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lvl="0"/>
            <a:r>
              <a:rPr lang="cs-CZ" dirty="0">
                <a:solidFill>
                  <a:srgbClr val="000000"/>
                </a:solidFill>
                <a:latin typeface="Arial"/>
              </a:rPr>
              <a:t>ANVAŠEDL</a:t>
            </a:r>
          </a:p>
        </p:txBody>
      </p:sp>
      <p:sp>
        <p:nvSpPr>
          <p:cNvPr id="32" name="TextovéPole 31"/>
          <p:cNvSpPr txBox="1"/>
          <p:nvPr/>
        </p:nvSpPr>
        <p:spPr>
          <a:xfrm>
            <a:off x="2565983" y="2110685"/>
            <a:ext cx="1719807" cy="369332"/>
          </a:xfrm>
          <a:prstGeom prst="rect">
            <a:avLst/>
          </a:prstGeom>
          <a:solidFill>
            <a:srgbClr val="00B050">
              <a:alpha val="25000"/>
            </a:srgb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000000"/>
                </a:solidFill>
                <a:latin typeface="Arial"/>
              </a:rPr>
              <a:t>JEŠI</a:t>
            </a:r>
            <a:endParaRPr lang="cs-CZ" dirty="0">
              <a:solidFill>
                <a:srgbClr val="000000"/>
              </a:solidFill>
              <a:latin typeface="Arial"/>
            </a:endParaRPr>
          </a:p>
        </p:txBody>
      </p:sp>
      <p:sp>
        <p:nvSpPr>
          <p:cNvPr id="33" name="TextovéPole 32"/>
          <p:cNvSpPr txBox="1"/>
          <p:nvPr/>
        </p:nvSpPr>
        <p:spPr>
          <a:xfrm>
            <a:off x="2565983" y="2526829"/>
            <a:ext cx="1719808" cy="369332"/>
          </a:xfrm>
          <a:prstGeom prst="rect">
            <a:avLst/>
          </a:prstGeom>
          <a:solidFill>
            <a:srgbClr val="00B050">
              <a:alpha val="25000"/>
            </a:srgb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lvl="0"/>
            <a:r>
              <a:rPr lang="cs-CZ" dirty="0">
                <a:solidFill>
                  <a:srgbClr val="000000"/>
                </a:solidFill>
                <a:latin typeface="Arial"/>
              </a:rPr>
              <a:t>HÁTŘÍS</a:t>
            </a:r>
          </a:p>
        </p:txBody>
      </p:sp>
      <p:sp>
        <p:nvSpPr>
          <p:cNvPr id="34" name="TextovéPole 33"/>
          <p:cNvSpPr txBox="1"/>
          <p:nvPr/>
        </p:nvSpPr>
        <p:spPr>
          <a:xfrm>
            <a:off x="2565982" y="2953502"/>
            <a:ext cx="1719807" cy="369332"/>
          </a:xfrm>
          <a:prstGeom prst="rect">
            <a:avLst/>
          </a:prstGeom>
          <a:solidFill>
            <a:srgbClr val="00B050">
              <a:alpha val="25000"/>
            </a:srgb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lvl="0"/>
            <a:r>
              <a:rPr lang="cs-CZ" dirty="0" smtClean="0">
                <a:solidFill>
                  <a:srgbClr val="000000"/>
                </a:solidFill>
                <a:latin typeface="Arial"/>
              </a:rPr>
              <a:t>HUSTEJE</a:t>
            </a:r>
            <a:endParaRPr lang="cs-CZ" dirty="0">
              <a:solidFill>
                <a:srgbClr val="000000"/>
              </a:solidFill>
              <a:latin typeface="Arial"/>
            </a:endParaRPr>
          </a:p>
        </p:txBody>
      </p:sp>
      <p:sp>
        <p:nvSpPr>
          <p:cNvPr id="35" name="TextovéPole 34"/>
          <p:cNvSpPr txBox="1"/>
          <p:nvPr/>
        </p:nvSpPr>
        <p:spPr>
          <a:xfrm>
            <a:off x="2565983" y="3374398"/>
            <a:ext cx="1719806" cy="369332"/>
          </a:xfrm>
          <a:prstGeom prst="rect">
            <a:avLst/>
          </a:prstGeom>
          <a:solidFill>
            <a:srgbClr val="00B050">
              <a:alpha val="25000"/>
            </a:srgb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000000"/>
                </a:solidFill>
                <a:latin typeface="Arial"/>
              </a:rPr>
              <a:t>VUPRAOJE</a:t>
            </a:r>
            <a:endParaRPr lang="cs-CZ" dirty="0">
              <a:solidFill>
                <a:srgbClr val="000000"/>
              </a:solidFill>
              <a:latin typeface="Arial"/>
            </a:endParaRPr>
          </a:p>
        </p:txBody>
      </p:sp>
      <p:sp>
        <p:nvSpPr>
          <p:cNvPr id="65" name="TextovéPole 64"/>
          <p:cNvSpPr txBox="1"/>
          <p:nvPr/>
        </p:nvSpPr>
        <p:spPr>
          <a:xfrm>
            <a:off x="0" y="476672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000000"/>
                </a:solidFill>
              </a:rPr>
              <a:t>Kontrola rozšifrovaných podstatných jmen a sloves.</a:t>
            </a:r>
            <a:endParaRPr lang="cs-CZ" sz="2400" dirty="0">
              <a:solidFill>
                <a:srgbClr val="000000"/>
              </a:solidFill>
            </a:endParaRPr>
          </a:p>
        </p:txBody>
      </p:sp>
      <p:cxnSp>
        <p:nvCxnSpPr>
          <p:cNvPr id="11" name="Pravoúhlá spojnice 10"/>
          <p:cNvCxnSpPr>
            <a:stCxn id="31" idx="3"/>
            <a:endCxn id="32" idx="1"/>
          </p:cNvCxnSpPr>
          <p:nvPr/>
        </p:nvCxnSpPr>
        <p:spPr>
          <a:xfrm flipV="1">
            <a:off x="1862711" y="2295351"/>
            <a:ext cx="703272" cy="600810"/>
          </a:xfrm>
          <a:prstGeom prst="bentConnector3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ravoúhlá spojnice 25"/>
          <p:cNvCxnSpPr>
            <a:stCxn id="31" idx="3"/>
            <a:endCxn id="33" idx="1"/>
          </p:cNvCxnSpPr>
          <p:nvPr/>
        </p:nvCxnSpPr>
        <p:spPr>
          <a:xfrm flipV="1">
            <a:off x="1862711" y="2711495"/>
            <a:ext cx="703272" cy="184666"/>
          </a:xfrm>
          <a:prstGeom prst="bentConnector3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Pravoúhlá spojnice 66"/>
          <p:cNvCxnSpPr>
            <a:stCxn id="31" idx="3"/>
            <a:endCxn id="34" idx="1"/>
          </p:cNvCxnSpPr>
          <p:nvPr/>
        </p:nvCxnSpPr>
        <p:spPr>
          <a:xfrm>
            <a:off x="1862711" y="2896161"/>
            <a:ext cx="703271" cy="242007"/>
          </a:xfrm>
          <a:prstGeom prst="bentConnector3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Pravoúhlá spojnice 68"/>
          <p:cNvCxnSpPr>
            <a:stCxn id="31" idx="3"/>
            <a:endCxn id="35" idx="1"/>
          </p:cNvCxnSpPr>
          <p:nvPr/>
        </p:nvCxnSpPr>
        <p:spPr>
          <a:xfrm>
            <a:off x="1862711" y="2896161"/>
            <a:ext cx="703272" cy="662903"/>
          </a:xfrm>
          <a:prstGeom prst="bentConnector3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3" name="TextovéPole 72"/>
          <p:cNvSpPr txBox="1"/>
          <p:nvPr/>
        </p:nvSpPr>
        <p:spPr>
          <a:xfrm>
            <a:off x="4608288" y="2733269"/>
            <a:ext cx="1501071" cy="369332"/>
          </a:xfrm>
          <a:prstGeom prst="rect">
            <a:avLst/>
          </a:prstGeom>
          <a:solidFill>
            <a:srgbClr val="FF0000">
              <a:alpha val="25000"/>
            </a:srgb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lvl="0"/>
            <a:r>
              <a:rPr lang="cs-CZ" dirty="0" smtClean="0">
                <a:solidFill>
                  <a:srgbClr val="000000"/>
                </a:solidFill>
                <a:latin typeface="Arial"/>
              </a:rPr>
              <a:t>ŠVADLENA</a:t>
            </a:r>
            <a:endParaRPr lang="cs-CZ" dirty="0">
              <a:solidFill>
                <a:srgbClr val="000000"/>
              </a:solidFill>
              <a:latin typeface="Arial"/>
            </a:endParaRPr>
          </a:p>
        </p:txBody>
      </p:sp>
      <p:sp>
        <p:nvSpPr>
          <p:cNvPr id="74" name="TextovéPole 73"/>
          <p:cNvSpPr txBox="1"/>
          <p:nvPr/>
        </p:nvSpPr>
        <p:spPr>
          <a:xfrm>
            <a:off x="6812632" y="2132459"/>
            <a:ext cx="1719807" cy="369332"/>
          </a:xfrm>
          <a:prstGeom prst="rect">
            <a:avLst/>
          </a:prstGeom>
          <a:solidFill>
            <a:srgbClr val="00B050">
              <a:alpha val="25000"/>
            </a:srgb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000000"/>
                </a:solidFill>
                <a:latin typeface="Arial"/>
              </a:rPr>
              <a:t>ŠIJE</a:t>
            </a:r>
            <a:endParaRPr lang="cs-CZ" dirty="0">
              <a:solidFill>
                <a:srgbClr val="000000"/>
              </a:solidFill>
              <a:latin typeface="Arial"/>
            </a:endParaRPr>
          </a:p>
        </p:txBody>
      </p:sp>
      <p:sp>
        <p:nvSpPr>
          <p:cNvPr id="75" name="TextovéPole 74"/>
          <p:cNvSpPr txBox="1"/>
          <p:nvPr/>
        </p:nvSpPr>
        <p:spPr>
          <a:xfrm>
            <a:off x="6812632" y="2548603"/>
            <a:ext cx="1719808" cy="369332"/>
          </a:xfrm>
          <a:prstGeom prst="rect">
            <a:avLst/>
          </a:prstGeom>
          <a:solidFill>
            <a:srgbClr val="00B050">
              <a:alpha val="25000"/>
            </a:srgb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000000"/>
                </a:solidFill>
                <a:latin typeface="Arial"/>
              </a:rPr>
              <a:t>STŘÍHÁ</a:t>
            </a:r>
            <a:endParaRPr lang="cs-CZ" dirty="0">
              <a:solidFill>
                <a:srgbClr val="000000"/>
              </a:solidFill>
              <a:latin typeface="Arial"/>
            </a:endParaRPr>
          </a:p>
        </p:txBody>
      </p:sp>
      <p:sp>
        <p:nvSpPr>
          <p:cNvPr id="76" name="TextovéPole 75"/>
          <p:cNvSpPr txBox="1"/>
          <p:nvPr/>
        </p:nvSpPr>
        <p:spPr>
          <a:xfrm>
            <a:off x="6812631" y="2975276"/>
            <a:ext cx="1719807" cy="369332"/>
          </a:xfrm>
          <a:prstGeom prst="rect">
            <a:avLst/>
          </a:prstGeom>
          <a:solidFill>
            <a:srgbClr val="00B050">
              <a:alpha val="25000"/>
            </a:srgb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000000"/>
                </a:solidFill>
                <a:latin typeface="Arial"/>
              </a:rPr>
              <a:t>STEHUJE</a:t>
            </a:r>
            <a:endParaRPr lang="cs-CZ" dirty="0">
              <a:solidFill>
                <a:srgbClr val="000000"/>
              </a:solidFill>
              <a:latin typeface="Arial"/>
            </a:endParaRPr>
          </a:p>
        </p:txBody>
      </p:sp>
      <p:sp>
        <p:nvSpPr>
          <p:cNvPr id="77" name="TextovéPole 76"/>
          <p:cNvSpPr txBox="1"/>
          <p:nvPr/>
        </p:nvSpPr>
        <p:spPr>
          <a:xfrm>
            <a:off x="6812632" y="3396172"/>
            <a:ext cx="1719806" cy="369332"/>
          </a:xfrm>
          <a:prstGeom prst="rect">
            <a:avLst/>
          </a:prstGeom>
          <a:solidFill>
            <a:srgbClr val="00B050">
              <a:alpha val="25000"/>
            </a:srgb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000000"/>
                </a:solidFill>
                <a:latin typeface="Arial"/>
              </a:rPr>
              <a:t>OPRAVUJE</a:t>
            </a:r>
            <a:endParaRPr lang="cs-CZ" dirty="0">
              <a:solidFill>
                <a:srgbClr val="000000"/>
              </a:solidFill>
              <a:latin typeface="Arial"/>
            </a:endParaRPr>
          </a:p>
        </p:txBody>
      </p:sp>
      <p:cxnSp>
        <p:nvCxnSpPr>
          <p:cNvPr id="78" name="Pravoúhlá spojnice 77"/>
          <p:cNvCxnSpPr>
            <a:stCxn id="73" idx="3"/>
            <a:endCxn id="74" idx="1"/>
          </p:cNvCxnSpPr>
          <p:nvPr/>
        </p:nvCxnSpPr>
        <p:spPr>
          <a:xfrm flipV="1">
            <a:off x="6109359" y="2317125"/>
            <a:ext cx="703273" cy="600810"/>
          </a:xfrm>
          <a:prstGeom prst="bentConnector3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Pravoúhlá spojnice 78"/>
          <p:cNvCxnSpPr>
            <a:stCxn id="73" idx="3"/>
            <a:endCxn id="75" idx="1"/>
          </p:cNvCxnSpPr>
          <p:nvPr/>
        </p:nvCxnSpPr>
        <p:spPr>
          <a:xfrm flipV="1">
            <a:off x="6109359" y="2733269"/>
            <a:ext cx="703273" cy="184666"/>
          </a:xfrm>
          <a:prstGeom prst="bentConnector3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Pravoúhlá spojnice 79"/>
          <p:cNvCxnSpPr>
            <a:stCxn id="73" idx="3"/>
            <a:endCxn id="76" idx="1"/>
          </p:cNvCxnSpPr>
          <p:nvPr/>
        </p:nvCxnSpPr>
        <p:spPr>
          <a:xfrm>
            <a:off x="6109359" y="2917935"/>
            <a:ext cx="703272" cy="242007"/>
          </a:xfrm>
          <a:prstGeom prst="bentConnector3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Pravoúhlá spojnice 80"/>
          <p:cNvCxnSpPr>
            <a:stCxn id="73" idx="3"/>
            <a:endCxn id="77" idx="1"/>
          </p:cNvCxnSpPr>
          <p:nvPr/>
        </p:nvCxnSpPr>
        <p:spPr>
          <a:xfrm>
            <a:off x="6109359" y="2917935"/>
            <a:ext cx="703273" cy="662903"/>
          </a:xfrm>
          <a:prstGeom prst="bentConnector3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2" name="TextovéPole 81"/>
          <p:cNvSpPr txBox="1"/>
          <p:nvPr/>
        </p:nvSpPr>
        <p:spPr>
          <a:xfrm>
            <a:off x="526581" y="4174187"/>
            <a:ext cx="2033635" cy="646331"/>
          </a:xfrm>
          <a:prstGeom prst="rect">
            <a:avLst/>
          </a:prstGeom>
          <a:solidFill>
            <a:srgbClr val="FF0000">
              <a:alpha val="25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>
                <a:solidFill>
                  <a:srgbClr val="000000"/>
                </a:solidFill>
                <a:latin typeface="Arial"/>
              </a:rPr>
              <a:t>Zašifrované podstatné jméno</a:t>
            </a:r>
            <a:endParaRPr lang="cs-CZ" i="1" dirty="0">
              <a:solidFill>
                <a:srgbClr val="000000"/>
              </a:solidFill>
              <a:latin typeface="Arial"/>
            </a:endParaRPr>
          </a:p>
        </p:txBody>
      </p:sp>
      <p:sp>
        <p:nvSpPr>
          <p:cNvPr id="83" name="TextovéPole 82"/>
          <p:cNvSpPr txBox="1"/>
          <p:nvPr/>
        </p:nvSpPr>
        <p:spPr>
          <a:xfrm>
            <a:off x="2575203" y="4174187"/>
            <a:ext cx="1746875" cy="646331"/>
          </a:xfrm>
          <a:prstGeom prst="rect">
            <a:avLst/>
          </a:prstGeom>
          <a:solidFill>
            <a:srgbClr val="00B050">
              <a:alpha val="25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>
                <a:solidFill>
                  <a:srgbClr val="000000"/>
                </a:solidFill>
                <a:latin typeface="Arial"/>
              </a:rPr>
              <a:t>Zašifrovaná slovesa</a:t>
            </a:r>
            <a:endParaRPr lang="cs-CZ" i="1" dirty="0">
              <a:solidFill>
                <a:srgbClr val="000000"/>
              </a:solidFill>
              <a:latin typeface="Arial"/>
            </a:endParaRPr>
          </a:p>
        </p:txBody>
      </p:sp>
      <p:sp>
        <p:nvSpPr>
          <p:cNvPr id="84" name="TextovéPole 83"/>
          <p:cNvSpPr txBox="1"/>
          <p:nvPr/>
        </p:nvSpPr>
        <p:spPr>
          <a:xfrm>
            <a:off x="882181" y="5578013"/>
            <a:ext cx="1016817" cy="369332"/>
          </a:xfrm>
          <a:prstGeom prst="rect">
            <a:avLst/>
          </a:prstGeom>
          <a:solidFill>
            <a:srgbClr val="FF0000">
              <a:alpha val="25000"/>
            </a:srgb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lvl="0"/>
            <a:r>
              <a:rPr lang="cs-CZ" dirty="0">
                <a:solidFill>
                  <a:srgbClr val="000000"/>
                </a:solidFill>
                <a:latin typeface="Arial"/>
              </a:rPr>
              <a:t>ŘAKÉL</a:t>
            </a:r>
          </a:p>
        </p:txBody>
      </p:sp>
      <p:sp>
        <p:nvSpPr>
          <p:cNvPr id="85" name="TextovéPole 84"/>
          <p:cNvSpPr txBox="1"/>
          <p:nvPr/>
        </p:nvSpPr>
        <p:spPr>
          <a:xfrm>
            <a:off x="2602271" y="4977203"/>
            <a:ext cx="1969728" cy="369332"/>
          </a:xfrm>
          <a:prstGeom prst="rect">
            <a:avLst/>
          </a:prstGeom>
          <a:solidFill>
            <a:srgbClr val="00B050">
              <a:alpha val="25000"/>
            </a:srgb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lvl="0"/>
            <a:r>
              <a:rPr lang="cs-CZ" dirty="0">
                <a:solidFill>
                  <a:srgbClr val="000000"/>
                </a:solidFill>
                <a:latin typeface="Arial"/>
              </a:rPr>
              <a:t>ČÍLÉ</a:t>
            </a:r>
          </a:p>
        </p:txBody>
      </p:sp>
      <p:sp>
        <p:nvSpPr>
          <p:cNvPr id="86" name="TextovéPole 85"/>
          <p:cNvSpPr txBox="1"/>
          <p:nvPr/>
        </p:nvSpPr>
        <p:spPr>
          <a:xfrm>
            <a:off x="2602270" y="5393347"/>
            <a:ext cx="1969729" cy="369332"/>
          </a:xfrm>
          <a:prstGeom prst="rect">
            <a:avLst/>
          </a:prstGeom>
          <a:solidFill>
            <a:srgbClr val="00B050">
              <a:alpha val="25000"/>
            </a:srgb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lvl="0"/>
            <a:r>
              <a:rPr lang="cs-CZ" dirty="0">
                <a:solidFill>
                  <a:srgbClr val="000000"/>
                </a:solidFill>
                <a:latin typeface="Arial"/>
              </a:rPr>
              <a:t>JEŘUETVYŠ</a:t>
            </a:r>
          </a:p>
        </p:txBody>
      </p:sp>
      <p:sp>
        <p:nvSpPr>
          <p:cNvPr id="87" name="TextovéPole 86"/>
          <p:cNvSpPr txBox="1"/>
          <p:nvPr/>
        </p:nvSpPr>
        <p:spPr>
          <a:xfrm>
            <a:off x="2602270" y="5820020"/>
            <a:ext cx="1969730" cy="369332"/>
          </a:xfrm>
          <a:prstGeom prst="rect">
            <a:avLst/>
          </a:prstGeom>
          <a:solidFill>
            <a:srgbClr val="00B050">
              <a:alpha val="25000"/>
            </a:srgb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lvl="0"/>
            <a:r>
              <a:rPr lang="cs-CZ" dirty="0">
                <a:solidFill>
                  <a:srgbClr val="000000"/>
                </a:solidFill>
                <a:latin typeface="Arial"/>
              </a:rPr>
              <a:t>SUJEDEPIPŘE</a:t>
            </a:r>
          </a:p>
        </p:txBody>
      </p:sp>
      <p:sp>
        <p:nvSpPr>
          <p:cNvPr id="88" name="TextovéPole 87"/>
          <p:cNvSpPr txBox="1"/>
          <p:nvPr/>
        </p:nvSpPr>
        <p:spPr>
          <a:xfrm>
            <a:off x="2602271" y="6240916"/>
            <a:ext cx="1969728" cy="369332"/>
          </a:xfrm>
          <a:prstGeom prst="rect">
            <a:avLst/>
          </a:prstGeom>
          <a:solidFill>
            <a:srgbClr val="00B050">
              <a:alpha val="25000"/>
            </a:srgb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lvl="0"/>
            <a:r>
              <a:rPr lang="cs-CZ" dirty="0" smtClean="0">
                <a:solidFill>
                  <a:srgbClr val="000000"/>
                </a:solidFill>
                <a:latin typeface="Arial"/>
              </a:rPr>
              <a:t>RUJEOPE</a:t>
            </a:r>
            <a:endParaRPr lang="cs-CZ" dirty="0">
              <a:solidFill>
                <a:srgbClr val="000000"/>
              </a:solidFill>
              <a:latin typeface="Arial"/>
            </a:endParaRPr>
          </a:p>
        </p:txBody>
      </p:sp>
      <p:cxnSp>
        <p:nvCxnSpPr>
          <p:cNvPr id="89" name="Pravoúhlá spojnice 88"/>
          <p:cNvCxnSpPr>
            <a:stCxn id="84" idx="3"/>
            <a:endCxn id="85" idx="1"/>
          </p:cNvCxnSpPr>
          <p:nvPr/>
        </p:nvCxnSpPr>
        <p:spPr>
          <a:xfrm flipV="1">
            <a:off x="1898998" y="5161869"/>
            <a:ext cx="703273" cy="600810"/>
          </a:xfrm>
          <a:prstGeom prst="bentConnector3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Pravoúhlá spojnice 89"/>
          <p:cNvCxnSpPr>
            <a:stCxn id="84" idx="3"/>
            <a:endCxn id="86" idx="1"/>
          </p:cNvCxnSpPr>
          <p:nvPr/>
        </p:nvCxnSpPr>
        <p:spPr>
          <a:xfrm flipV="1">
            <a:off x="1898998" y="5578013"/>
            <a:ext cx="703272" cy="184666"/>
          </a:xfrm>
          <a:prstGeom prst="bentConnector3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Pravoúhlá spojnice 90"/>
          <p:cNvCxnSpPr>
            <a:stCxn id="84" idx="3"/>
            <a:endCxn id="87" idx="1"/>
          </p:cNvCxnSpPr>
          <p:nvPr/>
        </p:nvCxnSpPr>
        <p:spPr>
          <a:xfrm>
            <a:off x="1898998" y="5762679"/>
            <a:ext cx="703272" cy="242007"/>
          </a:xfrm>
          <a:prstGeom prst="bentConnector3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Pravoúhlá spojnice 91"/>
          <p:cNvCxnSpPr>
            <a:stCxn id="84" idx="3"/>
            <a:endCxn id="88" idx="1"/>
          </p:cNvCxnSpPr>
          <p:nvPr/>
        </p:nvCxnSpPr>
        <p:spPr>
          <a:xfrm>
            <a:off x="1898998" y="5762679"/>
            <a:ext cx="703273" cy="662903"/>
          </a:xfrm>
          <a:prstGeom prst="bentConnector3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3" name="TextovéPole 92"/>
          <p:cNvSpPr txBox="1"/>
          <p:nvPr/>
        </p:nvSpPr>
        <p:spPr>
          <a:xfrm>
            <a:off x="5164550" y="5599787"/>
            <a:ext cx="1016817" cy="369332"/>
          </a:xfrm>
          <a:prstGeom prst="rect">
            <a:avLst/>
          </a:prstGeom>
          <a:solidFill>
            <a:srgbClr val="FF0000">
              <a:alpha val="25000"/>
            </a:srgb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000000"/>
                </a:solidFill>
                <a:latin typeface="Arial"/>
              </a:rPr>
              <a:t>LÉKAŘ</a:t>
            </a:r>
            <a:endParaRPr lang="cs-CZ" dirty="0">
              <a:solidFill>
                <a:srgbClr val="000000"/>
              </a:solidFill>
              <a:latin typeface="Arial"/>
            </a:endParaRPr>
          </a:p>
        </p:txBody>
      </p:sp>
      <p:sp>
        <p:nvSpPr>
          <p:cNvPr id="94" name="TextovéPole 93"/>
          <p:cNvSpPr txBox="1"/>
          <p:nvPr/>
        </p:nvSpPr>
        <p:spPr>
          <a:xfrm>
            <a:off x="6884640" y="4998977"/>
            <a:ext cx="1935832" cy="369332"/>
          </a:xfrm>
          <a:prstGeom prst="rect">
            <a:avLst/>
          </a:prstGeom>
          <a:solidFill>
            <a:srgbClr val="00B050">
              <a:alpha val="25000"/>
            </a:srgb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000000"/>
                </a:solidFill>
                <a:latin typeface="Arial"/>
              </a:rPr>
              <a:t>LÉČÍ</a:t>
            </a:r>
            <a:endParaRPr lang="cs-CZ" dirty="0">
              <a:solidFill>
                <a:srgbClr val="000000"/>
              </a:solidFill>
              <a:latin typeface="Arial"/>
            </a:endParaRPr>
          </a:p>
        </p:txBody>
      </p:sp>
      <p:sp>
        <p:nvSpPr>
          <p:cNvPr id="95" name="TextovéPole 94"/>
          <p:cNvSpPr txBox="1"/>
          <p:nvPr/>
        </p:nvSpPr>
        <p:spPr>
          <a:xfrm>
            <a:off x="6884640" y="5415121"/>
            <a:ext cx="1935832" cy="369332"/>
          </a:xfrm>
          <a:prstGeom prst="rect">
            <a:avLst/>
          </a:prstGeom>
          <a:solidFill>
            <a:srgbClr val="00B050">
              <a:alpha val="25000"/>
            </a:srgb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000000"/>
                </a:solidFill>
                <a:latin typeface="Arial"/>
              </a:rPr>
              <a:t>VYŠETŘUJE</a:t>
            </a:r>
            <a:endParaRPr lang="cs-CZ" dirty="0">
              <a:solidFill>
                <a:srgbClr val="000000"/>
              </a:solidFill>
              <a:latin typeface="Arial"/>
            </a:endParaRPr>
          </a:p>
        </p:txBody>
      </p:sp>
      <p:sp>
        <p:nvSpPr>
          <p:cNvPr id="96" name="TextovéPole 95"/>
          <p:cNvSpPr txBox="1"/>
          <p:nvPr/>
        </p:nvSpPr>
        <p:spPr>
          <a:xfrm>
            <a:off x="6884639" y="5841794"/>
            <a:ext cx="1935833" cy="369332"/>
          </a:xfrm>
          <a:prstGeom prst="rect">
            <a:avLst/>
          </a:prstGeom>
          <a:solidFill>
            <a:srgbClr val="00B050">
              <a:alpha val="25000"/>
            </a:srgb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000000"/>
                </a:solidFill>
                <a:latin typeface="Arial"/>
              </a:rPr>
              <a:t>PŘEDEPISUJE</a:t>
            </a:r>
            <a:endParaRPr lang="cs-CZ" dirty="0">
              <a:solidFill>
                <a:srgbClr val="000000"/>
              </a:solidFill>
              <a:latin typeface="Arial"/>
            </a:endParaRPr>
          </a:p>
        </p:txBody>
      </p:sp>
      <p:sp>
        <p:nvSpPr>
          <p:cNvPr id="97" name="TextovéPole 96"/>
          <p:cNvSpPr txBox="1"/>
          <p:nvPr/>
        </p:nvSpPr>
        <p:spPr>
          <a:xfrm>
            <a:off x="6884640" y="6262690"/>
            <a:ext cx="1935832" cy="369332"/>
          </a:xfrm>
          <a:prstGeom prst="rect">
            <a:avLst/>
          </a:prstGeom>
          <a:solidFill>
            <a:srgbClr val="00B050">
              <a:alpha val="25000"/>
            </a:srgb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000000"/>
                </a:solidFill>
                <a:latin typeface="Arial"/>
              </a:rPr>
              <a:t>OPERUJE</a:t>
            </a:r>
            <a:endParaRPr lang="cs-CZ" dirty="0">
              <a:solidFill>
                <a:srgbClr val="000000"/>
              </a:solidFill>
              <a:latin typeface="Arial"/>
            </a:endParaRPr>
          </a:p>
        </p:txBody>
      </p:sp>
      <p:cxnSp>
        <p:nvCxnSpPr>
          <p:cNvPr id="98" name="Pravoúhlá spojnice 97"/>
          <p:cNvCxnSpPr>
            <a:stCxn id="93" idx="3"/>
            <a:endCxn id="94" idx="1"/>
          </p:cNvCxnSpPr>
          <p:nvPr/>
        </p:nvCxnSpPr>
        <p:spPr>
          <a:xfrm flipV="1">
            <a:off x="6181367" y="5183643"/>
            <a:ext cx="703273" cy="600810"/>
          </a:xfrm>
          <a:prstGeom prst="bentConnector3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Pravoúhlá spojnice 98"/>
          <p:cNvCxnSpPr>
            <a:stCxn id="93" idx="3"/>
            <a:endCxn id="95" idx="1"/>
          </p:cNvCxnSpPr>
          <p:nvPr/>
        </p:nvCxnSpPr>
        <p:spPr>
          <a:xfrm flipV="1">
            <a:off x="6181367" y="5599787"/>
            <a:ext cx="703273" cy="184666"/>
          </a:xfrm>
          <a:prstGeom prst="bentConnector3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0" name="Pravoúhlá spojnice 99"/>
          <p:cNvCxnSpPr>
            <a:stCxn id="93" idx="3"/>
            <a:endCxn id="96" idx="1"/>
          </p:cNvCxnSpPr>
          <p:nvPr/>
        </p:nvCxnSpPr>
        <p:spPr>
          <a:xfrm>
            <a:off x="6181367" y="5784453"/>
            <a:ext cx="703272" cy="242007"/>
          </a:xfrm>
          <a:prstGeom prst="bentConnector3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1" name="Pravoúhlá spojnice 100"/>
          <p:cNvCxnSpPr>
            <a:stCxn id="93" idx="3"/>
            <a:endCxn id="97" idx="1"/>
          </p:cNvCxnSpPr>
          <p:nvPr/>
        </p:nvCxnSpPr>
        <p:spPr>
          <a:xfrm>
            <a:off x="6181367" y="5784453"/>
            <a:ext cx="703273" cy="662903"/>
          </a:xfrm>
          <a:prstGeom prst="bentConnector3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180351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Clr clrSpc="rgb" dir="cw">
                                      <p:cBhvr override="childStyle">
                                        <p:cTn id="6" dur="250" autoRev="1" fill="remove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" dur="250" autoRev="1" fill="remove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250" autoRev="1" fill="remove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50" autoRev="1" fill="remove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Clr clrSpc="rgb" dir="cw">
                                      <p:cBhvr override="childStyle">
                                        <p:cTn id="22" dur="250" autoRev="1" fill="remove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3" dur="250" autoRev="1" fill="remove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4" dur="250" autoRev="1" fill="remove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5" dur="250" autoRev="1" fill="remove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Clr clrSpc="rgb" dir="cw">
                                      <p:cBhvr override="childStyle">
                                        <p:cTn id="38" dur="250" autoRev="1" fill="remove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9" dur="250" autoRev="1" fill="remove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0" dur="250" autoRev="1" fill="remove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1" dur="250" autoRev="1" fill="remove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 tmFilter="0,0; .5, 1; 1, 1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Clr clrSpc="rgb" dir="cw">
                                      <p:cBhvr override="childStyle">
                                        <p:cTn id="54" dur="250" autoRev="1" fill="remove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5" dur="250" autoRev="1" fill="remove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6" dur="250" autoRev="1" fill="remove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7" dur="250" autoRev="1" fill="remove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 tmFilter="0,0; .5, 1; 1, 1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Clr clrSpc="rgb" dir="cw">
                                      <p:cBhvr override="childStyle">
                                        <p:cTn id="70" dur="250" autoRev="1" fill="remove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1" dur="250" autoRev="1" fill="remove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2" dur="250" autoRev="1" fill="remove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3" dur="250" autoRev="1" fill="remove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 tmFilter="0,0; .5, 1; 1, 1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Clr clrSpc="rgb" dir="cw">
                                      <p:cBhvr override="childStyle">
                                        <p:cTn id="86" dur="250" autoRev="1" fill="remove"/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87" dur="250" autoRev="1" fill="remove"/>
                                        <p:tgtEl>
                                          <p:spTgt spid="8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8" dur="250" autoRev="1" fill="remove"/>
                                        <p:tgtEl>
                                          <p:spTgt spid="8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9" dur="250" autoRev="1" fill="remove"/>
                                        <p:tgtEl>
                                          <p:spTgt spid="8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 tmFilter="0,0; .5, 1; 1, 1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Clr clrSpc="rgb" dir="cw">
                                      <p:cBhvr override="childStyle">
                                        <p:cTn id="102" dur="250" autoRev="1" fill="remove"/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03" dur="250" autoRev="1" fill="remove"/>
                                        <p:tgtEl>
                                          <p:spTgt spid="8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04" dur="250" autoRev="1" fill="remove"/>
                                        <p:tgtEl>
                                          <p:spTgt spid="8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5" dur="250" autoRev="1" fill="remove"/>
                                        <p:tgtEl>
                                          <p:spTgt spid="8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 tmFilter="0,0; .5, 1; 1, 1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Clr clrSpc="rgb" dir="cw">
                                      <p:cBhvr override="childStyle">
                                        <p:cTn id="118" dur="250" autoRev="1" fill="remove"/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19" dur="250" autoRev="1" fill="remove"/>
                                        <p:tgtEl>
                                          <p:spTgt spid="8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20" dur="250" autoRev="1" fill="remove"/>
                                        <p:tgtEl>
                                          <p:spTgt spid="8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1" dur="250" autoRev="1" fill="remove"/>
                                        <p:tgtEl>
                                          <p:spTgt spid="8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500" tmFilter="0,0; .5, 1; 1, 1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Clr clrSpc="rgb" dir="cw">
                                      <p:cBhvr override="childStyle">
                                        <p:cTn id="134" dur="250" autoRev="1" fill="remove"/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35" dur="250" autoRev="1" fill="remove"/>
                                        <p:tgtEl>
                                          <p:spTgt spid="8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36" dur="250" autoRev="1" fill="remove"/>
                                        <p:tgtEl>
                                          <p:spTgt spid="8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7" dur="250" autoRev="1" fill="remove"/>
                                        <p:tgtEl>
                                          <p:spTgt spid="8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" fill="hold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00" fill="hold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6" dur="500" tmFilter="0,0; .5, 1; 1, 1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Clr clrSpc="rgb" dir="cw">
                                      <p:cBhvr override="childStyle">
                                        <p:cTn id="150" dur="250" autoRev="1" fill="remove"/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51" dur="250" autoRev="1" fill="remove"/>
                                        <p:tgtEl>
                                          <p:spTgt spid="8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52" dur="250" autoRev="1" fill="remove"/>
                                        <p:tgtEl>
                                          <p:spTgt spid="8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3" dur="250" autoRev="1" fill="remove"/>
                                        <p:tgtEl>
                                          <p:spTgt spid="8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500" fill="hold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500" fill="hold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500" fill="hold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500" fill="hold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2" dur="500" tmFilter="0,0; .5, 1; 1, 1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32" grpId="0" animBg="1"/>
      <p:bldP spid="33" grpId="0" animBg="1"/>
      <p:bldP spid="34" grpId="0" animBg="1"/>
      <p:bldP spid="35" grpId="0" animBg="1"/>
      <p:bldP spid="84" grpId="0" animBg="1"/>
      <p:bldP spid="85" grpId="0" animBg="1"/>
      <p:bldP spid="86" grpId="0" animBg="1"/>
      <p:bldP spid="87" grpId="0" animBg="1"/>
      <p:bldP spid="8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tint val="100000"/>
            <a:shade val="100000"/>
            <a:hueMod val="100000"/>
            <a:satMod val="100000"/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80" name="Tabulka 87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62187940"/>
              </p:ext>
            </p:extLst>
          </p:nvPr>
        </p:nvGraphicFramePr>
        <p:xfrm>
          <a:off x="-6454" y="26166"/>
          <a:ext cx="9144000" cy="741680"/>
        </p:xfrm>
        <a:graphic>
          <a:graphicData uri="http://schemas.openxmlformats.org/drawingml/2006/table">
            <a:tbl>
              <a:tblPr firstRow="1" bandRow="1"/>
              <a:tblGrid>
                <a:gridCol w="1043608"/>
                <a:gridCol w="8100392"/>
              </a:tblGrid>
              <a:tr h="370840">
                <a:tc gridSpan="2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cs-CZ" sz="1600" dirty="0" smtClean="0">
                          <a:latin typeface="Arial" pitchFamily="34" charset="0"/>
                          <a:cs typeface="Arial" pitchFamily="34" charset="0"/>
                        </a:rPr>
                        <a:t>Pracovní list 488/1</a:t>
                      </a:r>
                      <a:endParaRPr lang="cs-CZ" sz="16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cs-CZ" sz="1600" dirty="0" smtClean="0">
                          <a:latin typeface="Arial" pitchFamily="34" charset="0"/>
                          <a:cs typeface="Arial" pitchFamily="34" charset="0"/>
                        </a:rPr>
                        <a:t>Jméno:</a:t>
                      </a:r>
                      <a:endParaRPr lang="cs-CZ" sz="16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endParaRPr lang="cs-CZ" sz="16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mpd="sng">
                      <a:solidFill>
                        <a:sysClr val="windowText" lastClr="000000"/>
                      </a:solidFill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" name="TextovéPole 6"/>
          <p:cNvSpPr txBox="1"/>
          <p:nvPr/>
        </p:nvSpPr>
        <p:spPr>
          <a:xfrm>
            <a:off x="22525" y="1628800"/>
            <a:ext cx="2033635" cy="646331"/>
          </a:xfrm>
          <a:prstGeom prst="rect">
            <a:avLst/>
          </a:prstGeom>
          <a:solidFill>
            <a:srgbClr val="FF0000">
              <a:alpha val="25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>
                <a:solidFill>
                  <a:srgbClr val="000000"/>
                </a:solidFill>
                <a:latin typeface="Arial"/>
              </a:rPr>
              <a:t>Zašifrované podstatné jméno</a:t>
            </a:r>
            <a:endParaRPr lang="cs-CZ" i="1" dirty="0">
              <a:solidFill>
                <a:srgbClr val="000000"/>
              </a:solidFill>
              <a:latin typeface="Arial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071147" y="1628800"/>
            <a:ext cx="1746875" cy="646331"/>
          </a:xfrm>
          <a:prstGeom prst="rect">
            <a:avLst/>
          </a:prstGeom>
          <a:solidFill>
            <a:srgbClr val="00B050">
              <a:alpha val="25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>
                <a:solidFill>
                  <a:srgbClr val="000000"/>
                </a:solidFill>
                <a:latin typeface="Arial"/>
              </a:rPr>
              <a:t>Zašifrovaná slovesa</a:t>
            </a:r>
            <a:endParaRPr lang="cs-CZ" i="1" dirty="0">
              <a:solidFill>
                <a:srgbClr val="000000"/>
              </a:solidFill>
              <a:latin typeface="Arial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78125" y="2949314"/>
            <a:ext cx="1016817" cy="369332"/>
          </a:xfrm>
          <a:prstGeom prst="rect">
            <a:avLst/>
          </a:prstGeom>
          <a:solidFill>
            <a:srgbClr val="FF0000">
              <a:alpha val="25000"/>
            </a:srgbClr>
          </a:solidFill>
          <a:ln>
            <a:solidFill>
              <a:srgbClr val="000000"/>
            </a:solidFill>
          </a:ln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</a:rPr>
              <a:t>LEČUIT</a:t>
            </a:r>
          </a:p>
        </p:txBody>
      </p:sp>
      <p:sp>
        <p:nvSpPr>
          <p:cNvPr id="11" name="TextovéPole 10"/>
          <p:cNvSpPr txBox="1"/>
          <p:nvPr/>
        </p:nvSpPr>
        <p:spPr>
          <a:xfrm>
            <a:off x="2098215" y="2348504"/>
            <a:ext cx="1719807" cy="369332"/>
          </a:xfrm>
          <a:prstGeom prst="rect">
            <a:avLst/>
          </a:prstGeom>
          <a:solidFill>
            <a:srgbClr val="00B050">
              <a:alpha val="25000"/>
            </a:srgbClr>
          </a:solidFill>
          <a:ln>
            <a:solidFill>
              <a:srgbClr val="000000"/>
            </a:solidFill>
          </a:ln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</a:rPr>
              <a:t>ÍČU</a:t>
            </a:r>
          </a:p>
        </p:txBody>
      </p:sp>
      <p:sp>
        <p:nvSpPr>
          <p:cNvPr id="12" name="TextovéPole 11"/>
          <p:cNvSpPr txBox="1"/>
          <p:nvPr/>
        </p:nvSpPr>
        <p:spPr>
          <a:xfrm>
            <a:off x="2098215" y="2764648"/>
            <a:ext cx="1719808" cy="369332"/>
          </a:xfrm>
          <a:prstGeom prst="rect">
            <a:avLst/>
          </a:prstGeom>
          <a:solidFill>
            <a:srgbClr val="00B050">
              <a:alpha val="25000"/>
            </a:srgbClr>
          </a:solidFill>
          <a:ln>
            <a:solidFill>
              <a:srgbClr val="000000"/>
            </a:solidFill>
          </a:ln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</a:rPr>
              <a:t>JELUVYTSVĚ</a:t>
            </a:r>
          </a:p>
        </p:txBody>
      </p:sp>
      <p:sp>
        <p:nvSpPr>
          <p:cNvPr id="13" name="TextovéPole 12"/>
          <p:cNvSpPr txBox="1"/>
          <p:nvPr/>
        </p:nvSpPr>
        <p:spPr>
          <a:xfrm>
            <a:off x="2098214" y="3191321"/>
            <a:ext cx="1719807" cy="369332"/>
          </a:xfrm>
          <a:prstGeom prst="rect">
            <a:avLst/>
          </a:prstGeom>
          <a:solidFill>
            <a:srgbClr val="00B050">
              <a:alpha val="25000"/>
            </a:srgbClr>
          </a:solidFill>
          <a:ln>
            <a:solidFill>
              <a:srgbClr val="000000"/>
            </a:solidFill>
          </a:ln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</a:rPr>
              <a:t>JEZNKUMÁ</a:t>
            </a:r>
          </a:p>
        </p:txBody>
      </p:sp>
      <p:sp>
        <p:nvSpPr>
          <p:cNvPr id="14" name="TextovéPole 13"/>
          <p:cNvSpPr txBox="1"/>
          <p:nvPr/>
        </p:nvSpPr>
        <p:spPr>
          <a:xfrm>
            <a:off x="2098215" y="3612217"/>
            <a:ext cx="1719806" cy="369332"/>
          </a:xfrm>
          <a:prstGeom prst="rect">
            <a:avLst/>
          </a:prstGeom>
          <a:solidFill>
            <a:srgbClr val="00B050">
              <a:alpha val="25000"/>
            </a:srgbClr>
          </a:solidFill>
          <a:ln>
            <a:solidFill>
              <a:srgbClr val="000000"/>
            </a:solidFill>
          </a:ln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</a:rPr>
              <a:t>ÍŠUOKZ</a:t>
            </a:r>
          </a:p>
        </p:txBody>
      </p:sp>
      <p:sp>
        <p:nvSpPr>
          <p:cNvPr id="15" name="TextovéPole 14"/>
          <p:cNvSpPr txBox="1"/>
          <p:nvPr/>
        </p:nvSpPr>
        <p:spPr>
          <a:xfrm>
            <a:off x="-5107" y="884824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Rozluštěte zašifrovaná podstatná jména a slovesa. Do políček zapište podstatná jména a přiřaďte jim příslušná slovesa.</a:t>
            </a:r>
          </a:p>
        </p:txBody>
      </p:sp>
      <p:cxnSp>
        <p:nvCxnSpPr>
          <p:cNvPr id="16" name="Pravoúhlá spojnice 15"/>
          <p:cNvCxnSpPr>
            <a:stCxn id="10" idx="3"/>
            <a:endCxn id="11" idx="1"/>
          </p:cNvCxnSpPr>
          <p:nvPr/>
        </p:nvCxnSpPr>
        <p:spPr>
          <a:xfrm flipV="1">
            <a:off x="1394942" y="2533170"/>
            <a:ext cx="703273" cy="600810"/>
          </a:xfrm>
          <a:prstGeom prst="bentConnector3">
            <a:avLst/>
          </a:prstGeom>
          <a:noFill/>
          <a:ln w="12700" cap="flat" cmpd="sng" algn="ctr">
            <a:solidFill>
              <a:srgbClr val="000000"/>
            </a:solidFill>
            <a:prstDash val="solid"/>
          </a:ln>
          <a:effectLst/>
        </p:spPr>
      </p:cxnSp>
      <p:cxnSp>
        <p:nvCxnSpPr>
          <p:cNvPr id="17" name="Pravoúhlá spojnice 16"/>
          <p:cNvCxnSpPr>
            <a:stCxn id="10" idx="3"/>
            <a:endCxn id="12" idx="1"/>
          </p:cNvCxnSpPr>
          <p:nvPr/>
        </p:nvCxnSpPr>
        <p:spPr>
          <a:xfrm flipV="1">
            <a:off x="1394942" y="2949314"/>
            <a:ext cx="703273" cy="184666"/>
          </a:xfrm>
          <a:prstGeom prst="bentConnector3">
            <a:avLst/>
          </a:prstGeom>
          <a:noFill/>
          <a:ln w="12700" cap="flat" cmpd="sng" algn="ctr">
            <a:solidFill>
              <a:srgbClr val="000000"/>
            </a:solidFill>
            <a:prstDash val="solid"/>
          </a:ln>
          <a:effectLst/>
        </p:spPr>
      </p:cxnSp>
      <p:cxnSp>
        <p:nvCxnSpPr>
          <p:cNvPr id="18" name="Pravoúhlá spojnice 17"/>
          <p:cNvCxnSpPr>
            <a:stCxn id="10" idx="3"/>
            <a:endCxn id="13" idx="1"/>
          </p:cNvCxnSpPr>
          <p:nvPr/>
        </p:nvCxnSpPr>
        <p:spPr>
          <a:xfrm>
            <a:off x="1394942" y="3133980"/>
            <a:ext cx="703272" cy="242007"/>
          </a:xfrm>
          <a:prstGeom prst="bentConnector3">
            <a:avLst/>
          </a:prstGeom>
          <a:noFill/>
          <a:ln w="12700" cap="flat" cmpd="sng" algn="ctr">
            <a:solidFill>
              <a:srgbClr val="000000"/>
            </a:solidFill>
            <a:prstDash val="solid"/>
          </a:ln>
          <a:effectLst/>
        </p:spPr>
      </p:cxnSp>
      <p:cxnSp>
        <p:nvCxnSpPr>
          <p:cNvPr id="19" name="Pravoúhlá spojnice 18"/>
          <p:cNvCxnSpPr>
            <a:stCxn id="10" idx="3"/>
            <a:endCxn id="14" idx="1"/>
          </p:cNvCxnSpPr>
          <p:nvPr/>
        </p:nvCxnSpPr>
        <p:spPr>
          <a:xfrm>
            <a:off x="1394942" y="3133980"/>
            <a:ext cx="703273" cy="662903"/>
          </a:xfrm>
          <a:prstGeom prst="bentConnector3">
            <a:avLst/>
          </a:prstGeom>
          <a:noFill/>
          <a:ln w="12700" cap="flat" cmpd="sng" algn="ctr">
            <a:solidFill>
              <a:srgbClr val="000000"/>
            </a:solidFill>
            <a:prstDash val="solid"/>
          </a:ln>
          <a:effectLst/>
        </p:spPr>
      </p:cxnSp>
      <p:sp>
        <p:nvSpPr>
          <p:cNvPr id="20" name="TextovéPole 19"/>
          <p:cNvSpPr txBox="1"/>
          <p:nvPr/>
        </p:nvSpPr>
        <p:spPr>
          <a:xfrm>
            <a:off x="4444470" y="2971088"/>
            <a:ext cx="1016817" cy="369332"/>
          </a:xfrm>
          <a:prstGeom prst="rect">
            <a:avLst/>
          </a:prstGeom>
          <a:solidFill>
            <a:srgbClr val="FF0000">
              <a:alpha val="25000"/>
            </a:srgbClr>
          </a:solidFill>
          <a:ln>
            <a:solidFill>
              <a:srgbClr val="000000"/>
            </a:solidFill>
          </a:ln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18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6164560" y="2370278"/>
            <a:ext cx="1719807" cy="369332"/>
          </a:xfrm>
          <a:prstGeom prst="rect">
            <a:avLst/>
          </a:prstGeom>
          <a:solidFill>
            <a:srgbClr val="00B050">
              <a:alpha val="25000"/>
            </a:srgbClr>
          </a:solidFill>
          <a:ln>
            <a:solidFill>
              <a:srgbClr val="000000"/>
            </a:solidFill>
          </a:ln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18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6164560" y="2786422"/>
            <a:ext cx="1719808" cy="369332"/>
          </a:xfrm>
          <a:prstGeom prst="rect">
            <a:avLst/>
          </a:prstGeom>
          <a:solidFill>
            <a:srgbClr val="00B050">
              <a:alpha val="25000"/>
            </a:srgbClr>
          </a:solidFill>
          <a:ln>
            <a:solidFill>
              <a:srgbClr val="000000"/>
            </a:solidFill>
          </a:ln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18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6164559" y="3213095"/>
            <a:ext cx="1719807" cy="369332"/>
          </a:xfrm>
          <a:prstGeom prst="rect">
            <a:avLst/>
          </a:prstGeom>
          <a:solidFill>
            <a:srgbClr val="00B050">
              <a:alpha val="25000"/>
            </a:srgbClr>
          </a:solidFill>
          <a:ln>
            <a:solidFill>
              <a:srgbClr val="000000"/>
            </a:solidFill>
          </a:ln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18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6164560" y="3633991"/>
            <a:ext cx="1719806" cy="369332"/>
          </a:xfrm>
          <a:prstGeom prst="rect">
            <a:avLst/>
          </a:prstGeom>
          <a:solidFill>
            <a:srgbClr val="00B050">
              <a:alpha val="25000"/>
            </a:srgbClr>
          </a:solidFill>
          <a:ln>
            <a:solidFill>
              <a:srgbClr val="000000"/>
            </a:solidFill>
          </a:ln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18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</a:endParaRPr>
          </a:p>
        </p:txBody>
      </p:sp>
      <p:cxnSp>
        <p:nvCxnSpPr>
          <p:cNvPr id="25" name="Pravoúhlá spojnice 24"/>
          <p:cNvCxnSpPr>
            <a:stCxn id="20" idx="3"/>
            <a:endCxn id="21" idx="1"/>
          </p:cNvCxnSpPr>
          <p:nvPr/>
        </p:nvCxnSpPr>
        <p:spPr>
          <a:xfrm flipV="1">
            <a:off x="5461287" y="2554944"/>
            <a:ext cx="703273" cy="600810"/>
          </a:xfrm>
          <a:prstGeom prst="bentConnector3">
            <a:avLst/>
          </a:prstGeom>
          <a:noFill/>
          <a:ln w="12700" cap="flat" cmpd="sng" algn="ctr">
            <a:solidFill>
              <a:srgbClr val="000000"/>
            </a:solidFill>
            <a:prstDash val="solid"/>
          </a:ln>
          <a:effectLst/>
        </p:spPr>
      </p:cxnSp>
      <p:cxnSp>
        <p:nvCxnSpPr>
          <p:cNvPr id="26" name="Pravoúhlá spojnice 25"/>
          <p:cNvCxnSpPr>
            <a:stCxn id="20" idx="3"/>
            <a:endCxn id="22" idx="1"/>
          </p:cNvCxnSpPr>
          <p:nvPr/>
        </p:nvCxnSpPr>
        <p:spPr>
          <a:xfrm flipV="1">
            <a:off x="5461287" y="2971088"/>
            <a:ext cx="703273" cy="184666"/>
          </a:xfrm>
          <a:prstGeom prst="bentConnector3">
            <a:avLst/>
          </a:prstGeom>
          <a:noFill/>
          <a:ln w="12700" cap="flat" cmpd="sng" algn="ctr">
            <a:solidFill>
              <a:srgbClr val="000000"/>
            </a:solidFill>
            <a:prstDash val="solid"/>
          </a:ln>
          <a:effectLst/>
        </p:spPr>
      </p:cxnSp>
      <p:cxnSp>
        <p:nvCxnSpPr>
          <p:cNvPr id="27" name="Pravoúhlá spojnice 26"/>
          <p:cNvCxnSpPr>
            <a:stCxn id="20" idx="3"/>
            <a:endCxn id="23" idx="1"/>
          </p:cNvCxnSpPr>
          <p:nvPr/>
        </p:nvCxnSpPr>
        <p:spPr>
          <a:xfrm>
            <a:off x="5461287" y="3155754"/>
            <a:ext cx="703272" cy="242007"/>
          </a:xfrm>
          <a:prstGeom prst="bentConnector3">
            <a:avLst/>
          </a:prstGeom>
          <a:noFill/>
          <a:ln w="12700" cap="flat" cmpd="sng" algn="ctr">
            <a:solidFill>
              <a:srgbClr val="000000"/>
            </a:solidFill>
            <a:prstDash val="solid"/>
          </a:ln>
          <a:effectLst/>
        </p:spPr>
      </p:cxnSp>
      <p:cxnSp>
        <p:nvCxnSpPr>
          <p:cNvPr id="28" name="Pravoúhlá spojnice 27"/>
          <p:cNvCxnSpPr>
            <a:stCxn id="20" idx="3"/>
            <a:endCxn id="24" idx="1"/>
          </p:cNvCxnSpPr>
          <p:nvPr/>
        </p:nvCxnSpPr>
        <p:spPr>
          <a:xfrm>
            <a:off x="5461287" y="3155754"/>
            <a:ext cx="703273" cy="662903"/>
          </a:xfrm>
          <a:prstGeom prst="bentConnector3">
            <a:avLst/>
          </a:prstGeom>
          <a:noFill/>
          <a:ln w="12700" cap="flat" cmpd="sng" algn="ctr">
            <a:solidFill>
              <a:srgbClr val="000000"/>
            </a:solidFill>
            <a:prstDash val="solid"/>
          </a:ln>
          <a:effectLst/>
        </p:spPr>
      </p:cxnSp>
      <p:sp>
        <p:nvSpPr>
          <p:cNvPr id="29" name="TextovéPole 28"/>
          <p:cNvSpPr txBox="1"/>
          <p:nvPr/>
        </p:nvSpPr>
        <p:spPr>
          <a:xfrm>
            <a:off x="58813" y="4221088"/>
            <a:ext cx="2033635" cy="646331"/>
          </a:xfrm>
          <a:prstGeom prst="rect">
            <a:avLst/>
          </a:prstGeom>
          <a:solidFill>
            <a:srgbClr val="FF0000">
              <a:alpha val="25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>
                <a:solidFill>
                  <a:srgbClr val="000000"/>
                </a:solidFill>
                <a:latin typeface="Arial"/>
              </a:rPr>
              <a:t>Zašifrované podstatné jméno</a:t>
            </a:r>
            <a:endParaRPr lang="cs-CZ" i="1" dirty="0">
              <a:solidFill>
                <a:srgbClr val="000000"/>
              </a:solidFill>
              <a:latin typeface="Arial"/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2107435" y="4221088"/>
            <a:ext cx="1746875" cy="646331"/>
          </a:xfrm>
          <a:prstGeom prst="rect">
            <a:avLst/>
          </a:prstGeom>
          <a:solidFill>
            <a:srgbClr val="00B050">
              <a:alpha val="25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>
                <a:solidFill>
                  <a:srgbClr val="000000"/>
                </a:solidFill>
                <a:latin typeface="Arial"/>
              </a:rPr>
              <a:t>Zašifrovaná slovesa</a:t>
            </a:r>
            <a:endParaRPr lang="cs-CZ" i="1" dirty="0">
              <a:solidFill>
                <a:srgbClr val="000000"/>
              </a:solidFill>
              <a:latin typeface="Arial"/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251521" y="5576272"/>
            <a:ext cx="1179710" cy="369332"/>
          </a:xfrm>
          <a:prstGeom prst="rect">
            <a:avLst/>
          </a:prstGeom>
          <a:solidFill>
            <a:srgbClr val="FF0000">
              <a:alpha val="25000"/>
            </a:srgbClr>
          </a:solidFill>
          <a:ln>
            <a:solidFill>
              <a:srgbClr val="000000"/>
            </a:solidFill>
          </a:ln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</a:rPr>
              <a:t>ŘAKUCH</a:t>
            </a:r>
            <a:endParaRPr kumimoji="0" lang="cs-CZ" sz="1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</a:endParaRPr>
          </a:p>
        </p:txBody>
      </p:sp>
      <p:sp>
        <p:nvSpPr>
          <p:cNvPr id="32" name="TextovéPole 31"/>
          <p:cNvSpPr txBox="1"/>
          <p:nvPr/>
        </p:nvSpPr>
        <p:spPr>
          <a:xfrm>
            <a:off x="2134503" y="4975462"/>
            <a:ext cx="1719807" cy="369332"/>
          </a:xfrm>
          <a:prstGeom prst="rect">
            <a:avLst/>
          </a:prstGeom>
          <a:solidFill>
            <a:srgbClr val="00B050">
              <a:alpha val="25000"/>
            </a:srgbClr>
          </a:solidFill>
          <a:ln>
            <a:solidFill>
              <a:srgbClr val="000000"/>
            </a:solidFill>
          </a:ln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</a:rPr>
              <a:t>ŘÍAV</a:t>
            </a:r>
            <a:endParaRPr kumimoji="0" lang="cs-CZ" sz="1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</a:endParaRPr>
          </a:p>
        </p:txBody>
      </p:sp>
      <p:sp>
        <p:nvSpPr>
          <p:cNvPr id="33" name="TextovéPole 32"/>
          <p:cNvSpPr txBox="1"/>
          <p:nvPr/>
        </p:nvSpPr>
        <p:spPr>
          <a:xfrm>
            <a:off x="2134503" y="5391606"/>
            <a:ext cx="1719808" cy="369332"/>
          </a:xfrm>
          <a:prstGeom prst="rect">
            <a:avLst/>
          </a:prstGeom>
          <a:solidFill>
            <a:srgbClr val="00B050">
              <a:alpha val="25000"/>
            </a:srgbClr>
          </a:solidFill>
          <a:ln>
            <a:solidFill>
              <a:srgbClr val="000000"/>
            </a:solidFill>
          </a:ln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</a:rPr>
              <a:t>VÁOCHNÁUT</a:t>
            </a:r>
            <a:endParaRPr kumimoji="0" lang="cs-CZ" sz="1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</a:endParaRPr>
          </a:p>
        </p:txBody>
      </p:sp>
      <p:sp>
        <p:nvSpPr>
          <p:cNvPr id="34" name="TextovéPole 33"/>
          <p:cNvSpPr txBox="1"/>
          <p:nvPr/>
        </p:nvSpPr>
        <p:spPr>
          <a:xfrm>
            <a:off x="2134502" y="5818279"/>
            <a:ext cx="1719807" cy="369332"/>
          </a:xfrm>
          <a:prstGeom prst="rect">
            <a:avLst/>
          </a:prstGeom>
          <a:solidFill>
            <a:srgbClr val="00B050">
              <a:alpha val="25000"/>
            </a:srgbClr>
          </a:solidFill>
          <a:ln>
            <a:solidFill>
              <a:srgbClr val="000000"/>
            </a:solidFill>
          </a:ln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kern="0" dirty="0" smtClean="0">
                <a:solidFill>
                  <a:srgbClr val="000000"/>
                </a:solidFill>
                <a:latin typeface="Arial"/>
              </a:rPr>
              <a:t>EČEP</a:t>
            </a:r>
            <a:endParaRPr kumimoji="0" lang="cs-CZ" sz="18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</a:endParaRPr>
          </a:p>
        </p:txBody>
      </p:sp>
      <p:sp>
        <p:nvSpPr>
          <p:cNvPr id="35" name="TextovéPole 34"/>
          <p:cNvSpPr txBox="1"/>
          <p:nvPr/>
        </p:nvSpPr>
        <p:spPr>
          <a:xfrm>
            <a:off x="2134503" y="6239175"/>
            <a:ext cx="1719806" cy="369332"/>
          </a:xfrm>
          <a:prstGeom prst="rect">
            <a:avLst/>
          </a:prstGeom>
          <a:solidFill>
            <a:srgbClr val="00B050">
              <a:alpha val="25000"/>
            </a:srgbClr>
          </a:solidFill>
          <a:ln>
            <a:solidFill>
              <a:srgbClr val="000000"/>
            </a:solidFill>
          </a:ln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kern="0" dirty="0" smtClean="0">
                <a:solidFill>
                  <a:srgbClr val="000000"/>
                </a:solidFill>
                <a:latin typeface="Arial"/>
              </a:rPr>
              <a:t>MSAÍŽ</a:t>
            </a:r>
            <a:endParaRPr kumimoji="0" lang="cs-CZ" sz="18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</a:endParaRPr>
          </a:p>
        </p:txBody>
      </p:sp>
      <p:cxnSp>
        <p:nvCxnSpPr>
          <p:cNvPr id="36" name="Pravoúhlá spojnice 35"/>
          <p:cNvCxnSpPr>
            <a:stCxn id="31" idx="3"/>
            <a:endCxn id="32" idx="1"/>
          </p:cNvCxnSpPr>
          <p:nvPr/>
        </p:nvCxnSpPr>
        <p:spPr>
          <a:xfrm flipV="1">
            <a:off x="1431231" y="5160128"/>
            <a:ext cx="703272" cy="600810"/>
          </a:xfrm>
          <a:prstGeom prst="bentConnector3">
            <a:avLst/>
          </a:prstGeom>
          <a:noFill/>
          <a:ln w="12700" cap="flat" cmpd="sng" algn="ctr">
            <a:solidFill>
              <a:srgbClr val="000000"/>
            </a:solidFill>
            <a:prstDash val="solid"/>
          </a:ln>
          <a:effectLst/>
        </p:spPr>
      </p:cxnSp>
      <p:cxnSp>
        <p:nvCxnSpPr>
          <p:cNvPr id="37" name="Pravoúhlá spojnice 36"/>
          <p:cNvCxnSpPr>
            <a:stCxn id="31" idx="3"/>
            <a:endCxn id="33" idx="1"/>
          </p:cNvCxnSpPr>
          <p:nvPr/>
        </p:nvCxnSpPr>
        <p:spPr>
          <a:xfrm flipV="1">
            <a:off x="1431231" y="5576272"/>
            <a:ext cx="703272" cy="184666"/>
          </a:xfrm>
          <a:prstGeom prst="bentConnector3">
            <a:avLst/>
          </a:prstGeom>
          <a:noFill/>
          <a:ln w="12700" cap="flat" cmpd="sng" algn="ctr">
            <a:solidFill>
              <a:srgbClr val="000000"/>
            </a:solidFill>
            <a:prstDash val="solid"/>
          </a:ln>
          <a:effectLst/>
        </p:spPr>
      </p:cxnSp>
      <p:cxnSp>
        <p:nvCxnSpPr>
          <p:cNvPr id="38" name="Pravoúhlá spojnice 37"/>
          <p:cNvCxnSpPr>
            <a:stCxn id="31" idx="3"/>
            <a:endCxn id="34" idx="1"/>
          </p:cNvCxnSpPr>
          <p:nvPr/>
        </p:nvCxnSpPr>
        <p:spPr>
          <a:xfrm>
            <a:off x="1431231" y="5760938"/>
            <a:ext cx="703271" cy="242007"/>
          </a:xfrm>
          <a:prstGeom prst="bentConnector3">
            <a:avLst/>
          </a:prstGeom>
          <a:noFill/>
          <a:ln w="12700" cap="flat" cmpd="sng" algn="ctr">
            <a:solidFill>
              <a:srgbClr val="000000"/>
            </a:solidFill>
            <a:prstDash val="solid"/>
          </a:ln>
          <a:effectLst/>
        </p:spPr>
      </p:cxnSp>
      <p:cxnSp>
        <p:nvCxnSpPr>
          <p:cNvPr id="39" name="Pravoúhlá spojnice 38"/>
          <p:cNvCxnSpPr>
            <a:stCxn id="31" idx="3"/>
            <a:endCxn id="35" idx="1"/>
          </p:cNvCxnSpPr>
          <p:nvPr/>
        </p:nvCxnSpPr>
        <p:spPr>
          <a:xfrm>
            <a:off x="1431231" y="5760938"/>
            <a:ext cx="703272" cy="662903"/>
          </a:xfrm>
          <a:prstGeom prst="bentConnector3">
            <a:avLst/>
          </a:prstGeom>
          <a:noFill/>
          <a:ln w="12700" cap="flat" cmpd="sng" algn="ctr">
            <a:solidFill>
              <a:srgbClr val="000000"/>
            </a:solidFill>
            <a:prstDash val="solid"/>
          </a:ln>
          <a:effectLst/>
        </p:spPr>
      </p:cxnSp>
      <p:sp>
        <p:nvSpPr>
          <p:cNvPr id="40" name="TextovéPole 39"/>
          <p:cNvSpPr txBox="1"/>
          <p:nvPr/>
        </p:nvSpPr>
        <p:spPr>
          <a:xfrm>
            <a:off x="4211960" y="5598046"/>
            <a:ext cx="1285615" cy="369332"/>
          </a:xfrm>
          <a:prstGeom prst="rect">
            <a:avLst/>
          </a:prstGeom>
          <a:solidFill>
            <a:srgbClr val="FF0000">
              <a:alpha val="25000"/>
            </a:srgbClr>
          </a:solidFill>
          <a:ln>
            <a:solidFill>
              <a:srgbClr val="000000"/>
            </a:solidFill>
          </a:ln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1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</a:endParaRPr>
          </a:p>
        </p:txBody>
      </p:sp>
      <p:sp>
        <p:nvSpPr>
          <p:cNvPr id="41" name="TextovéPole 40"/>
          <p:cNvSpPr txBox="1"/>
          <p:nvPr/>
        </p:nvSpPr>
        <p:spPr>
          <a:xfrm>
            <a:off x="6200848" y="4997236"/>
            <a:ext cx="1719807" cy="369332"/>
          </a:xfrm>
          <a:prstGeom prst="rect">
            <a:avLst/>
          </a:prstGeom>
          <a:solidFill>
            <a:srgbClr val="00B050">
              <a:alpha val="25000"/>
            </a:srgbClr>
          </a:solidFill>
          <a:ln>
            <a:solidFill>
              <a:srgbClr val="000000"/>
            </a:solidFill>
          </a:ln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18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</a:endParaRPr>
          </a:p>
        </p:txBody>
      </p:sp>
      <p:sp>
        <p:nvSpPr>
          <p:cNvPr id="42" name="TextovéPole 41"/>
          <p:cNvSpPr txBox="1"/>
          <p:nvPr/>
        </p:nvSpPr>
        <p:spPr>
          <a:xfrm>
            <a:off x="6200848" y="5413380"/>
            <a:ext cx="1719808" cy="369332"/>
          </a:xfrm>
          <a:prstGeom prst="rect">
            <a:avLst/>
          </a:prstGeom>
          <a:solidFill>
            <a:srgbClr val="00B050">
              <a:alpha val="25000"/>
            </a:srgbClr>
          </a:solidFill>
          <a:ln>
            <a:solidFill>
              <a:srgbClr val="000000"/>
            </a:solidFill>
          </a:ln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18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</a:endParaRPr>
          </a:p>
        </p:txBody>
      </p:sp>
      <p:sp>
        <p:nvSpPr>
          <p:cNvPr id="43" name="TextovéPole 42"/>
          <p:cNvSpPr txBox="1"/>
          <p:nvPr/>
        </p:nvSpPr>
        <p:spPr>
          <a:xfrm>
            <a:off x="6200847" y="5840053"/>
            <a:ext cx="1719807" cy="369332"/>
          </a:xfrm>
          <a:prstGeom prst="rect">
            <a:avLst/>
          </a:prstGeom>
          <a:solidFill>
            <a:srgbClr val="00B050">
              <a:alpha val="25000"/>
            </a:srgbClr>
          </a:solidFill>
          <a:ln>
            <a:solidFill>
              <a:srgbClr val="000000"/>
            </a:solidFill>
          </a:ln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18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</a:endParaRPr>
          </a:p>
        </p:txBody>
      </p:sp>
      <p:sp>
        <p:nvSpPr>
          <p:cNvPr id="44" name="TextovéPole 43"/>
          <p:cNvSpPr txBox="1"/>
          <p:nvPr/>
        </p:nvSpPr>
        <p:spPr>
          <a:xfrm>
            <a:off x="6200848" y="6260949"/>
            <a:ext cx="1719806" cy="369332"/>
          </a:xfrm>
          <a:prstGeom prst="rect">
            <a:avLst/>
          </a:prstGeom>
          <a:solidFill>
            <a:srgbClr val="00B050">
              <a:alpha val="25000"/>
            </a:srgbClr>
          </a:solidFill>
          <a:ln>
            <a:solidFill>
              <a:srgbClr val="000000"/>
            </a:solidFill>
          </a:ln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18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</a:endParaRPr>
          </a:p>
        </p:txBody>
      </p:sp>
      <p:cxnSp>
        <p:nvCxnSpPr>
          <p:cNvPr id="45" name="Pravoúhlá spojnice 44"/>
          <p:cNvCxnSpPr>
            <a:stCxn id="40" idx="3"/>
            <a:endCxn id="41" idx="1"/>
          </p:cNvCxnSpPr>
          <p:nvPr/>
        </p:nvCxnSpPr>
        <p:spPr>
          <a:xfrm flipV="1">
            <a:off x="5497575" y="5181902"/>
            <a:ext cx="703273" cy="600810"/>
          </a:xfrm>
          <a:prstGeom prst="bentConnector3">
            <a:avLst/>
          </a:prstGeom>
          <a:noFill/>
          <a:ln w="12700" cap="flat" cmpd="sng" algn="ctr">
            <a:solidFill>
              <a:srgbClr val="000000"/>
            </a:solidFill>
            <a:prstDash val="solid"/>
          </a:ln>
          <a:effectLst/>
        </p:spPr>
      </p:cxnSp>
      <p:cxnSp>
        <p:nvCxnSpPr>
          <p:cNvPr id="46" name="Pravoúhlá spojnice 45"/>
          <p:cNvCxnSpPr>
            <a:stCxn id="40" idx="3"/>
            <a:endCxn id="42" idx="1"/>
          </p:cNvCxnSpPr>
          <p:nvPr/>
        </p:nvCxnSpPr>
        <p:spPr>
          <a:xfrm flipV="1">
            <a:off x="5497575" y="5598046"/>
            <a:ext cx="703273" cy="184666"/>
          </a:xfrm>
          <a:prstGeom prst="bentConnector3">
            <a:avLst/>
          </a:prstGeom>
          <a:noFill/>
          <a:ln w="12700" cap="flat" cmpd="sng" algn="ctr">
            <a:solidFill>
              <a:srgbClr val="000000"/>
            </a:solidFill>
            <a:prstDash val="solid"/>
          </a:ln>
          <a:effectLst/>
        </p:spPr>
      </p:cxnSp>
      <p:cxnSp>
        <p:nvCxnSpPr>
          <p:cNvPr id="47" name="Pravoúhlá spojnice 46"/>
          <p:cNvCxnSpPr>
            <a:stCxn id="40" idx="3"/>
            <a:endCxn id="43" idx="1"/>
          </p:cNvCxnSpPr>
          <p:nvPr/>
        </p:nvCxnSpPr>
        <p:spPr>
          <a:xfrm>
            <a:off x="5497575" y="5782712"/>
            <a:ext cx="703272" cy="242007"/>
          </a:xfrm>
          <a:prstGeom prst="bentConnector3">
            <a:avLst/>
          </a:prstGeom>
          <a:noFill/>
          <a:ln w="12700" cap="flat" cmpd="sng" algn="ctr">
            <a:solidFill>
              <a:srgbClr val="000000"/>
            </a:solidFill>
            <a:prstDash val="solid"/>
          </a:ln>
          <a:effectLst/>
        </p:spPr>
      </p:cxnSp>
      <p:cxnSp>
        <p:nvCxnSpPr>
          <p:cNvPr id="48" name="Pravoúhlá spojnice 47"/>
          <p:cNvCxnSpPr>
            <a:stCxn id="40" idx="3"/>
            <a:endCxn id="44" idx="1"/>
          </p:cNvCxnSpPr>
          <p:nvPr/>
        </p:nvCxnSpPr>
        <p:spPr>
          <a:xfrm>
            <a:off x="5497575" y="5782712"/>
            <a:ext cx="703273" cy="662903"/>
          </a:xfrm>
          <a:prstGeom prst="bentConnector3">
            <a:avLst/>
          </a:prstGeom>
          <a:noFill/>
          <a:ln w="12700" cap="flat" cmpd="sng" algn="ctr">
            <a:solidFill>
              <a:srgbClr val="000000"/>
            </a:solidFill>
            <a:prstDash val="solid"/>
          </a:ln>
          <a:effectLst/>
        </p:spPr>
      </p:cxnSp>
    </p:spTree>
    <p:extLst>
      <p:ext uri="{BB962C8B-B14F-4D97-AF65-F5344CB8AC3E}">
        <p14:creationId xmlns:p14="http://schemas.microsoft.com/office/powerpoint/2010/main" val="4064806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tint val="100000"/>
            <a:shade val="100000"/>
            <a:hueMod val="100000"/>
            <a:satMod val="100000"/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80" name="Tabulka 87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46501257"/>
              </p:ext>
            </p:extLst>
          </p:nvPr>
        </p:nvGraphicFramePr>
        <p:xfrm>
          <a:off x="-6454" y="26166"/>
          <a:ext cx="9144000" cy="741680"/>
        </p:xfrm>
        <a:graphic>
          <a:graphicData uri="http://schemas.openxmlformats.org/drawingml/2006/table">
            <a:tbl>
              <a:tblPr firstRow="1" bandRow="1"/>
              <a:tblGrid>
                <a:gridCol w="1043608"/>
                <a:gridCol w="8100392"/>
              </a:tblGrid>
              <a:tr h="370840">
                <a:tc gridSpan="2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cs-CZ" sz="1600" dirty="0" smtClean="0">
                          <a:latin typeface="Arial" pitchFamily="34" charset="0"/>
                          <a:cs typeface="Arial" pitchFamily="34" charset="0"/>
                        </a:rPr>
                        <a:t>Pracovní list 488/2</a:t>
                      </a:r>
                      <a:endParaRPr lang="cs-CZ" sz="16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cs-CZ" sz="1600" dirty="0" smtClean="0">
                          <a:latin typeface="Arial" pitchFamily="34" charset="0"/>
                          <a:cs typeface="Arial" pitchFamily="34" charset="0"/>
                        </a:rPr>
                        <a:t>Jméno:</a:t>
                      </a:r>
                      <a:endParaRPr lang="cs-CZ" sz="16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endParaRPr lang="cs-CZ" sz="16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mpd="sng">
                      <a:solidFill>
                        <a:sysClr val="windowText" lastClr="000000"/>
                      </a:solidFill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5" name="TextovéPole 14"/>
          <p:cNvSpPr txBox="1"/>
          <p:nvPr/>
        </p:nvSpPr>
        <p:spPr>
          <a:xfrm>
            <a:off x="-5107" y="884824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kern="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Rozluštěte zašifrovaná podstatná jména a slovesa. Do políček zapište podstatná jména a přiřaďte jim příslušná slovesa.</a:t>
            </a:r>
          </a:p>
        </p:txBody>
      </p:sp>
      <p:sp>
        <p:nvSpPr>
          <p:cNvPr id="49" name="TextovéPole 48"/>
          <p:cNvSpPr txBox="1"/>
          <p:nvPr/>
        </p:nvSpPr>
        <p:spPr>
          <a:xfrm>
            <a:off x="490293" y="1702549"/>
            <a:ext cx="2033635" cy="646331"/>
          </a:xfrm>
          <a:prstGeom prst="rect">
            <a:avLst/>
          </a:prstGeom>
          <a:solidFill>
            <a:srgbClr val="FF0000">
              <a:alpha val="25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>
                <a:solidFill>
                  <a:srgbClr val="000000"/>
                </a:solidFill>
                <a:latin typeface="Arial"/>
              </a:rPr>
              <a:t>Zašifrované podstatné jméno</a:t>
            </a:r>
            <a:endParaRPr lang="cs-CZ" i="1" dirty="0">
              <a:solidFill>
                <a:srgbClr val="000000"/>
              </a:solidFill>
              <a:latin typeface="Arial"/>
            </a:endParaRPr>
          </a:p>
        </p:txBody>
      </p:sp>
      <p:sp>
        <p:nvSpPr>
          <p:cNvPr id="50" name="TextovéPole 49"/>
          <p:cNvSpPr txBox="1"/>
          <p:nvPr/>
        </p:nvSpPr>
        <p:spPr>
          <a:xfrm>
            <a:off x="2538915" y="1702549"/>
            <a:ext cx="1746875" cy="646331"/>
          </a:xfrm>
          <a:prstGeom prst="rect">
            <a:avLst/>
          </a:prstGeom>
          <a:solidFill>
            <a:srgbClr val="00B050">
              <a:alpha val="25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>
                <a:solidFill>
                  <a:srgbClr val="000000"/>
                </a:solidFill>
                <a:latin typeface="Arial"/>
              </a:rPr>
              <a:t>Zašifrovaná slovesa</a:t>
            </a:r>
            <a:endParaRPr lang="cs-CZ" i="1" dirty="0">
              <a:solidFill>
                <a:srgbClr val="000000"/>
              </a:solidFill>
              <a:latin typeface="Arial"/>
            </a:endParaRPr>
          </a:p>
        </p:txBody>
      </p:sp>
      <p:sp>
        <p:nvSpPr>
          <p:cNvPr id="51" name="TextovéPole 50"/>
          <p:cNvSpPr txBox="1"/>
          <p:nvPr/>
        </p:nvSpPr>
        <p:spPr>
          <a:xfrm>
            <a:off x="323528" y="3023063"/>
            <a:ext cx="1539183" cy="369332"/>
          </a:xfrm>
          <a:prstGeom prst="rect">
            <a:avLst/>
          </a:prstGeom>
          <a:solidFill>
            <a:srgbClr val="FF0000">
              <a:alpha val="25000"/>
            </a:srgbClr>
          </a:solidFill>
          <a:ln>
            <a:solidFill>
              <a:srgbClr val="000000"/>
            </a:solidFill>
          </a:ln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</a:rPr>
              <a:t>ANVAŠEDL</a:t>
            </a:r>
            <a:endParaRPr kumimoji="0" lang="cs-CZ" sz="1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</a:endParaRPr>
          </a:p>
        </p:txBody>
      </p:sp>
      <p:sp>
        <p:nvSpPr>
          <p:cNvPr id="52" name="TextovéPole 51"/>
          <p:cNvSpPr txBox="1"/>
          <p:nvPr/>
        </p:nvSpPr>
        <p:spPr>
          <a:xfrm>
            <a:off x="2565983" y="2422253"/>
            <a:ext cx="1719807" cy="369332"/>
          </a:xfrm>
          <a:prstGeom prst="rect">
            <a:avLst/>
          </a:prstGeom>
          <a:solidFill>
            <a:srgbClr val="00B050">
              <a:alpha val="25000"/>
            </a:srgbClr>
          </a:solidFill>
          <a:ln>
            <a:solidFill>
              <a:srgbClr val="000000"/>
            </a:solidFill>
          </a:ln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</a:rPr>
              <a:t>JEŠI</a:t>
            </a:r>
          </a:p>
        </p:txBody>
      </p:sp>
      <p:sp>
        <p:nvSpPr>
          <p:cNvPr id="53" name="TextovéPole 52"/>
          <p:cNvSpPr txBox="1"/>
          <p:nvPr/>
        </p:nvSpPr>
        <p:spPr>
          <a:xfrm>
            <a:off x="2565983" y="2838397"/>
            <a:ext cx="1719808" cy="369332"/>
          </a:xfrm>
          <a:prstGeom prst="rect">
            <a:avLst/>
          </a:prstGeom>
          <a:solidFill>
            <a:srgbClr val="00B050">
              <a:alpha val="25000"/>
            </a:srgbClr>
          </a:solidFill>
          <a:ln>
            <a:solidFill>
              <a:srgbClr val="000000"/>
            </a:solidFill>
          </a:ln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</a:rPr>
              <a:t>HÁTŘÍS</a:t>
            </a:r>
            <a:endParaRPr kumimoji="0" lang="cs-CZ" sz="1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</a:endParaRPr>
          </a:p>
        </p:txBody>
      </p:sp>
      <p:sp>
        <p:nvSpPr>
          <p:cNvPr id="54" name="TextovéPole 53"/>
          <p:cNvSpPr txBox="1"/>
          <p:nvPr/>
        </p:nvSpPr>
        <p:spPr>
          <a:xfrm>
            <a:off x="2565982" y="3265070"/>
            <a:ext cx="1719807" cy="369332"/>
          </a:xfrm>
          <a:prstGeom prst="rect">
            <a:avLst/>
          </a:prstGeom>
          <a:solidFill>
            <a:srgbClr val="00B050">
              <a:alpha val="25000"/>
            </a:srgbClr>
          </a:solidFill>
          <a:ln>
            <a:solidFill>
              <a:srgbClr val="000000"/>
            </a:solidFill>
          </a:ln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</a:rPr>
              <a:t>HUSTEJE</a:t>
            </a:r>
            <a:endParaRPr kumimoji="0" lang="cs-CZ" sz="1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</a:endParaRPr>
          </a:p>
        </p:txBody>
      </p:sp>
      <p:sp>
        <p:nvSpPr>
          <p:cNvPr id="55" name="TextovéPole 54"/>
          <p:cNvSpPr txBox="1"/>
          <p:nvPr/>
        </p:nvSpPr>
        <p:spPr>
          <a:xfrm>
            <a:off x="2565983" y="3685966"/>
            <a:ext cx="1719806" cy="369332"/>
          </a:xfrm>
          <a:prstGeom prst="rect">
            <a:avLst/>
          </a:prstGeom>
          <a:solidFill>
            <a:srgbClr val="00B050">
              <a:alpha val="25000"/>
            </a:srgbClr>
          </a:solidFill>
          <a:ln>
            <a:solidFill>
              <a:srgbClr val="000000"/>
            </a:solidFill>
          </a:ln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</a:rPr>
              <a:t>VUPRAOJE</a:t>
            </a:r>
          </a:p>
        </p:txBody>
      </p:sp>
      <p:cxnSp>
        <p:nvCxnSpPr>
          <p:cNvPr id="56" name="Pravoúhlá spojnice 55"/>
          <p:cNvCxnSpPr>
            <a:stCxn id="51" idx="3"/>
            <a:endCxn id="52" idx="1"/>
          </p:cNvCxnSpPr>
          <p:nvPr/>
        </p:nvCxnSpPr>
        <p:spPr>
          <a:xfrm flipV="1">
            <a:off x="1862711" y="2606919"/>
            <a:ext cx="703272" cy="600810"/>
          </a:xfrm>
          <a:prstGeom prst="bentConnector3">
            <a:avLst/>
          </a:prstGeom>
          <a:noFill/>
          <a:ln w="12700" cap="flat" cmpd="sng" algn="ctr">
            <a:solidFill>
              <a:srgbClr val="000000"/>
            </a:solidFill>
            <a:prstDash val="solid"/>
          </a:ln>
          <a:effectLst/>
        </p:spPr>
      </p:cxnSp>
      <p:cxnSp>
        <p:nvCxnSpPr>
          <p:cNvPr id="57" name="Pravoúhlá spojnice 56"/>
          <p:cNvCxnSpPr>
            <a:stCxn id="51" idx="3"/>
            <a:endCxn id="53" idx="1"/>
          </p:cNvCxnSpPr>
          <p:nvPr/>
        </p:nvCxnSpPr>
        <p:spPr>
          <a:xfrm flipV="1">
            <a:off x="1862711" y="3023063"/>
            <a:ext cx="703272" cy="184666"/>
          </a:xfrm>
          <a:prstGeom prst="bentConnector3">
            <a:avLst/>
          </a:prstGeom>
          <a:noFill/>
          <a:ln w="12700" cap="flat" cmpd="sng" algn="ctr">
            <a:solidFill>
              <a:srgbClr val="000000"/>
            </a:solidFill>
            <a:prstDash val="solid"/>
          </a:ln>
          <a:effectLst/>
        </p:spPr>
      </p:cxnSp>
      <p:cxnSp>
        <p:nvCxnSpPr>
          <p:cNvPr id="58" name="Pravoúhlá spojnice 57"/>
          <p:cNvCxnSpPr>
            <a:stCxn id="51" idx="3"/>
            <a:endCxn id="54" idx="1"/>
          </p:cNvCxnSpPr>
          <p:nvPr/>
        </p:nvCxnSpPr>
        <p:spPr>
          <a:xfrm>
            <a:off x="1862711" y="3207729"/>
            <a:ext cx="703271" cy="242007"/>
          </a:xfrm>
          <a:prstGeom prst="bentConnector3">
            <a:avLst/>
          </a:prstGeom>
          <a:noFill/>
          <a:ln w="12700" cap="flat" cmpd="sng" algn="ctr">
            <a:solidFill>
              <a:srgbClr val="000000"/>
            </a:solidFill>
            <a:prstDash val="solid"/>
          </a:ln>
          <a:effectLst/>
        </p:spPr>
      </p:cxnSp>
      <p:cxnSp>
        <p:nvCxnSpPr>
          <p:cNvPr id="59" name="Pravoúhlá spojnice 58"/>
          <p:cNvCxnSpPr>
            <a:stCxn id="51" idx="3"/>
            <a:endCxn id="55" idx="1"/>
          </p:cNvCxnSpPr>
          <p:nvPr/>
        </p:nvCxnSpPr>
        <p:spPr>
          <a:xfrm>
            <a:off x="1862711" y="3207729"/>
            <a:ext cx="703272" cy="662903"/>
          </a:xfrm>
          <a:prstGeom prst="bentConnector3">
            <a:avLst/>
          </a:prstGeom>
          <a:noFill/>
          <a:ln w="12700" cap="flat" cmpd="sng" algn="ctr">
            <a:solidFill>
              <a:srgbClr val="000000"/>
            </a:solidFill>
            <a:prstDash val="solid"/>
          </a:ln>
          <a:effectLst/>
        </p:spPr>
      </p:cxnSp>
      <p:sp>
        <p:nvSpPr>
          <p:cNvPr id="60" name="TextovéPole 59"/>
          <p:cNvSpPr txBox="1"/>
          <p:nvPr/>
        </p:nvSpPr>
        <p:spPr>
          <a:xfrm>
            <a:off x="4608288" y="3044837"/>
            <a:ext cx="1501071" cy="369332"/>
          </a:xfrm>
          <a:prstGeom prst="rect">
            <a:avLst/>
          </a:prstGeom>
          <a:solidFill>
            <a:srgbClr val="FF0000">
              <a:alpha val="25000"/>
            </a:srgbClr>
          </a:solidFill>
          <a:ln>
            <a:solidFill>
              <a:srgbClr val="000000"/>
            </a:solidFill>
          </a:ln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1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</a:endParaRPr>
          </a:p>
        </p:txBody>
      </p:sp>
      <p:sp>
        <p:nvSpPr>
          <p:cNvPr id="61" name="TextovéPole 60"/>
          <p:cNvSpPr txBox="1"/>
          <p:nvPr/>
        </p:nvSpPr>
        <p:spPr>
          <a:xfrm>
            <a:off x="6812632" y="2444027"/>
            <a:ext cx="1719807" cy="369332"/>
          </a:xfrm>
          <a:prstGeom prst="rect">
            <a:avLst/>
          </a:prstGeom>
          <a:solidFill>
            <a:srgbClr val="00B050">
              <a:alpha val="25000"/>
            </a:srgbClr>
          </a:solidFill>
          <a:ln>
            <a:solidFill>
              <a:srgbClr val="000000"/>
            </a:solidFill>
          </a:ln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18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</a:endParaRPr>
          </a:p>
        </p:txBody>
      </p:sp>
      <p:sp>
        <p:nvSpPr>
          <p:cNvPr id="62" name="TextovéPole 61"/>
          <p:cNvSpPr txBox="1"/>
          <p:nvPr/>
        </p:nvSpPr>
        <p:spPr>
          <a:xfrm>
            <a:off x="6812632" y="2860171"/>
            <a:ext cx="1719808" cy="369332"/>
          </a:xfrm>
          <a:prstGeom prst="rect">
            <a:avLst/>
          </a:prstGeom>
          <a:solidFill>
            <a:srgbClr val="00B050">
              <a:alpha val="25000"/>
            </a:srgbClr>
          </a:solidFill>
          <a:ln>
            <a:solidFill>
              <a:srgbClr val="000000"/>
            </a:solidFill>
          </a:ln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18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</a:endParaRPr>
          </a:p>
        </p:txBody>
      </p:sp>
      <p:sp>
        <p:nvSpPr>
          <p:cNvPr id="63" name="TextovéPole 62"/>
          <p:cNvSpPr txBox="1"/>
          <p:nvPr/>
        </p:nvSpPr>
        <p:spPr>
          <a:xfrm>
            <a:off x="6812631" y="3286844"/>
            <a:ext cx="1719807" cy="369332"/>
          </a:xfrm>
          <a:prstGeom prst="rect">
            <a:avLst/>
          </a:prstGeom>
          <a:solidFill>
            <a:srgbClr val="00B050">
              <a:alpha val="25000"/>
            </a:srgbClr>
          </a:solidFill>
          <a:ln>
            <a:solidFill>
              <a:srgbClr val="000000"/>
            </a:solidFill>
          </a:ln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18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</a:endParaRPr>
          </a:p>
        </p:txBody>
      </p:sp>
      <p:sp>
        <p:nvSpPr>
          <p:cNvPr id="64" name="TextovéPole 63"/>
          <p:cNvSpPr txBox="1"/>
          <p:nvPr/>
        </p:nvSpPr>
        <p:spPr>
          <a:xfrm>
            <a:off x="6812632" y="3707740"/>
            <a:ext cx="1719806" cy="369332"/>
          </a:xfrm>
          <a:prstGeom prst="rect">
            <a:avLst/>
          </a:prstGeom>
          <a:solidFill>
            <a:srgbClr val="00B050">
              <a:alpha val="25000"/>
            </a:srgbClr>
          </a:solidFill>
          <a:ln>
            <a:solidFill>
              <a:srgbClr val="000000"/>
            </a:solidFill>
          </a:ln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18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</a:endParaRPr>
          </a:p>
        </p:txBody>
      </p:sp>
      <p:cxnSp>
        <p:nvCxnSpPr>
          <p:cNvPr id="65" name="Pravoúhlá spojnice 64"/>
          <p:cNvCxnSpPr>
            <a:stCxn id="60" idx="3"/>
            <a:endCxn id="61" idx="1"/>
          </p:cNvCxnSpPr>
          <p:nvPr/>
        </p:nvCxnSpPr>
        <p:spPr>
          <a:xfrm flipV="1">
            <a:off x="6109359" y="2628693"/>
            <a:ext cx="703273" cy="600810"/>
          </a:xfrm>
          <a:prstGeom prst="bentConnector3">
            <a:avLst/>
          </a:prstGeom>
          <a:noFill/>
          <a:ln w="12700" cap="flat" cmpd="sng" algn="ctr">
            <a:solidFill>
              <a:srgbClr val="000000"/>
            </a:solidFill>
            <a:prstDash val="solid"/>
          </a:ln>
          <a:effectLst/>
        </p:spPr>
      </p:cxnSp>
      <p:cxnSp>
        <p:nvCxnSpPr>
          <p:cNvPr id="66" name="Pravoúhlá spojnice 65"/>
          <p:cNvCxnSpPr>
            <a:stCxn id="60" idx="3"/>
            <a:endCxn id="62" idx="1"/>
          </p:cNvCxnSpPr>
          <p:nvPr/>
        </p:nvCxnSpPr>
        <p:spPr>
          <a:xfrm flipV="1">
            <a:off x="6109359" y="3044837"/>
            <a:ext cx="703273" cy="184666"/>
          </a:xfrm>
          <a:prstGeom prst="bentConnector3">
            <a:avLst/>
          </a:prstGeom>
          <a:noFill/>
          <a:ln w="12700" cap="flat" cmpd="sng" algn="ctr">
            <a:solidFill>
              <a:srgbClr val="000000"/>
            </a:solidFill>
            <a:prstDash val="solid"/>
          </a:ln>
          <a:effectLst/>
        </p:spPr>
      </p:cxnSp>
      <p:cxnSp>
        <p:nvCxnSpPr>
          <p:cNvPr id="67" name="Pravoúhlá spojnice 66"/>
          <p:cNvCxnSpPr>
            <a:stCxn id="60" idx="3"/>
            <a:endCxn id="63" idx="1"/>
          </p:cNvCxnSpPr>
          <p:nvPr/>
        </p:nvCxnSpPr>
        <p:spPr>
          <a:xfrm>
            <a:off x="6109359" y="3229503"/>
            <a:ext cx="703272" cy="242007"/>
          </a:xfrm>
          <a:prstGeom prst="bentConnector3">
            <a:avLst/>
          </a:prstGeom>
          <a:noFill/>
          <a:ln w="12700" cap="flat" cmpd="sng" algn="ctr">
            <a:solidFill>
              <a:srgbClr val="000000"/>
            </a:solidFill>
            <a:prstDash val="solid"/>
          </a:ln>
          <a:effectLst/>
        </p:spPr>
      </p:cxnSp>
      <p:cxnSp>
        <p:nvCxnSpPr>
          <p:cNvPr id="68" name="Pravoúhlá spojnice 67"/>
          <p:cNvCxnSpPr>
            <a:stCxn id="60" idx="3"/>
            <a:endCxn id="64" idx="1"/>
          </p:cNvCxnSpPr>
          <p:nvPr/>
        </p:nvCxnSpPr>
        <p:spPr>
          <a:xfrm>
            <a:off x="6109359" y="3229503"/>
            <a:ext cx="703273" cy="662903"/>
          </a:xfrm>
          <a:prstGeom prst="bentConnector3">
            <a:avLst/>
          </a:prstGeom>
          <a:noFill/>
          <a:ln w="12700" cap="flat" cmpd="sng" algn="ctr">
            <a:solidFill>
              <a:srgbClr val="000000"/>
            </a:solidFill>
            <a:prstDash val="solid"/>
          </a:ln>
          <a:effectLst/>
        </p:spPr>
      </p:cxnSp>
      <p:sp>
        <p:nvSpPr>
          <p:cNvPr id="69" name="TextovéPole 68"/>
          <p:cNvSpPr txBox="1"/>
          <p:nvPr/>
        </p:nvSpPr>
        <p:spPr>
          <a:xfrm>
            <a:off x="526581" y="4293096"/>
            <a:ext cx="2033635" cy="646331"/>
          </a:xfrm>
          <a:prstGeom prst="rect">
            <a:avLst/>
          </a:prstGeom>
          <a:solidFill>
            <a:srgbClr val="FF0000">
              <a:alpha val="25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>
                <a:solidFill>
                  <a:srgbClr val="000000"/>
                </a:solidFill>
                <a:latin typeface="Arial"/>
              </a:rPr>
              <a:t>Zašifrované podstatné jméno</a:t>
            </a:r>
            <a:endParaRPr lang="cs-CZ" i="1" dirty="0">
              <a:solidFill>
                <a:srgbClr val="000000"/>
              </a:solidFill>
              <a:latin typeface="Arial"/>
            </a:endParaRPr>
          </a:p>
        </p:txBody>
      </p:sp>
      <p:sp>
        <p:nvSpPr>
          <p:cNvPr id="70" name="TextovéPole 69"/>
          <p:cNvSpPr txBox="1"/>
          <p:nvPr/>
        </p:nvSpPr>
        <p:spPr>
          <a:xfrm>
            <a:off x="2575203" y="4293096"/>
            <a:ext cx="1746875" cy="646331"/>
          </a:xfrm>
          <a:prstGeom prst="rect">
            <a:avLst/>
          </a:prstGeom>
          <a:solidFill>
            <a:srgbClr val="00B050">
              <a:alpha val="25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>
                <a:solidFill>
                  <a:srgbClr val="000000"/>
                </a:solidFill>
                <a:latin typeface="Arial"/>
              </a:rPr>
              <a:t>Zašifrovaná slovesa</a:t>
            </a:r>
            <a:endParaRPr lang="cs-CZ" i="1" dirty="0">
              <a:solidFill>
                <a:srgbClr val="000000"/>
              </a:solidFill>
              <a:latin typeface="Arial"/>
            </a:endParaRPr>
          </a:p>
        </p:txBody>
      </p:sp>
      <p:sp>
        <p:nvSpPr>
          <p:cNvPr id="71" name="TextovéPole 70"/>
          <p:cNvSpPr txBox="1"/>
          <p:nvPr/>
        </p:nvSpPr>
        <p:spPr>
          <a:xfrm>
            <a:off x="882181" y="5609371"/>
            <a:ext cx="1016817" cy="369332"/>
          </a:xfrm>
          <a:prstGeom prst="rect">
            <a:avLst/>
          </a:prstGeom>
          <a:solidFill>
            <a:srgbClr val="FF0000">
              <a:alpha val="25000"/>
            </a:srgbClr>
          </a:solidFill>
          <a:ln>
            <a:solidFill>
              <a:srgbClr val="000000"/>
            </a:solidFill>
          </a:ln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</a:rPr>
              <a:t>ŘAKÉL</a:t>
            </a:r>
            <a:endParaRPr kumimoji="0" lang="cs-CZ" sz="1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</a:endParaRPr>
          </a:p>
        </p:txBody>
      </p:sp>
      <p:sp>
        <p:nvSpPr>
          <p:cNvPr id="72" name="TextovéPole 71"/>
          <p:cNvSpPr txBox="1"/>
          <p:nvPr/>
        </p:nvSpPr>
        <p:spPr>
          <a:xfrm>
            <a:off x="2602271" y="5008561"/>
            <a:ext cx="1969728" cy="369332"/>
          </a:xfrm>
          <a:prstGeom prst="rect">
            <a:avLst/>
          </a:prstGeom>
          <a:solidFill>
            <a:srgbClr val="00B050">
              <a:alpha val="25000"/>
            </a:srgbClr>
          </a:solidFill>
          <a:ln>
            <a:solidFill>
              <a:srgbClr val="000000"/>
            </a:solidFill>
          </a:ln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</a:rPr>
              <a:t>ČÍLÉ</a:t>
            </a:r>
            <a:endParaRPr kumimoji="0" lang="cs-CZ" sz="1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</a:endParaRPr>
          </a:p>
        </p:txBody>
      </p:sp>
      <p:sp>
        <p:nvSpPr>
          <p:cNvPr id="73" name="TextovéPole 72"/>
          <p:cNvSpPr txBox="1"/>
          <p:nvPr/>
        </p:nvSpPr>
        <p:spPr>
          <a:xfrm>
            <a:off x="2602270" y="5424705"/>
            <a:ext cx="1969729" cy="369332"/>
          </a:xfrm>
          <a:prstGeom prst="rect">
            <a:avLst/>
          </a:prstGeom>
          <a:solidFill>
            <a:srgbClr val="00B050">
              <a:alpha val="25000"/>
            </a:srgbClr>
          </a:solidFill>
          <a:ln>
            <a:solidFill>
              <a:srgbClr val="000000"/>
            </a:solidFill>
          </a:ln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</a:rPr>
              <a:t>JEŘUETVYŠ</a:t>
            </a:r>
            <a:endParaRPr kumimoji="0" lang="cs-CZ" sz="1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</a:endParaRPr>
          </a:p>
        </p:txBody>
      </p:sp>
      <p:sp>
        <p:nvSpPr>
          <p:cNvPr id="74" name="TextovéPole 73"/>
          <p:cNvSpPr txBox="1"/>
          <p:nvPr/>
        </p:nvSpPr>
        <p:spPr>
          <a:xfrm>
            <a:off x="2602270" y="5851378"/>
            <a:ext cx="1969730" cy="369332"/>
          </a:xfrm>
          <a:prstGeom prst="rect">
            <a:avLst/>
          </a:prstGeom>
          <a:solidFill>
            <a:srgbClr val="00B050">
              <a:alpha val="25000"/>
            </a:srgbClr>
          </a:solidFill>
          <a:ln>
            <a:solidFill>
              <a:srgbClr val="000000"/>
            </a:solidFill>
          </a:ln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</a:rPr>
              <a:t>SUJEDEPIPŘE</a:t>
            </a:r>
            <a:endParaRPr kumimoji="0" lang="cs-CZ" sz="1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</a:endParaRPr>
          </a:p>
        </p:txBody>
      </p:sp>
      <p:sp>
        <p:nvSpPr>
          <p:cNvPr id="75" name="TextovéPole 74"/>
          <p:cNvSpPr txBox="1"/>
          <p:nvPr/>
        </p:nvSpPr>
        <p:spPr>
          <a:xfrm>
            <a:off x="2602271" y="6272274"/>
            <a:ext cx="1969728" cy="369332"/>
          </a:xfrm>
          <a:prstGeom prst="rect">
            <a:avLst/>
          </a:prstGeom>
          <a:solidFill>
            <a:srgbClr val="00B050">
              <a:alpha val="25000"/>
            </a:srgbClr>
          </a:solidFill>
          <a:ln>
            <a:solidFill>
              <a:srgbClr val="000000"/>
            </a:solidFill>
          </a:ln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kern="0" dirty="0" smtClean="0">
                <a:solidFill>
                  <a:srgbClr val="000000"/>
                </a:solidFill>
                <a:latin typeface="Arial"/>
              </a:rPr>
              <a:t>RUJEOPE</a:t>
            </a:r>
            <a:endParaRPr kumimoji="0" lang="cs-CZ" sz="1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</a:endParaRPr>
          </a:p>
        </p:txBody>
      </p:sp>
      <p:cxnSp>
        <p:nvCxnSpPr>
          <p:cNvPr id="76" name="Pravoúhlá spojnice 75"/>
          <p:cNvCxnSpPr>
            <a:stCxn id="71" idx="3"/>
            <a:endCxn id="72" idx="1"/>
          </p:cNvCxnSpPr>
          <p:nvPr/>
        </p:nvCxnSpPr>
        <p:spPr>
          <a:xfrm flipV="1">
            <a:off x="1898998" y="5193227"/>
            <a:ext cx="703273" cy="600810"/>
          </a:xfrm>
          <a:prstGeom prst="bentConnector3">
            <a:avLst/>
          </a:prstGeom>
          <a:noFill/>
          <a:ln w="12700" cap="flat" cmpd="sng" algn="ctr">
            <a:solidFill>
              <a:srgbClr val="000000"/>
            </a:solidFill>
            <a:prstDash val="solid"/>
          </a:ln>
          <a:effectLst/>
        </p:spPr>
      </p:cxnSp>
      <p:cxnSp>
        <p:nvCxnSpPr>
          <p:cNvPr id="77" name="Pravoúhlá spojnice 76"/>
          <p:cNvCxnSpPr>
            <a:stCxn id="71" idx="3"/>
            <a:endCxn id="73" idx="1"/>
          </p:cNvCxnSpPr>
          <p:nvPr/>
        </p:nvCxnSpPr>
        <p:spPr>
          <a:xfrm flipV="1">
            <a:off x="1898998" y="5609371"/>
            <a:ext cx="703272" cy="184666"/>
          </a:xfrm>
          <a:prstGeom prst="bentConnector3">
            <a:avLst/>
          </a:prstGeom>
          <a:noFill/>
          <a:ln w="12700" cap="flat" cmpd="sng" algn="ctr">
            <a:solidFill>
              <a:srgbClr val="000000"/>
            </a:solidFill>
            <a:prstDash val="solid"/>
          </a:ln>
          <a:effectLst/>
        </p:spPr>
      </p:cxnSp>
      <p:cxnSp>
        <p:nvCxnSpPr>
          <p:cNvPr id="78" name="Pravoúhlá spojnice 77"/>
          <p:cNvCxnSpPr>
            <a:stCxn id="71" idx="3"/>
            <a:endCxn id="74" idx="1"/>
          </p:cNvCxnSpPr>
          <p:nvPr/>
        </p:nvCxnSpPr>
        <p:spPr>
          <a:xfrm>
            <a:off x="1898998" y="5794037"/>
            <a:ext cx="703272" cy="242007"/>
          </a:xfrm>
          <a:prstGeom prst="bentConnector3">
            <a:avLst/>
          </a:prstGeom>
          <a:noFill/>
          <a:ln w="12700" cap="flat" cmpd="sng" algn="ctr">
            <a:solidFill>
              <a:srgbClr val="000000"/>
            </a:solidFill>
            <a:prstDash val="solid"/>
          </a:ln>
          <a:effectLst/>
        </p:spPr>
      </p:cxnSp>
      <p:cxnSp>
        <p:nvCxnSpPr>
          <p:cNvPr id="79" name="Pravoúhlá spojnice 78"/>
          <p:cNvCxnSpPr>
            <a:stCxn id="71" idx="3"/>
            <a:endCxn id="75" idx="1"/>
          </p:cNvCxnSpPr>
          <p:nvPr/>
        </p:nvCxnSpPr>
        <p:spPr>
          <a:xfrm>
            <a:off x="1898998" y="5794037"/>
            <a:ext cx="703273" cy="662903"/>
          </a:xfrm>
          <a:prstGeom prst="bentConnector3">
            <a:avLst/>
          </a:prstGeom>
          <a:noFill/>
          <a:ln w="12700" cap="flat" cmpd="sng" algn="ctr">
            <a:solidFill>
              <a:srgbClr val="000000"/>
            </a:solidFill>
            <a:prstDash val="solid"/>
          </a:ln>
          <a:effectLst/>
        </p:spPr>
      </p:cxnSp>
      <p:sp>
        <p:nvSpPr>
          <p:cNvPr id="80" name="TextovéPole 79"/>
          <p:cNvSpPr txBox="1"/>
          <p:nvPr/>
        </p:nvSpPr>
        <p:spPr>
          <a:xfrm>
            <a:off x="5164550" y="5631145"/>
            <a:ext cx="1016817" cy="369332"/>
          </a:xfrm>
          <a:prstGeom prst="rect">
            <a:avLst/>
          </a:prstGeom>
          <a:solidFill>
            <a:srgbClr val="FF0000">
              <a:alpha val="25000"/>
            </a:srgbClr>
          </a:solidFill>
          <a:ln>
            <a:solidFill>
              <a:srgbClr val="000000"/>
            </a:solidFill>
          </a:ln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18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</a:endParaRPr>
          </a:p>
        </p:txBody>
      </p:sp>
      <p:sp>
        <p:nvSpPr>
          <p:cNvPr id="81" name="TextovéPole 80"/>
          <p:cNvSpPr txBox="1"/>
          <p:nvPr/>
        </p:nvSpPr>
        <p:spPr>
          <a:xfrm>
            <a:off x="6884640" y="5030335"/>
            <a:ext cx="1719807" cy="369332"/>
          </a:xfrm>
          <a:prstGeom prst="rect">
            <a:avLst/>
          </a:prstGeom>
          <a:solidFill>
            <a:srgbClr val="00B050">
              <a:alpha val="25000"/>
            </a:srgbClr>
          </a:solidFill>
          <a:ln>
            <a:solidFill>
              <a:srgbClr val="000000"/>
            </a:solidFill>
          </a:ln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18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</a:endParaRPr>
          </a:p>
        </p:txBody>
      </p:sp>
      <p:sp>
        <p:nvSpPr>
          <p:cNvPr id="82" name="TextovéPole 81"/>
          <p:cNvSpPr txBox="1"/>
          <p:nvPr/>
        </p:nvSpPr>
        <p:spPr>
          <a:xfrm>
            <a:off x="6884640" y="5446479"/>
            <a:ext cx="1719808" cy="369332"/>
          </a:xfrm>
          <a:prstGeom prst="rect">
            <a:avLst/>
          </a:prstGeom>
          <a:solidFill>
            <a:srgbClr val="00B050">
              <a:alpha val="25000"/>
            </a:srgbClr>
          </a:solidFill>
          <a:ln>
            <a:solidFill>
              <a:srgbClr val="000000"/>
            </a:solidFill>
          </a:ln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18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</a:endParaRPr>
          </a:p>
        </p:txBody>
      </p:sp>
      <p:sp>
        <p:nvSpPr>
          <p:cNvPr id="83" name="TextovéPole 82"/>
          <p:cNvSpPr txBox="1"/>
          <p:nvPr/>
        </p:nvSpPr>
        <p:spPr>
          <a:xfrm>
            <a:off x="6884639" y="5873152"/>
            <a:ext cx="1719807" cy="369332"/>
          </a:xfrm>
          <a:prstGeom prst="rect">
            <a:avLst/>
          </a:prstGeom>
          <a:solidFill>
            <a:srgbClr val="00B050">
              <a:alpha val="25000"/>
            </a:srgbClr>
          </a:solidFill>
          <a:ln>
            <a:solidFill>
              <a:srgbClr val="000000"/>
            </a:solidFill>
          </a:ln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18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</a:endParaRPr>
          </a:p>
        </p:txBody>
      </p:sp>
      <p:sp>
        <p:nvSpPr>
          <p:cNvPr id="84" name="TextovéPole 83"/>
          <p:cNvSpPr txBox="1"/>
          <p:nvPr/>
        </p:nvSpPr>
        <p:spPr>
          <a:xfrm>
            <a:off x="6884640" y="6294048"/>
            <a:ext cx="1719806" cy="369332"/>
          </a:xfrm>
          <a:prstGeom prst="rect">
            <a:avLst/>
          </a:prstGeom>
          <a:solidFill>
            <a:srgbClr val="00B050">
              <a:alpha val="25000"/>
            </a:srgbClr>
          </a:solidFill>
          <a:ln>
            <a:solidFill>
              <a:srgbClr val="000000"/>
            </a:solidFill>
          </a:ln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18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</a:endParaRPr>
          </a:p>
        </p:txBody>
      </p:sp>
      <p:cxnSp>
        <p:nvCxnSpPr>
          <p:cNvPr id="85" name="Pravoúhlá spojnice 84"/>
          <p:cNvCxnSpPr>
            <a:stCxn id="80" idx="3"/>
            <a:endCxn id="81" idx="1"/>
          </p:cNvCxnSpPr>
          <p:nvPr/>
        </p:nvCxnSpPr>
        <p:spPr>
          <a:xfrm flipV="1">
            <a:off x="6181367" y="5215001"/>
            <a:ext cx="703273" cy="600810"/>
          </a:xfrm>
          <a:prstGeom prst="bentConnector3">
            <a:avLst/>
          </a:prstGeom>
          <a:noFill/>
          <a:ln w="12700" cap="flat" cmpd="sng" algn="ctr">
            <a:solidFill>
              <a:srgbClr val="000000"/>
            </a:solidFill>
            <a:prstDash val="solid"/>
          </a:ln>
          <a:effectLst/>
        </p:spPr>
      </p:cxnSp>
      <p:cxnSp>
        <p:nvCxnSpPr>
          <p:cNvPr id="86" name="Pravoúhlá spojnice 85"/>
          <p:cNvCxnSpPr>
            <a:stCxn id="80" idx="3"/>
            <a:endCxn id="82" idx="1"/>
          </p:cNvCxnSpPr>
          <p:nvPr/>
        </p:nvCxnSpPr>
        <p:spPr>
          <a:xfrm flipV="1">
            <a:off x="6181367" y="5631145"/>
            <a:ext cx="703273" cy="184666"/>
          </a:xfrm>
          <a:prstGeom prst="bentConnector3">
            <a:avLst/>
          </a:prstGeom>
          <a:noFill/>
          <a:ln w="12700" cap="flat" cmpd="sng" algn="ctr">
            <a:solidFill>
              <a:srgbClr val="000000"/>
            </a:solidFill>
            <a:prstDash val="solid"/>
          </a:ln>
          <a:effectLst/>
        </p:spPr>
      </p:cxnSp>
      <p:cxnSp>
        <p:nvCxnSpPr>
          <p:cNvPr id="87" name="Pravoúhlá spojnice 86"/>
          <p:cNvCxnSpPr>
            <a:stCxn id="80" idx="3"/>
            <a:endCxn id="83" idx="1"/>
          </p:cNvCxnSpPr>
          <p:nvPr/>
        </p:nvCxnSpPr>
        <p:spPr>
          <a:xfrm>
            <a:off x="6181367" y="5815811"/>
            <a:ext cx="703272" cy="242007"/>
          </a:xfrm>
          <a:prstGeom prst="bentConnector3">
            <a:avLst/>
          </a:prstGeom>
          <a:noFill/>
          <a:ln w="12700" cap="flat" cmpd="sng" algn="ctr">
            <a:solidFill>
              <a:srgbClr val="000000"/>
            </a:solidFill>
            <a:prstDash val="solid"/>
          </a:ln>
          <a:effectLst/>
        </p:spPr>
      </p:cxnSp>
      <p:cxnSp>
        <p:nvCxnSpPr>
          <p:cNvPr id="88" name="Pravoúhlá spojnice 87"/>
          <p:cNvCxnSpPr>
            <a:stCxn id="80" idx="3"/>
            <a:endCxn id="84" idx="1"/>
          </p:cNvCxnSpPr>
          <p:nvPr/>
        </p:nvCxnSpPr>
        <p:spPr>
          <a:xfrm>
            <a:off x="6181367" y="5815811"/>
            <a:ext cx="703273" cy="662903"/>
          </a:xfrm>
          <a:prstGeom prst="bentConnector3">
            <a:avLst/>
          </a:prstGeom>
          <a:noFill/>
          <a:ln w="12700" cap="flat" cmpd="sng" algn="ctr">
            <a:solidFill>
              <a:srgbClr val="000000"/>
            </a:solidFill>
            <a:prstDash val="solid"/>
          </a:ln>
          <a:effectLst/>
        </p:spPr>
      </p:cxnSp>
    </p:spTree>
    <p:extLst>
      <p:ext uri="{BB962C8B-B14F-4D97-AF65-F5344CB8AC3E}">
        <p14:creationId xmlns:p14="http://schemas.microsoft.com/office/powerpoint/2010/main" val="3910414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-1156"/>
            <a:ext cx="9144000" cy="477828"/>
          </a:xfrm>
        </p:spPr>
        <p:txBody>
          <a:bodyPr>
            <a:noAutofit/>
          </a:bodyPr>
          <a:lstStyle/>
          <a:p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Použité zdroje: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21568" y="548680"/>
            <a:ext cx="9122431" cy="6309320"/>
          </a:xfrm>
        </p:spPr>
        <p:txBody>
          <a:bodyPr>
            <a:normAutofit/>
          </a:bodyPr>
          <a:lstStyle/>
          <a:p>
            <a:r>
              <a:rPr lang="cs-CZ" sz="1200" dirty="0" smtClean="0">
                <a:solidFill>
                  <a:srgbClr val="000000"/>
                </a:solidFill>
                <a:latin typeface="arial"/>
              </a:rPr>
              <a:t>Vlastní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/>
            </a:r>
            <a:br>
              <a:rPr lang="cs-CZ" sz="1200" dirty="0">
                <a:solidFill>
                  <a:srgbClr val="000000"/>
                </a:solidFill>
                <a:latin typeface="arial"/>
              </a:rPr>
            </a:br>
            <a:r>
              <a:rPr lang="cs-CZ" sz="1200" dirty="0">
                <a:solidFill>
                  <a:srgbClr val="000000"/>
                </a:solidFill>
                <a:latin typeface="arial"/>
              </a:rPr>
              <a:t/>
            </a:r>
            <a:br>
              <a:rPr lang="cs-CZ" sz="1200" dirty="0">
                <a:solidFill>
                  <a:srgbClr val="000000"/>
                </a:solidFill>
                <a:latin typeface="arial"/>
              </a:rPr>
            </a:br>
            <a:endParaRPr lang="cs-CZ" sz="1200" dirty="0" smtClean="0">
              <a:solidFill>
                <a:srgbClr val="000000"/>
              </a:solidFill>
              <a:latin typeface="arial"/>
            </a:endParaRPr>
          </a:p>
          <a:p>
            <a:endParaRPr lang="cs-CZ" sz="1200" dirty="0">
              <a:solidFill>
                <a:srgbClr val="000000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404293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1_Mountain">
  <a:themeElements>
    <a:clrScheme name="Mountain">
      <a:dk1>
        <a:srgbClr val="000000"/>
      </a:dk1>
      <a:lt1>
        <a:srgbClr val="FFFFFF"/>
      </a:lt1>
      <a:dk2>
        <a:srgbClr val="0536B3"/>
      </a:dk2>
      <a:lt2>
        <a:srgbClr val="7CB7F8"/>
      </a:lt2>
      <a:accent1>
        <a:srgbClr val="3F9EE4"/>
      </a:accent1>
      <a:accent2>
        <a:srgbClr val="77B559"/>
      </a:accent2>
      <a:accent3>
        <a:srgbClr val="E4A81B"/>
      </a:accent3>
      <a:accent4>
        <a:srgbClr val="108BB4"/>
      </a:accent4>
      <a:accent5>
        <a:srgbClr val="DA7328"/>
      </a:accent5>
      <a:accent6>
        <a:srgbClr val="AE589F"/>
      </a:accent6>
      <a:hlink>
        <a:srgbClr val="460245"/>
      </a:hlink>
      <a:folHlink>
        <a:srgbClr val="AC17D6"/>
      </a:folHlink>
    </a:clrScheme>
    <a:fontScheme name="Office – klasické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Mountain">
      <a: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tint val="100000"/>
                <a:shade val="100000"/>
                <a:hueMod val="100000"/>
                <a:satMod val="100000"/>
              </a:schemeClr>
            </a:gs>
            <a:gs pos="50000">
              <a:schemeClr val="phClr">
                <a:tint val="25000"/>
                <a:shade val="100000"/>
                <a:hueMod val="100000"/>
                <a:satMod val="100000"/>
              </a:schemeClr>
            </a:gs>
            <a:gs pos="100000">
              <a:schemeClr val="phClr">
                <a:tint val="100000"/>
                <a:shade val="100000"/>
                <a:hueMod val="100000"/>
                <a:satMod val="10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40000"/>
                <a:shade val="100000"/>
                <a:hueMod val="100000"/>
                <a:satMod val="100000"/>
              </a:schemeClr>
            </a:gs>
            <a:gs pos="30000">
              <a:schemeClr val="phClr">
                <a:tint val="100000"/>
                <a:shade val="100000"/>
                <a:hueMod val="100000"/>
                <a:satMod val="100000"/>
              </a:schemeClr>
            </a:gs>
            <a:gs pos="68000">
              <a:schemeClr val="phClr">
                <a:tint val="100000"/>
                <a:shade val="100000"/>
                <a:hueMod val="100000"/>
                <a:satMod val="100000"/>
              </a:schemeClr>
            </a:gs>
            <a:gs pos="100000">
              <a:schemeClr val="phClr">
                <a:tint val="40000"/>
                <a:shade val="100000"/>
                <a:hueMod val="100000"/>
                <a:satMod val="100000"/>
              </a:schemeClr>
            </a:gs>
          </a:gsLst>
          <a:lin ang="540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algn="br">
              <a:srgbClr val="000000">
                <a:alpha val="0"/>
              </a:srgbClr>
            </a:outerShdw>
          </a:effectLst>
        </a:effectStyle>
        <a:effectStyle>
          <a:effectLst>
            <a:outerShdw dir="5400000" algn="ctr">
              <a:srgbClr val="EBE9ED">
                <a:alpha val="0"/>
              </a:srgbClr>
            </a:outerShdw>
          </a:effectLst>
          <a:scene3d>
            <a:camera prst="orthographicFront" fov="0">
              <a:rot lat="0" lon="0" rev="0"/>
            </a:camera>
            <a:lightRig rig="glow" dir="b">
              <a:rot lat="0" lon="0" rev="0"/>
            </a:lightRig>
          </a:scene3d>
          <a:sp3d contourW="6350" prstMaterial="softEdge">
            <a:bevelT w="25400" h="25400"/>
            <a:contourClr>
              <a:schemeClr val="phClr">
                <a:tint val="9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reflection blurRad="12700" stA="40000" endPos="40000" dist="25400" dir="5400000" sy="-100000" rotWithShape="0"/>
          </a:effectLst>
          <a:scene3d>
            <a:camera prst="perspectiveFront" fov="0">
              <a:rot lat="0" lon="0" rev="0"/>
            </a:camera>
            <a:lightRig rig="glow" dir="b">
              <a:rot lat="0" lon="0" rev="0"/>
            </a:lightRig>
          </a:scene3d>
          <a:sp3d contourW="6350" prstMaterial="softEdge">
            <a:bevelT w="50800" h="25400"/>
            <a:contourClr>
              <a:schemeClr val="phClr">
                <a:tint val="100000"/>
                <a:shade val="80000"/>
                <a:hueMod val="100000"/>
                <a:satMod val="100000"/>
              </a:schemeClr>
            </a:contourClr>
          </a:sp3d>
        </a:effectStyle>
      </a:effectStyleLst>
      <a:bg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95000"/>
                <a:satMod val="100000"/>
              </a:schemeClr>
            </a:gs>
            <a:gs pos="100000">
              <a:schemeClr val="phClr">
                <a:tint val="10000"/>
                <a:satMod val="300000"/>
              </a:schemeClr>
            </a:gs>
          </a:gsLst>
          <a:lin ang="13000000" scaled="0"/>
        </a:gradFill>
        <a:blipFill>
          <a:blip xmlns:r="http://schemas.openxmlformats.org/officeDocument/2006/relationships" r:embed="rId1">
            <a:duotone>
              <a:schemeClr val="phClr">
                <a:tint val="100000"/>
                <a:shade val="75000"/>
                <a:hueMod val="100000"/>
                <a:satMod val="100000"/>
              </a:schemeClr>
              <a:schemeClr val="phClr">
                <a:tint val="55000"/>
                <a:shade val="100000"/>
                <a:hueMod val="100000"/>
                <a:satMod val="10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3_Mountain">
  <a:themeElements>
    <a:clrScheme name="Mountain">
      <a:dk1>
        <a:srgbClr val="000000"/>
      </a:dk1>
      <a:lt1>
        <a:srgbClr val="FFFFFF"/>
      </a:lt1>
      <a:dk2>
        <a:srgbClr val="0536B3"/>
      </a:dk2>
      <a:lt2>
        <a:srgbClr val="7CB7F8"/>
      </a:lt2>
      <a:accent1>
        <a:srgbClr val="3F9EE4"/>
      </a:accent1>
      <a:accent2>
        <a:srgbClr val="77B559"/>
      </a:accent2>
      <a:accent3>
        <a:srgbClr val="E4A81B"/>
      </a:accent3>
      <a:accent4>
        <a:srgbClr val="108BB4"/>
      </a:accent4>
      <a:accent5>
        <a:srgbClr val="DA7328"/>
      </a:accent5>
      <a:accent6>
        <a:srgbClr val="AE589F"/>
      </a:accent6>
      <a:hlink>
        <a:srgbClr val="460245"/>
      </a:hlink>
      <a:folHlink>
        <a:srgbClr val="AC17D6"/>
      </a:folHlink>
    </a:clrScheme>
    <a:fontScheme name="Office – klasické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Mountain">
      <a: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tint val="100000"/>
                <a:shade val="100000"/>
                <a:hueMod val="100000"/>
                <a:satMod val="100000"/>
              </a:schemeClr>
            </a:gs>
            <a:gs pos="50000">
              <a:schemeClr val="phClr">
                <a:tint val="25000"/>
                <a:shade val="100000"/>
                <a:hueMod val="100000"/>
                <a:satMod val="100000"/>
              </a:schemeClr>
            </a:gs>
            <a:gs pos="100000">
              <a:schemeClr val="phClr">
                <a:tint val="100000"/>
                <a:shade val="100000"/>
                <a:hueMod val="100000"/>
                <a:satMod val="10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40000"/>
                <a:shade val="100000"/>
                <a:hueMod val="100000"/>
                <a:satMod val="100000"/>
              </a:schemeClr>
            </a:gs>
            <a:gs pos="30000">
              <a:schemeClr val="phClr">
                <a:tint val="100000"/>
                <a:shade val="100000"/>
                <a:hueMod val="100000"/>
                <a:satMod val="100000"/>
              </a:schemeClr>
            </a:gs>
            <a:gs pos="68000">
              <a:schemeClr val="phClr">
                <a:tint val="100000"/>
                <a:shade val="100000"/>
                <a:hueMod val="100000"/>
                <a:satMod val="100000"/>
              </a:schemeClr>
            </a:gs>
            <a:gs pos="100000">
              <a:schemeClr val="phClr">
                <a:tint val="40000"/>
                <a:shade val="100000"/>
                <a:hueMod val="100000"/>
                <a:satMod val="100000"/>
              </a:schemeClr>
            </a:gs>
          </a:gsLst>
          <a:lin ang="540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algn="br">
              <a:srgbClr val="000000">
                <a:alpha val="0"/>
              </a:srgbClr>
            </a:outerShdw>
          </a:effectLst>
        </a:effectStyle>
        <a:effectStyle>
          <a:effectLst>
            <a:outerShdw dir="5400000" algn="ctr">
              <a:srgbClr val="EBE9ED">
                <a:alpha val="0"/>
              </a:srgbClr>
            </a:outerShdw>
          </a:effectLst>
          <a:scene3d>
            <a:camera prst="orthographicFront" fov="0">
              <a:rot lat="0" lon="0" rev="0"/>
            </a:camera>
            <a:lightRig rig="glow" dir="b">
              <a:rot lat="0" lon="0" rev="0"/>
            </a:lightRig>
          </a:scene3d>
          <a:sp3d contourW="6350" prstMaterial="softEdge">
            <a:bevelT w="25400" h="25400"/>
            <a:contourClr>
              <a:schemeClr val="phClr">
                <a:tint val="9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reflection blurRad="12700" stA="40000" endPos="40000" dist="25400" dir="5400000" sy="-100000" rotWithShape="0"/>
          </a:effectLst>
          <a:scene3d>
            <a:camera prst="perspectiveFront" fov="0">
              <a:rot lat="0" lon="0" rev="0"/>
            </a:camera>
            <a:lightRig rig="glow" dir="b">
              <a:rot lat="0" lon="0" rev="0"/>
            </a:lightRig>
          </a:scene3d>
          <a:sp3d contourW="6350" prstMaterial="softEdge">
            <a:bevelT w="50800" h="25400"/>
            <a:contourClr>
              <a:schemeClr val="phClr">
                <a:tint val="100000"/>
                <a:shade val="80000"/>
                <a:hueMod val="100000"/>
                <a:satMod val="100000"/>
              </a:schemeClr>
            </a:contourClr>
          </a:sp3d>
        </a:effectStyle>
      </a:effectStyleLst>
      <a:bg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95000"/>
                <a:satMod val="100000"/>
              </a:schemeClr>
            </a:gs>
            <a:gs pos="100000">
              <a:schemeClr val="phClr">
                <a:tint val="10000"/>
                <a:satMod val="300000"/>
              </a:schemeClr>
            </a:gs>
          </a:gsLst>
          <a:lin ang="13000000" scaled="0"/>
        </a:gradFill>
        <a:blipFill>
          <a:blip xmlns:r="http://schemas.openxmlformats.org/officeDocument/2006/relationships" r:embed="rId1">
            <a:duotone>
              <a:schemeClr val="phClr">
                <a:tint val="100000"/>
                <a:shade val="75000"/>
                <a:hueMod val="100000"/>
                <a:satMod val="100000"/>
              </a:schemeClr>
              <a:schemeClr val="phClr">
                <a:tint val="55000"/>
                <a:shade val="100000"/>
                <a:hueMod val="100000"/>
                <a:satMod val="100000"/>
              </a:schemeClr>
            </a:duotone>
          </a:blip>
          <a:stretch>
            <a:fillRect/>
          </a:stretch>
        </a:blipFill>
      </a:bgFillStyleLst>
    </a:fmtScheme>
  </a:themeElements>
  <a:objectDefaults>
    <a:spDef>
      <a:spPr>
        <a:solidFill>
          <a:srgbClr val="0000FF"/>
        </a:solidFill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4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Horský motiv</Template>
  <TotalTime>4696</TotalTime>
  <Words>427</Words>
  <Application>Microsoft Office PowerPoint</Application>
  <PresentationFormat>Předvádění na obrazovce (4:3)</PresentationFormat>
  <Paragraphs>166</Paragraphs>
  <Slides>10</Slides>
  <Notes>4</Notes>
  <HiddenSlides>0</HiddenSlides>
  <MMClips>0</MMClips>
  <ScaleCrop>false</ScaleCrop>
  <HeadingPairs>
    <vt:vector size="6" baseType="variant">
      <vt:variant>
        <vt:lpstr>Použitá písma</vt:lpstr>
      </vt:variant>
      <vt:variant>
        <vt:i4>12</vt:i4>
      </vt:variant>
      <vt:variant>
        <vt:lpstr>Motiv</vt:lpstr>
      </vt:variant>
      <vt:variant>
        <vt:i4>4</vt:i4>
      </vt:variant>
      <vt:variant>
        <vt:lpstr>Nadpisy snímků</vt:lpstr>
      </vt:variant>
      <vt:variant>
        <vt:i4>10</vt:i4>
      </vt:variant>
    </vt:vector>
  </HeadingPairs>
  <TitlesOfParts>
    <vt:vector size="26" baseType="lpstr">
      <vt:lpstr>바탕</vt:lpstr>
      <vt:lpstr>맑은 고딕</vt:lpstr>
      <vt:lpstr>Andalus</vt:lpstr>
      <vt:lpstr>arial</vt:lpstr>
      <vt:lpstr>arial</vt:lpstr>
      <vt:lpstr>Calibri</vt:lpstr>
      <vt:lpstr>Century Gothic</vt:lpstr>
      <vt:lpstr>Gill Sans MT</vt:lpstr>
      <vt:lpstr>Monotype Corsiva</vt:lpstr>
      <vt:lpstr>Times New Roman</vt:lpstr>
      <vt:lpstr>Wingdings</vt:lpstr>
      <vt:lpstr>Wingdings 2</vt:lpstr>
      <vt:lpstr>1_Mountain</vt:lpstr>
      <vt:lpstr>Motiv systému Office</vt:lpstr>
      <vt:lpstr>3_Mountain</vt:lpstr>
      <vt:lpstr>Austin</vt:lpstr>
      <vt:lpstr>Prezentace aplikace PowerPoint</vt:lpstr>
      <vt:lpstr>Anotace</vt:lpstr>
      <vt:lpstr>Datum vytvoření:</vt:lpstr>
      <vt:lpstr>Prezentace aplikace PowerPoint</vt:lpstr>
      <vt:lpstr>ZAŠIFROVANÁ PODSTATNÁ JMÉNA  A SLOVESA</vt:lpstr>
      <vt:lpstr>ROZŠIFROVANÁ PODSTATNÁ JMÉNA  A SLOVESA</vt:lpstr>
      <vt:lpstr>ROZŠIFROVANÁ PODSTATNÁ JMÉNA  A SLOVESA</vt:lpstr>
      <vt:lpstr>Prezentace aplikace PowerPoint</vt:lpstr>
      <vt:lpstr>Prezentace aplikace PowerPoint</vt:lpstr>
      <vt:lpstr>Použité zdroje: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Ing. Ráček Václav</dc:creator>
  <cp:lastModifiedBy>Ing. Václav Ráček</cp:lastModifiedBy>
  <cp:revision>373</cp:revision>
  <dcterms:created xsi:type="dcterms:W3CDTF">2011-11-08T12:26:57Z</dcterms:created>
  <dcterms:modified xsi:type="dcterms:W3CDTF">2013-12-15T17:06:41Z</dcterms:modified>
</cp:coreProperties>
</file>