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32" r:id="rId2"/>
    <p:sldMasterId id="2147483744" r:id="rId3"/>
    <p:sldMasterId id="2147483768" r:id="rId4"/>
  </p:sldMasterIdLst>
  <p:notesMasterIdLst>
    <p:notesMasterId r:id="rId16"/>
  </p:notesMasterIdLst>
  <p:sldIdLst>
    <p:sldId id="322" r:id="rId5"/>
    <p:sldId id="323" r:id="rId6"/>
    <p:sldId id="324" r:id="rId7"/>
    <p:sldId id="361" r:id="rId8"/>
    <p:sldId id="350" r:id="rId9"/>
    <p:sldId id="357" r:id="rId10"/>
    <p:sldId id="359" r:id="rId11"/>
    <p:sldId id="358" r:id="rId12"/>
    <p:sldId id="348" r:id="rId13"/>
    <p:sldId id="360" r:id="rId14"/>
    <p:sldId id="34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0099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3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252" y="56"/>
      </p:cViewPr>
      <p:guideLst>
        <p:guide orient="horz"/>
        <p:guide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815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835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023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858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079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095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376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495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71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2801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835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3209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2376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28502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11389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709357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7689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73347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071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7923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60936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94685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623887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0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0314630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VY_32_INOVACE_489_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SKLADBA, TVAROSLOVÍ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</a:t>
                      </a:r>
                      <a:r>
                        <a:rPr lang="cs-CZ" sz="1200" baseline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KONCOVEK PŘÍČESTÍ MINULÉHO A PŘÍDAVNÝCH JMEN</a:t>
                      </a:r>
                      <a:endParaRPr lang="cs-CZ" sz="1200" baseline="0" dirty="0" smtClean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115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určen pro práci žáků na ZŠ – 1. stupeň v předmětu Český jazyk a literatura pro 5. ročník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Cílem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Microsoft PowerPointové prezentace je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 koncovek příčestí minulého a přídavných jmen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Součástí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pracovní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listy</a:t>
            </a:r>
          </a:p>
        </p:txBody>
      </p:sp>
    </p:spTree>
    <p:extLst>
      <p:ext uri="{BB962C8B-B14F-4D97-AF65-F5344CB8AC3E}">
        <p14:creationId xmlns:p14="http://schemas.microsoft.com/office/powerpoint/2010/main" val="49177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b="1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– Doplňování koncovek příčestí minulého 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doplnění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koncovek příčestí minulého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7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Doplňování koncovek přídavných jmen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koncovek přídavných jmen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9, 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57784" lvl="1" indent="0">
              <a:lnSpc>
                <a:spcPct val="120000"/>
              </a:lnSpc>
              <a:buClrTx/>
              <a:buSzPct val="100000"/>
              <a:buNone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</a:rPr>
              <a:t>Listopad</a:t>
            </a:r>
            <a:endParaRPr lang="cs-CZ" sz="24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423409"/>
            <a:ext cx="6840760" cy="376145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KONCOVKY PŘÍČESTÍ MINULÉHO, PŘÍDAVNÁ JMÉNA, VZORY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44285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děrná páska 10"/>
          <p:cNvSpPr/>
          <p:nvPr/>
        </p:nvSpPr>
        <p:spPr>
          <a:xfrm>
            <a:off x="3672384" y="3700986"/>
            <a:ext cx="5472608" cy="2711919"/>
          </a:xfrm>
          <a:prstGeom prst="flowChartPunchedTape">
            <a:avLst/>
          </a:prstGeom>
          <a:solidFill>
            <a:srgbClr val="006600"/>
          </a:solidFill>
          <a:scene3d>
            <a:camera prst="perspectiveContrasting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prstClr val="white"/>
                </a:solidFill>
              </a:rPr>
              <a:t>Pravopis předložek S (se), z (ze) se často liší od výslovnosti, např.: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bratrem /z/		z Písku /s/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důvtipem /z/		z přesvědčení /s/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1121401"/>
            <a:ext cx="6571030" cy="64633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1Lef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Skupiny –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</a:t>
            </a:r>
            <a:endParaRPr lang="cs-CZ" sz="3600" b="1" i="1" dirty="0">
              <a:ln>
                <a:solidFill>
                  <a:srgbClr val="92D050"/>
                </a:solidFill>
              </a:ln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935419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</p:spPr>
        <p:txBody>
          <a:bodyPr wrap="non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já		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ně</a:t>
            </a:r>
            <a:r>
              <a:rPr lang="cs-CZ" dirty="0" smtClean="0">
                <a:solidFill>
                  <a:srgbClr val="0070C0"/>
                </a:solidFill>
              </a:rPr>
              <a:t>, mi	(tobě)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 mně	</a:t>
            </a:r>
            <a:r>
              <a:rPr lang="cs-CZ" dirty="0" smtClean="0">
                <a:solidFill>
                  <a:srgbClr val="0070C0"/>
                </a:solidFill>
              </a:rPr>
              <a:t>(o 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mnou</a:t>
            </a:r>
          </a:p>
          <a:p>
            <a:pPr marL="342900" indent="-342900">
              <a:buFontTx/>
              <a:buAutoNum type="arabicPeriod"/>
            </a:pP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515263">
            <a:off x="-98449" y="3424645"/>
            <a:ext cx="6426759" cy="584775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cap="all" dirty="0" err="1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y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, 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zý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: brzy, jazyk, nazývat se </a:t>
            </a:r>
            <a:endParaRPr lang="cs-CZ" sz="3200" b="1" cap="all" dirty="0">
              <a:ln w="9000" cmpd="sng">
                <a:solidFill>
                  <a:srgbClr val="909465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909465">
                      <a:shade val="20000"/>
                      <a:satMod val="245000"/>
                    </a:srgbClr>
                  </a:gs>
                  <a:gs pos="43000">
                    <a:srgbClr val="909465">
                      <a:satMod val="255000"/>
                    </a:srgbClr>
                  </a:gs>
                  <a:gs pos="48000">
                    <a:srgbClr val="909465">
                      <a:shade val="85000"/>
                      <a:satMod val="255000"/>
                    </a:srgbClr>
                  </a:gs>
                  <a:gs pos="100000">
                    <a:srgbClr val="909465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3401127">
            <a:off x="3238147" y="2609779"/>
            <a:ext cx="7077579" cy="523220"/>
          </a:xfrm>
          <a:prstGeom prst="rect">
            <a:avLst/>
          </a:prstGeom>
          <a:noFill/>
          <a:scene3d>
            <a:camera prst="isometricOffAxis2Right"/>
            <a:lightRig rig="threePt" dir="t"/>
          </a:scene3d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>
                  <a:solidFill>
                    <a:prstClr val="black">
                      <a:lumMod val="85000"/>
                      <a:lumOff val="15000"/>
                    </a:prstClr>
                  </a:solidFill>
                </a:ln>
                <a:solidFill>
                  <a:srgbClr val="71685A">
                    <a:lumMod val="75000"/>
                  </a:srgbClr>
                </a:solidFill>
                <a:effectLst>
                  <a:glow rad="228600">
                    <a:srgbClr val="FF6700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PŘEDPONY S – (SE-), z – (ZE-), VZ – (VZE-)</a:t>
            </a:r>
            <a:endParaRPr lang="cs-CZ" sz="2800" b="1" dirty="0">
              <a:ln w="11430">
                <a:solidFill>
                  <a:prstClr val="black">
                    <a:lumMod val="85000"/>
                    <a:lumOff val="15000"/>
                  </a:prstClr>
                </a:solidFill>
              </a:ln>
              <a:solidFill>
                <a:srgbClr val="71685A">
                  <a:lumMod val="75000"/>
                </a:srgbClr>
              </a:solidFill>
              <a:effectLst>
                <a:glow rad="228600">
                  <a:srgbClr val="FF6700">
                    <a:satMod val="175000"/>
                    <a:alpha val="40000"/>
                  </a:srgb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5. ročník</a:t>
            </a:r>
          </a:p>
        </p:txBody>
      </p:sp>
      <p:grpSp>
        <p:nvGrpSpPr>
          <p:cNvPr id="15" name="Skupina 14"/>
          <p:cNvGrpSpPr/>
          <p:nvPr/>
        </p:nvGrpSpPr>
        <p:grpSpPr>
          <a:xfrm rot="20544323">
            <a:off x="-304624" y="3579326"/>
            <a:ext cx="6048673" cy="1872208"/>
            <a:chOff x="899591" y="3717032"/>
            <a:chExt cx="6048673" cy="1872208"/>
          </a:xfrm>
          <a:scene3d>
            <a:camera prst="isometricTopUp"/>
            <a:lightRig rig="threePt" dir="t"/>
          </a:scene3d>
        </p:grpSpPr>
        <p:sp>
          <p:nvSpPr>
            <p:cNvPr id="14" name="Vodorovný svitek 13"/>
            <p:cNvSpPr/>
            <p:nvPr/>
          </p:nvSpPr>
          <p:spPr>
            <a:xfrm>
              <a:off x="899591" y="3717032"/>
              <a:ext cx="6048673" cy="1872208"/>
            </a:xfrm>
            <a:prstGeom prst="horizontalScrol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28014" y="4224863"/>
              <a:ext cx="590418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prstClr val="black"/>
                  </a:solidFill>
                </a:rPr>
                <a:t>Zkratky a značky:</a:t>
              </a:r>
              <a:r>
                <a:rPr lang="cs-CZ" dirty="0" smtClean="0">
                  <a:solidFill>
                    <a:prstClr val="black"/>
                  </a:solidFill>
                </a:rPr>
                <a:t> </a:t>
              </a:r>
              <a:r>
                <a:rPr lang="cs-CZ" b="1" i="1" dirty="0" smtClean="0">
                  <a:solidFill>
                    <a:prstClr val="black"/>
                  </a:solidFill>
                </a:rPr>
                <a:t>p.= pan,…</a:t>
              </a:r>
            </a:p>
            <a:p>
              <a:r>
                <a:rPr lang="cs-CZ" b="1" i="1" dirty="0">
                  <a:solidFill>
                    <a:prstClr val="black"/>
                  </a:solidFill>
                </a:rPr>
                <a:t>	</a:t>
              </a:r>
              <a:r>
                <a:rPr lang="cs-CZ" b="1" i="1" dirty="0" smtClean="0">
                  <a:solidFill>
                    <a:prstClr val="black"/>
                  </a:solidFill>
                </a:rPr>
                <a:t>	  s. = slečna, sestra, …</a:t>
              </a:r>
            </a:p>
            <a:p>
              <a:r>
                <a:rPr lang="cs-CZ" b="1" i="1" dirty="0" smtClean="0">
                  <a:solidFill>
                    <a:prstClr val="black"/>
                  </a:solidFill>
                </a:rPr>
                <a:t>		  č. j. = číslo jednací, jednotné číslo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854994" y="566678"/>
            <a:ext cx="5248553" cy="2862322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</a:t>
            </a:r>
          </a:p>
          <a:p>
            <a:pPr algn="ctr"/>
            <a:r>
              <a:rPr lang="cs-CZ" sz="6000" b="1" dirty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6000" b="1" dirty="0" smtClean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6000" b="1" dirty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200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PŘÍČESTÍ MINULÉ 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" y="1197913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0000"/>
                </a:solidFill>
              </a:rPr>
              <a:t>Doplň koncovky příčestí minulého ve větách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0076552"/>
              </p:ext>
            </p:extLst>
          </p:nvPr>
        </p:nvGraphicFramePr>
        <p:xfrm>
          <a:off x="287523" y="1942048"/>
          <a:ext cx="8568952" cy="4079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Motýli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 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se třepetal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Zajíci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se rozběhl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Špačci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se vrátil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Mrazy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 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ustoupil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Sluneční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paprsky ozářil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krajinu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 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Pěnkavy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létal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Žáby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skákal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Větve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se ohýbal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Louky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se zelenal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 </a:t>
                      </a:r>
                      <a:r>
                        <a:rPr lang="cs-CZ" sz="1800" b="0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Ozýval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se rány.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Maminky se procházel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s kočárky. 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6617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PŘÍČESTÍ MINULÉ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00" y="1197913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0000"/>
                </a:solidFill>
              </a:rPr>
              <a:t>Kontrola doplnění koncovek příčestí minulého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5926251"/>
              </p:ext>
            </p:extLst>
          </p:nvPr>
        </p:nvGraphicFramePr>
        <p:xfrm>
          <a:off x="287523" y="1899508"/>
          <a:ext cx="8568952" cy="4079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62381" y="1906252"/>
            <a:ext cx="2198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Motýli  se třepetal  .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2822" y="2281467"/>
            <a:ext cx="2185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Zajíci se rozběhl  .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69254" y="229194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52268" y="229194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i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29821" y="2646766"/>
            <a:ext cx="19287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Špačci se vrátil  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41226" y="266128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317543" y="265142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i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828466" y="3030612"/>
            <a:ext cx="19287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Mrazy ustoupil   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27022" y="3390680"/>
            <a:ext cx="3685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Sluneční paprsky ozářil   krajinu. 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10585" y="3768072"/>
            <a:ext cx="1813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Pěnkavy létal   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828109" y="4507291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Větve se ohýbal   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42098" y="4888732"/>
            <a:ext cx="2223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Louky se zelenal   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42098" y="5245400"/>
            <a:ext cx="1950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Ozýval    se rány.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40974" y="5623490"/>
            <a:ext cx="3758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Maminky se procházel    s kočárky.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2613562" y="191868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599318" y="191755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i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2284294" y="304571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2275050" y="304459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y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3175382" y="340519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141296" y="339068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y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2166662" y="379482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2132576" y="378031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y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2442428" y="453222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2408342" y="451771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y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2536772" y="490622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2502686" y="489170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y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1542566" y="526682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1508480" y="525230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y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835369" y="4134566"/>
            <a:ext cx="1736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Žáby skákal   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2056778" y="4159503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2022692" y="4144989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y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3102824" y="565195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3068738" y="563744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y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17489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8" presetClass="entr" presetSubtype="3" repeatCount="indefinite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000"/>
                            </p:stCondLst>
                            <p:childTnLst>
                              <p:par>
                                <p:cTn id="97" presetID="18" presetClass="entr" presetSubtype="3" repeatCount="indefinite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9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000"/>
                            </p:stCondLst>
                            <p:childTnLst>
                              <p:par>
                                <p:cTn id="124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2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1000"/>
                            </p:stCondLst>
                            <p:childTnLst>
                              <p:par>
                                <p:cTn id="151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5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1000"/>
                            </p:stCondLst>
                            <p:childTnLst>
                              <p:par>
                                <p:cTn id="178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80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1000"/>
                            </p:stCondLst>
                            <p:childTnLst>
                              <p:par>
                                <p:cTn id="205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0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1" fill="hold">
                            <p:stCondLst>
                              <p:cond delay="1000"/>
                            </p:stCondLst>
                            <p:childTnLst>
                              <p:par>
                                <p:cTn id="232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3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8" fill="hold">
                            <p:stCondLst>
                              <p:cond delay="1000"/>
                            </p:stCondLst>
                            <p:childTnLst>
                              <p:par>
                                <p:cTn id="259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6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9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0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5" fill="hold">
                            <p:stCondLst>
                              <p:cond delay="1000"/>
                            </p:stCondLst>
                            <p:childTnLst>
                              <p:par>
                                <p:cTn id="286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88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9" fill="hold">
                      <p:stCondLst>
                        <p:cond delay="indefinite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3" fill="hold">
                            <p:stCondLst>
                              <p:cond delay="0"/>
                            </p:stCondLst>
                            <p:childTnLst>
                              <p:par>
                                <p:cTn id="294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6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7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16" grpId="0"/>
      <p:bldP spid="16" grpId="1"/>
      <p:bldP spid="17" grpId="0"/>
      <p:bldP spid="18" grpId="0"/>
      <p:bldP spid="19" grpId="0"/>
      <p:bldP spid="19" grpId="1"/>
      <p:bldP spid="20" grpId="0"/>
      <p:bldP spid="23" grpId="0"/>
      <p:bldP spid="26" grpId="0"/>
      <p:bldP spid="29" grpId="0"/>
      <p:bldP spid="32" grpId="0"/>
      <p:bldP spid="35" grpId="0"/>
      <p:bldP spid="38" grpId="0"/>
      <p:bldP spid="44" grpId="0"/>
      <p:bldP spid="59" grpId="1"/>
      <p:bldP spid="59" grpId="2"/>
      <p:bldP spid="63" grpId="0"/>
      <p:bldP spid="66" grpId="0"/>
      <p:bldP spid="66" grpId="1"/>
      <p:bldP spid="67" grpId="0"/>
      <p:bldP spid="68" grpId="0"/>
      <p:bldP spid="68" grpId="1"/>
      <p:bldP spid="69" grpId="0"/>
      <p:bldP spid="70" grpId="0"/>
      <p:bldP spid="70" grpId="1"/>
      <p:bldP spid="71" grpId="0"/>
      <p:bldP spid="72" grpId="0"/>
      <p:bldP spid="72" grpId="1"/>
      <p:bldP spid="73" grpId="0"/>
      <p:bldP spid="74" grpId="0"/>
      <p:bldP spid="74" grpId="1"/>
      <p:bldP spid="75" grpId="0"/>
      <p:bldP spid="77" grpId="0"/>
      <p:bldP spid="77" grpId="1"/>
      <p:bldP spid="78" grpId="0"/>
      <p:bldP spid="79" grpId="0"/>
      <p:bldP spid="80" grpId="0"/>
      <p:bldP spid="80" grpId="1"/>
      <p:bldP spid="81" grpId="0"/>
      <p:bldP spid="82" grpId="0"/>
      <p:bldP spid="82" grpId="1"/>
      <p:bldP spid="8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PŘÍDAVNÁ JMÉNA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00" y="1197913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0000"/>
                </a:solidFill>
              </a:rPr>
              <a:t>Doplňte koncovky u přídavných jmen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5450045"/>
              </p:ext>
            </p:extLst>
          </p:nvPr>
        </p:nvGraphicFramePr>
        <p:xfrm>
          <a:off x="287523" y="1899508"/>
          <a:ext cx="8568952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Z velkých tůní se ozývalo žab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kuňkání.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Psí vytí se rozléhalo </a:t>
                      </a: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působiv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m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 krajem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Jedli jsme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velmi dobrou </a:t>
                      </a:r>
                      <a:r>
                        <a:rPr lang="cs-CZ" sz="1800" b="0" baseline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hověz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polévku.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Překvapil mě </a:t>
                      </a: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rychl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běh chlapce.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Přiběhli k nám tři </a:t>
                      </a: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ciz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psi.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Pod oknem nám zněl kos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zpěv.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Ze stromů bylo slyšet </a:t>
                      </a: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datl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ťukání.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Viděli jsme několik motýlů s </a:t>
                      </a: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barevn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……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leskl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……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křídly. 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Mlad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slab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stromek usychal.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Cel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m  rozkvetl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m  krajem se šířila velká vůně.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1084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PŘÍDAVNÁ JMÉNA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00" y="1197913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0000"/>
                </a:solidFill>
              </a:rPr>
              <a:t>Kontrola doplnění koncovek u přídavných jmen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1558732"/>
              </p:ext>
            </p:extLst>
          </p:nvPr>
        </p:nvGraphicFramePr>
        <p:xfrm>
          <a:off x="287523" y="1899508"/>
          <a:ext cx="8568952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62381" y="1905690"/>
            <a:ext cx="42627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Z velkých tůní se ozývalo žab   kuňkání.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05808" y="191398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í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2822" y="2281467"/>
            <a:ext cx="4378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Psí vytí se rozléhalo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působiv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m krajem.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23454" y="1913985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28522" y="229194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1536" y="229194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ý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29821" y="2646766"/>
            <a:ext cx="4326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Jedli jsme velmi dobrou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hověz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polévku.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849460" y="266128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825777" y="265142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í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28466" y="3030612"/>
            <a:ext cx="36343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Překvapil mě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rychl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běh chlapce.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27022" y="3390680"/>
            <a:ext cx="2864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Přiběhli k nám tři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ciz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psi. 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10585" y="3768072"/>
            <a:ext cx="3501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Pod oknem nám zněl kos   zpěv.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2642298" y="3041019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ý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653440" y="304571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2863380" y="340519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829294" y="339068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í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3364414" y="379482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3330328" y="378031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í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835369" y="4134566"/>
            <a:ext cx="37721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Ze stromů bylo slyšet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datl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 </a:t>
            </a:r>
            <a:r>
              <a:rPr lang="cs-CZ" dirty="0" smtClean="0">
                <a:latin typeface="Arial"/>
              </a:rPr>
              <a:t>ťukání.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3407394" y="414498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3373308" y="413047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í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842629" y="4503919"/>
            <a:ext cx="592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Viděli jsme několik motýlů s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barevn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    leskl         křídly</a:t>
            </a:r>
            <a:r>
              <a:rPr lang="cs-CZ" dirty="0" smtClean="0">
                <a:latin typeface="Arial"/>
              </a:rPr>
              <a:t>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373493" y="4514342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……..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341462" y="4514342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Arial"/>
              </a:rPr>
              <a:t>ými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353191" y="4507088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……..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321160" y="4507088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Arial"/>
              </a:rPr>
              <a:t>ými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835375" y="4878473"/>
            <a:ext cx="3352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Mlad 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slab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stromek usychal</a:t>
            </a:r>
            <a:r>
              <a:rPr lang="cs-CZ" dirty="0" smtClean="0">
                <a:latin typeface="Arial"/>
              </a:rPr>
              <a:t>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1319724" y="488889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303174" y="488889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ý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008178" y="488164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979150" y="488164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ý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842635" y="5239075"/>
            <a:ext cx="5262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Cel   m  rozkvetl   m  krajem se šířila velká vůně</a:t>
            </a:r>
            <a:r>
              <a:rPr lang="cs-CZ" dirty="0" smtClean="0">
                <a:latin typeface="Arial"/>
              </a:rPr>
              <a:t>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204174" y="524949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...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1158596" y="524949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ý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2455302" y="524224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2452830" y="524224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ý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26344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8" presetClass="entr" presetSubtype="3" repeatCount="indefinite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000"/>
                            </p:stCondLst>
                            <p:childTnLst>
                              <p:par>
                                <p:cTn id="97" presetID="18" presetClass="entr" presetSubtype="3" repeatCount="indefinite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9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000"/>
                            </p:stCondLst>
                            <p:childTnLst>
                              <p:par>
                                <p:cTn id="124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2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1000"/>
                            </p:stCondLst>
                            <p:childTnLst>
                              <p:par>
                                <p:cTn id="151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5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1000"/>
                            </p:stCondLst>
                            <p:childTnLst>
                              <p:par>
                                <p:cTn id="178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80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1000"/>
                            </p:stCondLst>
                            <p:childTnLst>
                              <p:par>
                                <p:cTn id="205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0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1500"/>
                            </p:stCondLst>
                            <p:childTnLst>
                              <p:par>
                                <p:cTn id="209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1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9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5" fill="hold">
                            <p:stCondLst>
                              <p:cond delay="1000"/>
                            </p:stCondLst>
                            <p:childTnLst>
                              <p:par>
                                <p:cTn id="246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4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9" fill="hold">
                            <p:stCondLst>
                              <p:cond delay="1500"/>
                            </p:stCondLst>
                            <p:childTnLst>
                              <p:par>
                                <p:cTn id="250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5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0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1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8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9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1" fill="hold">
                            <p:stCondLst>
                              <p:cond delay="1500"/>
                            </p:stCondLst>
                            <p:childTnLst>
                              <p:par>
                                <p:cTn id="292" presetID="18" presetClass="entr" presetSubtype="3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9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2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6" fill="hold">
                      <p:stCondLst>
                        <p:cond delay="indefinite"/>
                      </p:stCondLst>
                      <p:childTnLst>
                        <p:par>
                          <p:cTn id="307" fill="hold">
                            <p:stCondLst>
                              <p:cond delay="0"/>
                            </p:stCondLst>
                            <p:childTnLst>
                              <p:par>
                                <p:cTn id="30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3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11" grpId="0"/>
      <p:bldP spid="11" grpId="1"/>
      <p:bldP spid="16" grpId="0"/>
      <p:bldP spid="16" grpId="1"/>
      <p:bldP spid="17" grpId="0"/>
      <p:bldP spid="18" grpId="0"/>
      <p:bldP spid="19" grpId="0"/>
      <p:bldP spid="19" grpId="1"/>
      <p:bldP spid="20" grpId="0"/>
      <p:bldP spid="23" grpId="0"/>
      <p:bldP spid="26" grpId="0"/>
      <p:bldP spid="29" grpId="0"/>
      <p:bldP spid="64" grpId="0"/>
      <p:bldP spid="65" grpId="0"/>
      <p:bldP spid="65" grpId="1"/>
      <p:bldP spid="68" grpId="0"/>
      <p:bldP spid="68" grpId="1"/>
      <p:bldP spid="69" grpId="0"/>
      <p:bldP spid="70" grpId="0"/>
      <p:bldP spid="70" grpId="1"/>
      <p:bldP spid="71" grpId="0"/>
      <p:bldP spid="79" grpId="0"/>
      <p:bldP spid="80" grpId="0"/>
      <p:bldP spid="80" grpId="1"/>
      <p:bldP spid="81" grpId="0"/>
      <p:bldP spid="49" grpId="0"/>
      <p:bldP spid="50" grpId="0"/>
      <p:bldP spid="50" grpId="1"/>
      <p:bldP spid="51" grpId="0"/>
      <p:bldP spid="52" grpId="0"/>
      <p:bldP spid="52" grpId="1"/>
      <p:bldP spid="53" grpId="0"/>
      <p:bldP spid="54" grpId="0"/>
      <p:bldP spid="55" grpId="0"/>
      <p:bldP spid="55" grpId="1"/>
      <p:bldP spid="56" grpId="0"/>
      <p:bldP spid="57" grpId="0"/>
      <p:bldP spid="57" grpId="1"/>
      <p:bldP spid="58" grpId="0"/>
      <p:bldP spid="60" grpId="0"/>
      <p:bldP spid="61" grpId="0"/>
      <p:bldP spid="61" grpId="1"/>
      <p:bldP spid="62" grpId="0"/>
      <p:bldP spid="76" grpId="0"/>
      <p:bldP spid="76" grpId="1"/>
      <p:bldP spid="8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6070982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489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-1" y="1197913"/>
            <a:ext cx="91440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Doplň koncovky příčestí minulého ve větách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1378367"/>
              </p:ext>
            </p:extLst>
          </p:nvPr>
        </p:nvGraphicFramePr>
        <p:xfrm>
          <a:off x="287523" y="1942048"/>
          <a:ext cx="8568952" cy="4079240"/>
        </p:xfrm>
        <a:graphic>
          <a:graphicData uri="http://schemas.openxmlformats.org/drawingml/2006/table">
            <a:tbl>
              <a:tblPr firstRow="1" bandRow="1"/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endParaRPr kumimoji="0" lang="cs-CZ" sz="1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Motýl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se třepetal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 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Zajíci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se rozběhl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 .</a:t>
                      </a:r>
                      <a:endParaRPr lang="cs-CZ" sz="1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Špačci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se vrátil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Mrazy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ustoupil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 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Sluneční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paprsky ozářil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 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krajinu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Pěnkavy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létal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Žáby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skákal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8.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Větve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se ohýbal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9.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Louky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se zelenal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Ozýval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se rány.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11.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Maminky se procházel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 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 kočárky. 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480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3587979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489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7300" y="1197913"/>
            <a:ext cx="91440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Doplňte koncovky u přídavných jmen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9494334"/>
              </p:ext>
            </p:extLst>
          </p:nvPr>
        </p:nvGraphicFramePr>
        <p:xfrm>
          <a:off x="287523" y="1899508"/>
          <a:ext cx="8568952" cy="3708400"/>
        </p:xfrm>
        <a:graphic>
          <a:graphicData uri="http://schemas.openxmlformats.org/drawingml/2006/table">
            <a:tbl>
              <a:tblPr firstRow="1" bandRow="1"/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 velkých tůní se ozývalo žab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kuňkání.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Psí vytí se rozléhalo </a:t>
                      </a:r>
                      <a:r>
                        <a:rPr lang="cs-CZ" sz="16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působiv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krajem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Jedli jsme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velmi dobrou </a:t>
                      </a:r>
                      <a:r>
                        <a:rPr lang="cs-CZ" sz="1600" b="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hověz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….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polévku.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Překvapil mě </a:t>
                      </a:r>
                      <a:r>
                        <a:rPr lang="cs-CZ" sz="16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rychl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běh chlapce.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Přiběhli k nám tři </a:t>
                      </a:r>
                      <a:r>
                        <a:rPr lang="cs-CZ" sz="16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ciz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psi.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Pod oknem nám zněl kos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zpěv.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Ze stromů bylo slyšet </a:t>
                      </a:r>
                      <a:r>
                        <a:rPr lang="cs-CZ" sz="16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datl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ťukání.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Viděli jsme několik motýlů s </a:t>
                      </a:r>
                      <a:r>
                        <a:rPr lang="cs-CZ" sz="16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barevn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……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leskl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……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křídly. 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Mlad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 </a:t>
                      </a:r>
                      <a:r>
                        <a:rPr lang="cs-CZ" sz="16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slab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stromek usychal.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Cel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  rozkvetl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  krajem se šířila velká vůně.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7007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429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4352</TotalTime>
  <Words>846</Words>
  <Application>Microsoft Office PowerPoint</Application>
  <PresentationFormat>Předvádění na obrazovce (4:3)</PresentationFormat>
  <Paragraphs>243</Paragraphs>
  <Slides>11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7" baseType="lpstr">
      <vt:lpstr>바탕</vt:lpstr>
      <vt:lpstr>맑은 고딕</vt:lpstr>
      <vt:lpstr>Andalus</vt:lpstr>
      <vt:lpstr>Arial</vt:lpstr>
      <vt:lpstr>Arial</vt:lpstr>
      <vt:lpstr>Calibri</vt:lpstr>
      <vt:lpstr>Century Gothic</vt:lpstr>
      <vt:lpstr>Gill Sans MT</vt:lpstr>
      <vt:lpstr>Monotype Corsiva</vt:lpstr>
      <vt:lpstr>Times New Roman</vt:lpstr>
      <vt:lpstr>Wingdings</vt:lpstr>
      <vt:lpstr>Wingdings 2</vt:lpstr>
      <vt:lpstr>1_Mountain</vt:lpstr>
      <vt:lpstr>Motiv systému Office</vt:lpstr>
      <vt:lpstr>3_Mountain</vt:lpstr>
      <vt:lpstr>Austin</vt:lpstr>
      <vt:lpstr>Prezentace aplikace PowerPoint</vt:lpstr>
      <vt:lpstr>Anotace</vt:lpstr>
      <vt:lpstr>Datum vytvoření:</vt:lpstr>
      <vt:lpstr>Prezentace aplikace PowerPoint</vt:lpstr>
      <vt:lpstr>PŘÍČESTÍ MINULÉ </vt:lpstr>
      <vt:lpstr>PŘÍČESTÍ MINULÉ</vt:lpstr>
      <vt:lpstr>PŘÍDAVNÁ JMÉNA</vt:lpstr>
      <vt:lpstr>PŘÍDAVNÁ JMÉNA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315</cp:revision>
  <dcterms:created xsi:type="dcterms:W3CDTF">2011-11-08T12:26:57Z</dcterms:created>
  <dcterms:modified xsi:type="dcterms:W3CDTF">2013-12-15T17:08:55Z</dcterms:modified>
</cp:coreProperties>
</file>