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32" r:id="rId2"/>
    <p:sldMasterId id="2147483744" r:id="rId3"/>
    <p:sldMasterId id="2147483768" r:id="rId4"/>
  </p:sldMasterIdLst>
  <p:notesMasterIdLst>
    <p:notesMasterId r:id="rId34"/>
  </p:notesMasterIdLst>
  <p:sldIdLst>
    <p:sldId id="322" r:id="rId5"/>
    <p:sldId id="323" r:id="rId6"/>
    <p:sldId id="324" r:id="rId7"/>
    <p:sldId id="391" r:id="rId8"/>
    <p:sldId id="361" r:id="rId9"/>
    <p:sldId id="364" r:id="rId10"/>
    <p:sldId id="365" r:id="rId11"/>
    <p:sldId id="376" r:id="rId12"/>
    <p:sldId id="377" r:id="rId13"/>
    <p:sldId id="378" r:id="rId14"/>
    <p:sldId id="368" r:id="rId15"/>
    <p:sldId id="379" r:id="rId16"/>
    <p:sldId id="370" r:id="rId17"/>
    <p:sldId id="380" r:id="rId18"/>
    <p:sldId id="381" r:id="rId19"/>
    <p:sldId id="372" r:id="rId20"/>
    <p:sldId id="382" r:id="rId21"/>
    <p:sldId id="383" r:id="rId22"/>
    <p:sldId id="384" r:id="rId23"/>
    <p:sldId id="385" r:id="rId24"/>
    <p:sldId id="373" r:id="rId25"/>
    <p:sldId id="386" r:id="rId26"/>
    <p:sldId id="387" r:id="rId27"/>
    <p:sldId id="388" r:id="rId28"/>
    <p:sldId id="389" r:id="rId29"/>
    <p:sldId id="390" r:id="rId30"/>
    <p:sldId id="374" r:id="rId31"/>
    <p:sldId id="375" r:id="rId32"/>
    <p:sldId id="342" r:id="rId3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319">
          <p15:clr>
            <a:srgbClr val="A4A3A4"/>
          </p15:clr>
        </p15:guide>
        <p15:guide id="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FF"/>
    <a:srgbClr val="000099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8799B23B-EC83-4686-B30A-512413B5E67A}" styleName="Světlý styl 3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9631B5-78F2-41C9-869B-9F39066F8104}" styleName="Střední styl 3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16DA210-FB5B-4158-B5E0-FEB733F419BA}" styleName="Styl Světlá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33" autoAdjust="0"/>
    <p:restoredTop sz="94671" autoAdjust="0"/>
  </p:normalViewPr>
  <p:slideViewPr>
    <p:cSldViewPr showGuides="1">
      <p:cViewPr varScale="1">
        <p:scale>
          <a:sx n="63" d="100"/>
          <a:sy n="63" d="100"/>
        </p:scale>
        <p:origin x="1252" y="56"/>
      </p:cViewPr>
      <p:guideLst>
        <p:guide orient="horz" pos="4319"/>
        <p:guide/>
      </p:guideLst>
    </p:cSldViewPr>
  </p:slideViewPr>
  <p:notesTextViewPr>
    <p:cViewPr>
      <p:scale>
        <a:sx n="66" d="100"/>
        <a:sy n="66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20E379-52AB-4730-9345-6F7EC28A8D7F}" type="datetimeFigureOut">
              <a:rPr lang="cs-CZ" smtClean="0"/>
              <a:t>15. 12. 2013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E7B955-8A68-4999-9441-4F7E3324831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96773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 smtClean="0">
                <a:solidFill>
                  <a:prstClr val="black"/>
                </a:solidFill>
              </a:rPr>
              <a:pPr/>
              <a:t>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8155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17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18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19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22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23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24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25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E7B955-8A68-4999-9441-4F7E3324831F}" type="slidenum">
              <a:rPr lang="cs-CZ">
                <a:solidFill>
                  <a:prstClr val="black"/>
                </a:solidFill>
              </a:rPr>
              <a:pPr/>
              <a:t>26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683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1175698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262508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94137552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23567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61517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607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13761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23846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8968217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30009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089012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8359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02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8586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0799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90950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03769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84959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712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928018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68352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3209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0100" y="3571876"/>
            <a:ext cx="7000924" cy="1071570"/>
          </a:xfrm>
          <a:noFill/>
        </p:spPr>
        <p:txBody>
          <a:bodyPr/>
          <a:lstStyle>
            <a:lvl1pPr marL="0" indent="0" algn="ctr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57158" y="1643050"/>
            <a:ext cx="8215370" cy="1571636"/>
          </a:xfrm>
        </p:spPr>
        <p:txBody>
          <a:bodyPr anchor="b"/>
          <a:lstStyle>
            <a:lvl1pPr algn="ctr">
              <a:defRPr b="0">
                <a:solidFill>
                  <a:schemeClr val="bg1"/>
                </a:solidFill>
                <a:effectLst>
                  <a:glow rad="101600">
                    <a:schemeClr val="tx2"/>
                  </a:glow>
                </a:effectLst>
              </a:defRPr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grpSp>
        <p:nvGrpSpPr>
          <p:cNvPr id="2" name="Group 13"/>
          <p:cNvGrpSpPr/>
          <p:nvPr/>
        </p:nvGrpSpPr>
        <p:grpSpPr>
          <a:xfrm>
            <a:off x="-256" y="3286124"/>
            <a:ext cx="9144000" cy="150516"/>
            <a:chOff x="-256" y="3286124"/>
            <a:chExt cx="9144000" cy="150516"/>
          </a:xfrm>
        </p:grpSpPr>
        <p:sp>
          <p:nvSpPr>
            <p:cNvPr id="16" name="Rectangle 15"/>
            <p:cNvSpPr/>
            <p:nvPr userDrawn="1"/>
          </p:nvSpPr>
          <p:spPr>
            <a:xfrm>
              <a:off x="-256" y="3286124"/>
              <a:ext cx="9144000" cy="15040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12"/>
            <p:cNvGrpSpPr/>
            <p:nvPr/>
          </p:nvGrpSpPr>
          <p:grpSpPr>
            <a:xfrm>
              <a:off x="5214942" y="3286124"/>
              <a:ext cx="3285830" cy="150516"/>
              <a:chOff x="5214942" y="3286124"/>
              <a:chExt cx="3285830" cy="150516"/>
            </a:xfrm>
          </p:grpSpPr>
          <p:sp>
            <p:nvSpPr>
              <p:cNvPr id="18" name="Rectangle 17"/>
              <p:cNvSpPr/>
              <p:nvPr userDrawn="1"/>
            </p:nvSpPr>
            <p:spPr>
              <a:xfrm>
                <a:off x="6310006" y="3286182"/>
                <a:ext cx="1095383" cy="15045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7405389" y="3286182"/>
                <a:ext cx="1095383" cy="15045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20" name="Rectangle 19"/>
              <p:cNvSpPr/>
              <p:nvPr userDrawn="1"/>
            </p:nvSpPr>
            <p:spPr>
              <a:xfrm>
                <a:off x="5214942" y="3286124"/>
                <a:ext cx="1095383" cy="15045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042376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00034" y="71414"/>
            <a:ext cx="8160978" cy="1285882"/>
          </a:xfrm>
        </p:spPr>
        <p:txBody>
          <a:bodyPr anchor="ctr"/>
          <a:lstStyle/>
          <a:p>
            <a:r>
              <a:rPr lang="en-US" altLang="ko-KR" smtClean="0"/>
              <a:t>Click to edit</a:t>
            </a:r>
            <a:r>
              <a:rPr lang="ko-KR" altLang="en-US" dirty="0" smtClean="0"/>
              <a:t> </a:t>
            </a:r>
            <a:r>
              <a:rPr lang="en-US" altLang="ko-KR" smtClean="0"/>
              <a:t>Master title style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571612"/>
            <a:ext cx="8186766" cy="4714908"/>
          </a:xfrm>
        </p:spPr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>
            <a:off x="32" y="1427296"/>
            <a:ext cx="9144000" cy="72877"/>
            <a:chOff x="-64" y="4357694"/>
            <a:chExt cx="9144000" cy="124636"/>
          </a:xfrm>
        </p:grpSpPr>
        <p:sp>
          <p:nvSpPr>
            <p:cNvPr id="14" name="Rectangle 13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4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6" name="Rectangle 15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7" name="Rectangle 16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2850282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4500570"/>
            <a:ext cx="792324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4857784" cy="83502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9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9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9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 rot="10800000" flipH="1">
            <a:off x="-128" y="4214818"/>
            <a:ext cx="9144000" cy="150516"/>
            <a:chOff x="-64" y="4357694"/>
            <a:chExt cx="9144000" cy="124636"/>
          </a:xfrm>
        </p:grpSpPr>
        <p:sp>
          <p:nvSpPr>
            <p:cNvPr id="15" name="Rectangle 14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15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7" name="Rectangle 16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8" name="Rectangle 17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9" name="Rectangle 18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11389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42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7"/>
          <p:cNvGrpSpPr/>
          <p:nvPr/>
        </p:nvGrpSpPr>
        <p:grpSpPr>
          <a:xfrm rot="10800000">
            <a:off x="32" y="1480979"/>
            <a:ext cx="9144000" cy="72877"/>
            <a:chOff x="-64" y="4357694"/>
            <a:chExt cx="9144000" cy="124636"/>
          </a:xfrm>
        </p:grpSpPr>
        <p:sp>
          <p:nvSpPr>
            <p:cNvPr id="9" name="Rectangle 8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97093573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 rot="10800000">
            <a:off x="32" y="1285861"/>
            <a:ext cx="9144000" cy="72877"/>
            <a:chOff x="-64" y="4357694"/>
            <a:chExt cx="9144000" cy="124636"/>
          </a:xfrm>
        </p:grpSpPr>
        <p:sp>
          <p:nvSpPr>
            <p:cNvPr id="11" name="Rectangle 10"/>
            <p:cNvSpPr/>
            <p:nvPr userDrawn="1"/>
          </p:nvSpPr>
          <p:spPr>
            <a:xfrm rot="10800000">
              <a:off x="-64" y="4357790"/>
              <a:ext cx="9144000" cy="12454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2" name="Group 11"/>
            <p:cNvGrpSpPr/>
            <p:nvPr/>
          </p:nvGrpSpPr>
          <p:grpSpPr>
            <a:xfrm rot="10800000">
              <a:off x="642908" y="4357694"/>
              <a:ext cx="3286149" cy="124588"/>
              <a:chOff x="5429256" y="1214422"/>
              <a:chExt cx="3643338" cy="71438"/>
            </a:xfrm>
          </p:grpSpPr>
          <p:sp>
            <p:nvSpPr>
              <p:cNvPr id="13" name="Rectangle 12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4" name="Rectangle 13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5" name="Rectangle 14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214290"/>
            <a:ext cx="8160978" cy="1000132"/>
          </a:xfrm>
        </p:spPr>
        <p:txBody>
          <a:bodyPr/>
          <a:lstStyle>
            <a:lvl1pPr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28736"/>
            <a:ext cx="4042800" cy="639762"/>
          </a:xfrm>
        </p:spPr>
        <p:txBody>
          <a:bodyPr anchor="b"/>
          <a:lstStyle>
            <a:lvl1pPr marL="0" indent="0">
              <a:buFontTx/>
              <a:buNone/>
              <a:defRPr sz="2400" b="1"/>
            </a:lvl1pPr>
            <a:lvl2pPr marL="457200" indent="0">
              <a:buFontTx/>
              <a:buNone/>
              <a:defRPr sz="2000" b="1"/>
            </a:lvl2pPr>
            <a:lvl3pPr marL="914400" indent="0">
              <a:buFontTx/>
              <a:buNone/>
              <a:defRPr sz="1800" b="1"/>
            </a:lvl3pPr>
            <a:lvl4pPr marL="1371600" indent="0">
              <a:buFontTx/>
              <a:buNone/>
              <a:defRPr sz="1600" b="1"/>
            </a:lvl4pPr>
            <a:lvl5pPr marL="1828800" indent="0">
              <a:buFontTx/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3438" y="142873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28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57689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143008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6" name="Group 11"/>
          <p:cNvGrpSpPr/>
          <p:nvPr/>
        </p:nvGrpSpPr>
        <p:grpSpPr>
          <a:xfrm>
            <a:off x="32" y="1355859"/>
            <a:ext cx="9144000" cy="72877"/>
            <a:chOff x="32" y="1142985"/>
            <a:chExt cx="9144000" cy="72877"/>
          </a:xfrm>
        </p:grpSpPr>
        <p:sp>
          <p:nvSpPr>
            <p:cNvPr id="7" name="Rectangle 6"/>
            <p:cNvSpPr/>
            <p:nvPr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9" name="Rectangle 8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073347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6" name="Rectangle 5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7" name="Group 6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8" name="Rectangle 7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0" name="Rectangle 9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4707127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258204" cy="869934"/>
          </a:xfrm>
        </p:spPr>
        <p:txBody>
          <a:bodyPr anchor="b"/>
          <a:lstStyle>
            <a:lvl1pPr algn="l">
              <a:defRPr sz="28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361160"/>
            <a:ext cx="5111750" cy="4765005"/>
          </a:xfrm>
        </p:spPr>
        <p:txBody>
          <a:bodyPr/>
          <a:lstStyle>
            <a:lvl1pPr>
              <a:defRPr sz="28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357299"/>
            <a:ext cx="3008313" cy="476886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8" name="Group 13"/>
          <p:cNvGrpSpPr/>
          <p:nvPr/>
        </p:nvGrpSpPr>
        <p:grpSpPr>
          <a:xfrm>
            <a:off x="32" y="1142985"/>
            <a:ext cx="9144000" cy="72877"/>
            <a:chOff x="32" y="1142985"/>
            <a:chExt cx="9144000" cy="72877"/>
          </a:xfrm>
        </p:grpSpPr>
        <p:sp>
          <p:nvSpPr>
            <p:cNvPr id="9" name="Rectangle 8"/>
            <p:cNvSpPr/>
            <p:nvPr userDrawn="1"/>
          </p:nvSpPr>
          <p:spPr>
            <a:xfrm flipH="1">
              <a:off x="32" y="1142985"/>
              <a:ext cx="9144000" cy="72821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 flipH="1">
              <a:off x="571472" y="1143013"/>
              <a:ext cx="3286149" cy="72849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923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solidFill>
            <a:schemeClr val="accent1">
              <a:shade val="75000"/>
            </a:schemeClr>
          </a:solidFill>
          <a:ln w="12700" cap="sq" cmpd="sng" algn="ctr">
            <a:noFill/>
            <a:prstDash val="solid"/>
          </a:ln>
          <a:scene3d>
            <a:camera prst="perspectiveFront" fov="0">
              <a:rot lat="0" lon="0" rev="0"/>
            </a:camera>
            <a:lightRig rig="contrasting" dir="b"/>
          </a:scene3d>
          <a:sp3d contourW="12700" prstMaterial="softEdge">
            <a:bevelT prst="cross"/>
            <a:contourClr>
              <a:schemeClr val="bg1"/>
            </a:contourClr>
          </a:sp3d>
        </p:spPr>
        <p:style>
          <a:lnRef idx="1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ko-KR" smtClean="0"/>
              <a:t>Kliknutím na ikonu přidáte obrázek.</a:t>
            </a:r>
            <a:endParaRPr lang="ko-KR" alt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sp useBgFill="1"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noFill/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dirty="0"/>
          </a:p>
        </p:txBody>
      </p:sp>
      <p:grpSp>
        <p:nvGrpSpPr>
          <p:cNvPr id="8" name="Group 7"/>
          <p:cNvGrpSpPr/>
          <p:nvPr/>
        </p:nvGrpSpPr>
        <p:grpSpPr>
          <a:xfrm>
            <a:off x="0" y="0"/>
            <a:ext cx="9144000" cy="142876"/>
            <a:chOff x="0" y="1214422"/>
            <a:chExt cx="9144000" cy="71438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10" name="Group 9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1" name="Rectangle 10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3" name="Rectangle 12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6093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7218" y="71414"/>
            <a:ext cx="8160978" cy="1214446"/>
          </a:xfrm>
        </p:spPr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0034" y="1500174"/>
            <a:ext cx="8186766" cy="4625991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12"/>
          <p:cNvGrpSpPr/>
          <p:nvPr/>
        </p:nvGrpSpPr>
        <p:grpSpPr>
          <a:xfrm>
            <a:off x="0" y="1357298"/>
            <a:ext cx="9144000" cy="60580"/>
            <a:chOff x="0" y="1142984"/>
            <a:chExt cx="9144000" cy="60580"/>
          </a:xfrm>
        </p:grpSpPr>
        <p:sp>
          <p:nvSpPr>
            <p:cNvPr id="8" name="Rectangle 7"/>
            <p:cNvSpPr/>
            <p:nvPr userDrawn="1"/>
          </p:nvSpPr>
          <p:spPr>
            <a:xfrm flipH="1">
              <a:off x="0" y="1142984"/>
              <a:ext cx="9144000" cy="60560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 flipH="1">
              <a:off x="571472" y="1142984"/>
              <a:ext cx="3000396" cy="60580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946852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9"/>
            <a:ext cx="1471594" cy="5851525"/>
          </a:xfrm>
        </p:spPr>
        <p:txBody>
          <a:bodyPr vert="eaVert" anchor="b"/>
          <a:lstStyle>
            <a:lvl1pPr algn="l">
              <a:defRPr/>
            </a:lvl1pPr>
          </a:lstStyle>
          <a:p>
            <a:r>
              <a:rPr lang="cs-CZ" altLang="ko-KR" smtClean="0"/>
              <a:t>Kliknutím lze upravit styl.</a:t>
            </a:r>
            <a:endParaRPr lang="ko-KR" alt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686568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  <p:grpSp>
        <p:nvGrpSpPr>
          <p:cNvPr id="7" name="Group 6"/>
          <p:cNvGrpSpPr/>
          <p:nvPr/>
        </p:nvGrpSpPr>
        <p:grpSpPr>
          <a:xfrm rot="16200000">
            <a:off x="3740830" y="3395761"/>
            <a:ext cx="6865200" cy="59324"/>
            <a:chOff x="0" y="1214422"/>
            <a:chExt cx="9144000" cy="71438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1214422"/>
              <a:ext cx="9144000" cy="71414"/>
            </a:xfrm>
            <a:prstGeom prst="rect">
              <a:avLst/>
            </a:prstGeom>
            <a:solidFill>
              <a:schemeClr val="tx2">
                <a:shade val="50000"/>
              </a:schemeClr>
            </a:solidFill>
            <a:ln w="28575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rgbClr val="FFFFFF"/>
                </a:solidFill>
              </a:endParaRPr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5857884" y="1214422"/>
              <a:ext cx="3000396" cy="71438"/>
              <a:chOff x="5429256" y="1214422"/>
              <a:chExt cx="3643338" cy="71438"/>
            </a:xfrm>
          </p:grpSpPr>
          <p:sp>
            <p:nvSpPr>
              <p:cNvPr id="10" name="Rectangle 9"/>
              <p:cNvSpPr/>
              <p:nvPr userDrawn="1"/>
            </p:nvSpPr>
            <p:spPr>
              <a:xfrm>
                <a:off x="6643702" y="1214422"/>
                <a:ext cx="1214446" cy="71438"/>
              </a:xfrm>
              <a:prstGeom prst="rect">
                <a:avLst/>
              </a:prstGeom>
              <a:solidFill>
                <a:schemeClr val="accent2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1" name="Rectangle 10"/>
              <p:cNvSpPr/>
              <p:nvPr userDrawn="1"/>
            </p:nvSpPr>
            <p:spPr>
              <a:xfrm>
                <a:off x="7858148" y="1214422"/>
                <a:ext cx="1214446" cy="71438"/>
              </a:xfrm>
              <a:prstGeom prst="rect">
                <a:avLst/>
              </a:prstGeom>
              <a:solidFill>
                <a:schemeClr val="accent3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  <p:sp>
            <p:nvSpPr>
              <p:cNvPr id="12" name="Rectangle 11"/>
              <p:cNvSpPr/>
              <p:nvPr userDrawn="1"/>
            </p:nvSpPr>
            <p:spPr>
              <a:xfrm>
                <a:off x="5429256" y="1214422"/>
                <a:ext cx="1214446" cy="71438"/>
              </a:xfrm>
              <a:prstGeom prst="rect">
                <a:avLst/>
              </a:prstGeom>
              <a:solidFill>
                <a:schemeClr val="accent1"/>
              </a:solidFill>
              <a:ln w="28575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rgbClr val="FFFFFF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6238874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E0C54F-94F2-4155-9248-AE8DA9DB4CE1}" type="datetimeFigureOut">
              <a:rPr lang="cs-CZ" smtClean="0">
                <a:solidFill>
                  <a:prstClr val="black"/>
                </a:solidFill>
              </a:rPr>
              <a:pPr/>
              <a:t>15. 12. 2013</a:t>
            </a:fld>
            <a:endParaRPr lang="cs-CZ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A39E70-1C09-4821-A195-5CB441012BB2}" type="slidenum">
              <a:rPr lang="cs-CZ" smtClean="0">
                <a:solidFill>
                  <a:prstClr val="black"/>
                </a:solidFill>
              </a:rPr>
              <a:pPr/>
              <a:t>‹#›</a:t>
            </a:fld>
            <a:endParaRPr lang="cs-CZ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2268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15. 12. 2013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5657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-6826" y="0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FFFF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7218" y="142852"/>
            <a:ext cx="8160978" cy="1214446"/>
          </a:xfrm>
          <a:prstGeom prst="rect">
            <a:avLst/>
          </a:prstGeom>
        </p:spPr>
        <p:txBody>
          <a:bodyPr vert="horz" rtlCol="0" anchor="ctr">
            <a:normAutofit/>
          </a:bodyPr>
          <a:lstStyle/>
          <a:p>
            <a:r>
              <a:rPr lang="ko-KR" altLang="en-US" dirty="0" smtClean="0"/>
              <a:t>Click to edit Master text styles</a:t>
            </a:r>
            <a:endParaRPr lang="ko-KR" alt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0034" y="1500174"/>
            <a:ext cx="8186766" cy="4625991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15206" y="6357960"/>
            <a:ext cx="1490658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28926" y="6357958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00034" y="6357960"/>
            <a:ext cx="1571636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37044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1" hangingPunct="1">
        <a:spcBef>
          <a:spcPct val="0"/>
        </a:spcBef>
        <a:buNone/>
        <a:defRPr sz="4400" b="0" i="0" kern="1200" spc="50" baseline="0">
          <a:ln w="6350">
            <a:noFill/>
          </a:ln>
          <a:solidFill>
            <a:schemeClr val="bg1"/>
          </a:solidFill>
          <a:effectLst>
            <a:glow rad="101600">
              <a:schemeClr val="tx2"/>
            </a:glow>
          </a:effectLst>
          <a:latin typeface="Gill Sans MT"/>
          <a:ea typeface="맑은 고딕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rtl="0" eaLnBrk="1" latinLnBrk="1" hangingPunct="1">
        <a:spcBef>
          <a:spcPct val="20000"/>
        </a:spcBef>
        <a:buClr>
          <a:schemeClr val="tx2"/>
        </a:buClr>
        <a:buSzPct val="68000"/>
        <a:buFont typeface="Wingdings 2"/>
        <a:buChar char=""/>
        <a:defRPr sz="3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1pPr>
      <a:lvl2pPr marL="742950" indent="-285750" algn="l" rtl="0" eaLnBrk="1" latinLnBrk="1" hangingPunct="1">
        <a:spcBef>
          <a:spcPct val="20000"/>
        </a:spcBef>
        <a:buClr>
          <a:schemeClr val="accent4"/>
        </a:buClr>
        <a:buSzPct val="60000"/>
        <a:buFont typeface="Wingdings 2"/>
        <a:buChar char=""/>
        <a:defRPr sz="2800" kern="1200" baseline="0">
          <a:solidFill>
            <a:schemeClr val="tx1"/>
          </a:solidFill>
          <a:latin typeface="Gill Sans MT"/>
          <a:ea typeface="맑은 고딕"/>
          <a:cs typeface="Gill Sans MT"/>
        </a:defRPr>
      </a:lvl2pPr>
      <a:lvl3pPr marL="1143000" indent="-228600" algn="l" rtl="0" eaLnBrk="1" latinLnBrk="1" hangingPunct="1">
        <a:spcBef>
          <a:spcPct val="20000"/>
        </a:spcBef>
        <a:buClr>
          <a:schemeClr val="accent5"/>
        </a:buClr>
        <a:buSzPct val="57000"/>
        <a:buFont typeface="Wingdings 2"/>
        <a:buChar char="¦"/>
        <a:defRPr sz="2600" kern="1200" baseline="0">
          <a:solidFill>
            <a:schemeClr val="tx1"/>
          </a:solidFill>
          <a:latin typeface="Gill Sans MT"/>
          <a:ea typeface="맑은 고딕"/>
          <a:cs typeface="Gill Sans MT"/>
        </a:defRPr>
      </a:lvl3pPr>
      <a:lvl4pPr marL="1600200" indent="-228600" algn="l" rtl="0" eaLnBrk="1" latinLnBrk="1" hangingPunct="1">
        <a:spcBef>
          <a:spcPct val="20000"/>
        </a:spcBef>
        <a:buClr>
          <a:schemeClr val="accent3"/>
        </a:buClr>
        <a:buSzPct val="53000"/>
        <a:buFont typeface="Wingdings 2"/>
        <a:buChar char="¢"/>
        <a:defRPr sz="2400" kern="1200" baseline="0">
          <a:solidFill>
            <a:schemeClr val="tx1"/>
          </a:solidFill>
          <a:latin typeface="Gill Sans MT"/>
          <a:ea typeface="맑은 고딕"/>
          <a:cs typeface="Gill Sans MT"/>
        </a:defRPr>
      </a:lvl4pPr>
      <a:lvl5pPr marL="2057400" indent="-228600" algn="l" rtl="0" eaLnBrk="1" latinLnBrk="1" hangingPunct="1">
        <a:spcBef>
          <a:spcPct val="20000"/>
        </a:spcBef>
        <a:buClr>
          <a:schemeClr val="accent6"/>
        </a:buClr>
        <a:buSzPct val="50000"/>
        <a:buFont typeface="Wingdings 2"/>
        <a:buChar char="¥"/>
        <a:defRPr sz="2200" kern="1200" baseline="0">
          <a:solidFill>
            <a:schemeClr val="tx1"/>
          </a:solidFill>
          <a:latin typeface="Gill Sans MT"/>
          <a:ea typeface="맑은 고딕"/>
          <a:cs typeface="Gill Sans MT"/>
        </a:defRPr>
      </a:lvl5pPr>
      <a:lvl6pPr marL="2514600" indent="-228600" algn="l" rtl="0" eaLnBrk="1" latinLnBrk="1" hangingPunct="1">
        <a:spcBef>
          <a:spcPct val="20000"/>
        </a:spcBef>
        <a:buClr>
          <a:schemeClr val="accent2">
            <a:tint val="40000"/>
          </a:schemeClr>
        </a:buClr>
        <a:buSzPct val="47000"/>
        <a:buFont typeface="Wingdings 2"/>
        <a:buChar char="¤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43000"/>
        <a:buFont typeface="Wingdings 2"/>
        <a:buChar char="¦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1" hangingPunct="1">
        <a:spcBef>
          <a:spcPct val="20000"/>
        </a:spcBef>
        <a:buClr>
          <a:schemeClr val="accent3"/>
        </a:buClr>
        <a:buSzPct val="40000"/>
        <a:buFont typeface="Wingdings 2"/>
        <a:buChar char="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1" hangingPunct="1">
        <a:spcBef>
          <a:spcPct val="20000"/>
        </a:spcBef>
        <a:buClr>
          <a:schemeClr val="bg2">
            <a:tint val="60000"/>
          </a:schemeClr>
        </a:buClr>
        <a:buSzPct val="40000"/>
        <a:buFont typeface="Wingdings 2"/>
        <a:buChar char="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5E0C54F-94F2-4155-9248-AE8DA9DB4CE1}" type="datetimeFigureOut">
              <a:rPr lang="cs-CZ" smtClean="0">
                <a:solidFill>
                  <a:srgbClr val="000000"/>
                </a:solidFill>
              </a:rPr>
              <a:pPr/>
              <a:t>15. 12. 2013</a:t>
            </a:fld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0A39E70-1C09-4821-A195-5CB441012BB2}" type="slidenum">
              <a:rPr lang="cs-CZ" smtClean="0">
                <a:solidFill>
                  <a:srgbClr val="000000"/>
                </a:solidFill>
              </a:rPr>
              <a:pPr/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3600" y="5251810"/>
            <a:ext cx="5407152" cy="1045464"/>
          </a:xfrm>
          <a:prstGeom prst="rect">
            <a:avLst/>
          </a:prstGeom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377890"/>
              </p:ext>
            </p:extLst>
          </p:nvPr>
        </p:nvGraphicFramePr>
        <p:xfrm>
          <a:off x="971600" y="1268757"/>
          <a:ext cx="7200800" cy="1904451"/>
        </p:xfrm>
        <a:graphic>
          <a:graphicData uri="http://schemas.openxmlformats.org/drawingml/2006/table">
            <a:tbl>
              <a:tblPr firstRow="1" firstCol="1" bandRow="1"/>
              <a:tblGrid>
                <a:gridCol w="1746945"/>
                <a:gridCol w="5453855"/>
              </a:tblGrid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 školy</a:t>
                      </a:r>
                      <a:r>
                        <a:rPr lang="en-US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ZÁKLADNÍ ŠKOLA</a:t>
                      </a:r>
                      <a:r>
                        <a:rPr lang="cs-CZ" sz="1200" b="1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PODBOŘANY, HUSOVA 276, OKRES LOUNY</a:t>
                      </a:r>
                      <a:endParaRPr lang="cs-CZ" sz="120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Autor: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b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Mgr.</a:t>
                      </a:r>
                      <a:r>
                        <a:rPr lang="cs-CZ" sz="1200" b="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 Milena RÁČKOVÁ</a:t>
                      </a:r>
                      <a:endParaRPr lang="cs-CZ" sz="1200" b="0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Název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VY_32_INOVACE_490_</a:t>
                      </a:r>
                      <a:r>
                        <a:rPr lang="cs-CZ" sz="1200" b="1" baseline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ABECEDA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37006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Téma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aseline="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ZAŠIFROVANÉ VĚTY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24187">
                <a:tc>
                  <a:txBody>
                    <a:bodyPr/>
                    <a:lstStyle/>
                    <a:p>
                      <a:pPr marL="0" algn="l" eaLnBrk="1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Číslo projektu</a:t>
                      </a:r>
                      <a:r>
                        <a:rPr lang="en-US" sz="1200" b="1" dirty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:</a:t>
                      </a:r>
                      <a:endParaRPr lang="cs-CZ" sz="1200" b="1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 </a:t>
                      </a:r>
                      <a:r>
                        <a:rPr lang="cs-CZ" sz="1200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CZ.1.07/1.4.00/21. </a:t>
                      </a:r>
                      <a:r>
                        <a:rPr lang="cs-CZ" sz="1200" b="1" dirty="0" smtClean="0"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2975</a:t>
                      </a:r>
                      <a:endParaRPr lang="cs-CZ" sz="1200" b="1" dirty="0"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81156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268760"/>
            <a:ext cx="9144000" cy="676275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</a:t>
            </a:r>
            <a:endParaRPr lang="cs-CZ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2427515"/>
            <a:ext cx="9144000" cy="39538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Materiál určen pro práci žáků na ZŠ – 1. stupeň v předmětu Český jazyk a literatura pro 5. ročník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Cílem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Microsoft PowerPointové prezentace je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rychlá orientace v abecedě</a:t>
            </a:r>
          </a:p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Součástí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prezentace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jsou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pracovní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listy</a:t>
            </a:r>
          </a:p>
        </p:txBody>
      </p:sp>
    </p:spTree>
    <p:extLst>
      <p:ext uri="{BB962C8B-B14F-4D97-AF65-F5344CB8AC3E}">
        <p14:creationId xmlns:p14="http://schemas.microsoft.com/office/powerpoint/2010/main" val="491772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accent1">
            <a:alpha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248619" y="544510"/>
            <a:ext cx="2746648" cy="539080"/>
          </a:xfrm>
        </p:spPr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Datum vytvoření:</a:t>
            </a:r>
            <a:endParaRPr lang="cs-CZ" sz="2400" b="1" dirty="0"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Zástupný symbol pro obsah 2"/>
          <p:cNvSpPr>
            <a:spLocks noGrp="1"/>
          </p:cNvSpPr>
          <p:nvPr>
            <p:ph idx="1"/>
          </p:nvPr>
        </p:nvSpPr>
        <p:spPr>
          <a:xfrm>
            <a:off x="0" y="2635573"/>
            <a:ext cx="9128065" cy="4105795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Dekódovací tabulka</a:t>
            </a: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Zašifrované věty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7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- 26: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Kontrola rozluštěných vět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27: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zašifrované věty</a:t>
            </a:r>
            <a:endParaRPr lang="cs-CZ" sz="18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>
              <a:lnSpc>
                <a:spcPct val="120000"/>
              </a:lnSpc>
              <a:buClrTx/>
              <a:buSzPct val="100000"/>
              <a:buFont typeface="Wingdings" pitchFamily="2" charset="2"/>
              <a:buChar char="q"/>
            </a:pP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List</a:t>
            </a:r>
            <a:r>
              <a:rPr lang="cs-CZ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č. </a:t>
            </a:r>
            <a:r>
              <a:rPr lang="cs-CZ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28: </a:t>
            </a:r>
            <a:endParaRPr lang="cs-CZ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843534" lvl="1" indent="-285750">
              <a:lnSpc>
                <a:spcPct val="120000"/>
              </a:lnSpc>
              <a:buClrTx/>
              <a:buSzPct val="100000"/>
              <a:buFont typeface="Arial" pitchFamily="34" charset="0"/>
              <a:buChar char="•"/>
            </a:pPr>
            <a:r>
              <a:rPr lang="cs-CZ" sz="18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Pracovní list – </a:t>
            </a:r>
            <a:r>
              <a:rPr lang="cs-CZ" sz="18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dekódovací tabulka</a:t>
            </a:r>
          </a:p>
          <a:p>
            <a:pPr marL="557784" lvl="1" indent="0">
              <a:lnSpc>
                <a:spcPct val="120000"/>
              </a:lnSpc>
              <a:buClrTx/>
              <a:buSzPct val="100000"/>
              <a:buNone/>
            </a:pPr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Nadpis 3"/>
          <p:cNvSpPr txBox="1">
            <a:spLocks/>
          </p:cNvSpPr>
          <p:nvPr/>
        </p:nvSpPr>
        <p:spPr>
          <a:xfrm>
            <a:off x="3135227" y="54847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 b="0" dirty="0" smtClean="0">
                <a:solidFill>
                  <a:prstClr val="black"/>
                </a:solidFill>
                <a:effectLst/>
              </a:rPr>
              <a:t>Listopad</a:t>
            </a:r>
            <a:endParaRPr lang="cs-CZ" sz="24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6" name="Nadpis 3"/>
          <p:cNvSpPr txBox="1">
            <a:spLocks/>
          </p:cNvSpPr>
          <p:nvPr/>
        </p:nvSpPr>
        <p:spPr>
          <a:xfrm>
            <a:off x="248619" y="1269981"/>
            <a:ext cx="2746648" cy="53908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Klíčová slova:</a:t>
            </a:r>
          </a:p>
        </p:txBody>
      </p:sp>
      <p:sp>
        <p:nvSpPr>
          <p:cNvPr id="8" name="Nadpis 3"/>
          <p:cNvSpPr txBox="1">
            <a:spLocks/>
          </p:cNvSpPr>
          <p:nvPr/>
        </p:nvSpPr>
        <p:spPr>
          <a:xfrm>
            <a:off x="2393302" y="1441804"/>
            <a:ext cx="6840760" cy="376145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1600" b="0" dirty="0" smtClean="0">
                <a:solidFill>
                  <a:prstClr val="black"/>
                </a:solidFill>
                <a:effectLst/>
              </a:rPr>
              <a:t>ZAŠIFROVANÉ VĚTY, ABECEDA, DEKÓDOVACÍ TABULKA   </a:t>
            </a:r>
            <a:endParaRPr lang="cs-CZ" sz="1600" b="0" dirty="0">
              <a:solidFill>
                <a:prstClr val="black"/>
              </a:solidFill>
              <a:effectLst/>
            </a:endParaRPr>
          </a:p>
        </p:txBody>
      </p:sp>
      <p:sp>
        <p:nvSpPr>
          <p:cNvPr id="9" name="Nadpis 3"/>
          <p:cNvSpPr txBox="1">
            <a:spLocks/>
          </p:cNvSpPr>
          <p:nvPr/>
        </p:nvSpPr>
        <p:spPr>
          <a:xfrm>
            <a:off x="246633" y="1982543"/>
            <a:ext cx="3228613" cy="539080"/>
          </a:xfrm>
          <a:prstGeom prst="rect">
            <a:avLst/>
          </a:prstGeom>
        </p:spPr>
        <p:txBody>
          <a:bodyPr anchor="b" anchorCtr="0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>
              <a:bevelT w="38100" h="38100"/>
            </a:sp3d>
          </a:bodyPr>
          <a:lstStyle>
            <a:defPPr>
              <a:defRPr sz="4400">
                <a:solidFill>
                  <a:schemeClr val="tx2">
                    <a:shade val="85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eaLnBrk="1" hangingPunct="1">
              <a:buNone/>
              <a:defRPr lang="en-US" sz="4800" b="1" strike="noStrike" kern="1200" baseline="0" dirty="0" smtClean="0">
                <a:solidFill>
                  <a:schemeClr val="tx2">
                    <a:shade val="85000"/>
                    <a:satMod val="150000"/>
                  </a:schemeClr>
                </a:solidFill>
                <a:effectLst>
                  <a:outerShdw blurRad="63500" dist="38100" dir="8220000" algn="tl" rotWithShape="0">
                    <a:srgbClr val="000000">
                      <a:alpha val="30000"/>
                    </a:srgbClr>
                  </a:outerShdw>
                </a:effectLst>
                <a:latin typeface="+mj-lt"/>
                <a:ea typeface="+mj-lt"/>
                <a:cs typeface="+mj-lt"/>
              </a:defRPr>
            </a:lvl1pPr>
          </a:lstStyle>
          <a:p>
            <a:pPr algn="l"/>
            <a:r>
              <a:rPr lang="cs-CZ" sz="2400">
                <a:solidFill>
                  <a:prstClr val="black"/>
                </a:solidFill>
                <a:effectLst/>
              </a:rPr>
              <a:t>Metodické pokyny:</a:t>
            </a:r>
          </a:p>
        </p:txBody>
      </p:sp>
    </p:spTree>
    <p:extLst>
      <p:ext uri="{BB962C8B-B14F-4D97-AF65-F5344CB8AC3E}">
        <p14:creationId xmlns:p14="http://schemas.microsoft.com/office/powerpoint/2010/main" val="344285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Vývojový diagram: děrná páska 10"/>
          <p:cNvSpPr/>
          <p:nvPr/>
        </p:nvSpPr>
        <p:spPr>
          <a:xfrm>
            <a:off x="3672384" y="3700986"/>
            <a:ext cx="5472608" cy="2711919"/>
          </a:xfrm>
          <a:prstGeom prst="flowChartPunchedTape">
            <a:avLst/>
          </a:prstGeom>
          <a:solidFill>
            <a:srgbClr val="006600"/>
          </a:solidFill>
          <a:scene3d>
            <a:camera prst="perspectiveContrastingLeftFacing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dirty="0" smtClean="0">
                <a:solidFill>
                  <a:prstClr val="white"/>
                </a:solidFill>
              </a:rPr>
              <a:t>Pravopis předložek S (se), z (ze) se často liší od výslovnosti, např.: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bratrem /z/		z Písku /s/</a:t>
            </a:r>
          </a:p>
          <a:p>
            <a:r>
              <a:rPr lang="cs-CZ" b="1" dirty="0" smtClean="0">
                <a:solidFill>
                  <a:prstClr val="white"/>
                </a:solidFill>
              </a:rPr>
              <a:t>S důvtipem /z/		z přesvědčení /s/</a:t>
            </a:r>
          </a:p>
          <a:p>
            <a:endParaRPr lang="cs-CZ" dirty="0">
              <a:solidFill>
                <a:prstClr val="white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355976" y="1121401"/>
            <a:ext cx="6571030" cy="646331"/>
          </a:xfrm>
          <a:prstGeom prst="rect">
            <a:avLst/>
          </a:prstGeom>
          <a:noFill/>
          <a:effectLst>
            <a:glow rad="228600">
              <a:schemeClr val="accent3">
                <a:satMod val="175000"/>
                <a:alpha val="40000"/>
              </a:schemeClr>
            </a:glow>
          </a:effectLst>
          <a:scene3d>
            <a:camera prst="isometricOffAxis1Left"/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Skupiny –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bě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vje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-, -</a:t>
            </a:r>
            <a:r>
              <a:rPr lang="cs-CZ" sz="3600" b="1" i="1" dirty="0" err="1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vě</a:t>
            </a:r>
            <a:r>
              <a:rPr lang="cs-CZ" sz="3600" b="1" i="1" dirty="0" smtClean="0">
                <a:ln>
                  <a:solidFill>
                    <a:srgbClr val="92D050"/>
                  </a:solidFill>
                </a:ln>
                <a:solidFill>
                  <a:srgbClr val="000099"/>
                </a:solidFill>
                <a:latin typeface="Arial" pitchFamily="34" charset="0"/>
                <a:cs typeface="Arial" pitchFamily="34" charset="0"/>
              </a:rPr>
              <a:t>-</a:t>
            </a:r>
            <a:endParaRPr lang="cs-CZ" sz="3600" b="1" i="1" dirty="0">
              <a:ln>
                <a:solidFill>
                  <a:srgbClr val="92D050"/>
                </a:solidFill>
              </a:ln>
              <a:solidFill>
                <a:srgbClr val="00009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260648"/>
            <a:ext cx="2935419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scene3d>
            <a:camera prst="isometricOffAxis1Right"/>
            <a:lightRig rig="threePt" dir="t"/>
          </a:scene3d>
        </p:spPr>
        <p:txBody>
          <a:bodyPr wrap="non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já		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ně</a:t>
            </a:r>
            <a:r>
              <a:rPr lang="cs-CZ" dirty="0" smtClean="0">
                <a:solidFill>
                  <a:srgbClr val="0070C0"/>
                </a:solidFill>
              </a:rPr>
              <a:t>, mi	(tobě)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m</a:t>
            </a:r>
            <a:r>
              <a:rPr lang="cs-CZ" b="1" dirty="0" smtClean="0">
                <a:solidFill>
                  <a:srgbClr val="0070C0"/>
                </a:solidFill>
              </a:rPr>
              <a:t>ě</a:t>
            </a:r>
            <a:r>
              <a:rPr lang="cs-CZ" dirty="0" smtClean="0">
                <a:solidFill>
                  <a:srgbClr val="0070C0"/>
                </a:solidFill>
              </a:rPr>
              <a:t>, mne	(tě)</a:t>
            </a:r>
          </a:p>
          <a:p>
            <a:pPr marL="342900" indent="-342900">
              <a:buFontTx/>
              <a:buAutoNum type="arabicPeriod"/>
            </a:pPr>
            <a:r>
              <a:rPr lang="cs-CZ" b="1" dirty="0">
                <a:solidFill>
                  <a:srgbClr val="0070C0"/>
                </a:solidFill>
              </a:rPr>
              <a:t>o</a:t>
            </a:r>
            <a:r>
              <a:rPr lang="cs-CZ" b="1" dirty="0" smtClean="0">
                <a:solidFill>
                  <a:srgbClr val="0070C0"/>
                </a:solidFill>
              </a:rPr>
              <a:t> mně	</a:t>
            </a:r>
            <a:r>
              <a:rPr lang="cs-CZ" dirty="0" smtClean="0">
                <a:solidFill>
                  <a:srgbClr val="0070C0"/>
                </a:solidFill>
              </a:rPr>
              <a:t>(o tobě)</a:t>
            </a:r>
          </a:p>
          <a:p>
            <a:pPr marL="342900" indent="-342900">
              <a:buFontTx/>
              <a:buAutoNum type="arabicPeriod"/>
            </a:pPr>
            <a:r>
              <a:rPr lang="cs-CZ" b="1" dirty="0" smtClean="0">
                <a:solidFill>
                  <a:srgbClr val="0070C0"/>
                </a:solidFill>
              </a:rPr>
              <a:t>mnou</a:t>
            </a:r>
          </a:p>
          <a:p>
            <a:pPr marL="342900" indent="-342900">
              <a:buFontTx/>
              <a:buAutoNum type="arabicPeriod"/>
            </a:pPr>
            <a:endParaRPr lang="cs-CZ" dirty="0" smtClean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 rot="2515263">
            <a:off x="-98449" y="3424645"/>
            <a:ext cx="6426759" cy="584775"/>
          </a:xfrm>
          <a:prstGeom prst="rect">
            <a:avLst/>
          </a:prstGeom>
          <a:solidFill>
            <a:srgbClr val="FFC000"/>
          </a:solidFill>
          <a:effectLst>
            <a:glow rad="139700">
              <a:schemeClr val="accent3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cs-CZ" sz="3200" b="1" cap="all" dirty="0" err="1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y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, </a:t>
            </a:r>
            <a:r>
              <a:rPr lang="cs-CZ" sz="3200" b="1" cap="all" dirty="0" err="1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zý</a:t>
            </a:r>
            <a:r>
              <a:rPr lang="cs-CZ" sz="3200" b="1" cap="all" dirty="0" smtClean="0">
                <a:ln w="9000" cmpd="sng">
                  <a:solidFill>
                    <a:srgbClr val="909465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909465">
                        <a:shade val="20000"/>
                        <a:satMod val="245000"/>
                      </a:srgbClr>
                    </a:gs>
                    <a:gs pos="43000">
                      <a:srgbClr val="909465">
                        <a:satMod val="255000"/>
                      </a:srgbClr>
                    </a:gs>
                    <a:gs pos="48000">
                      <a:srgbClr val="909465">
                        <a:shade val="85000"/>
                        <a:satMod val="255000"/>
                      </a:srgbClr>
                    </a:gs>
                    <a:gs pos="100000">
                      <a:srgbClr val="909465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itchFamily="66" charset="0"/>
              </a:rPr>
              <a:t>: brzy, jazyk, nazývat se </a:t>
            </a:r>
            <a:endParaRPr lang="cs-CZ" sz="3200" b="1" cap="all" dirty="0">
              <a:ln w="9000" cmpd="sng">
                <a:solidFill>
                  <a:srgbClr val="909465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909465">
                      <a:shade val="20000"/>
                      <a:satMod val="245000"/>
                    </a:srgbClr>
                  </a:gs>
                  <a:gs pos="43000">
                    <a:srgbClr val="909465">
                      <a:satMod val="255000"/>
                    </a:srgbClr>
                  </a:gs>
                  <a:gs pos="48000">
                    <a:srgbClr val="909465">
                      <a:shade val="85000"/>
                      <a:satMod val="255000"/>
                    </a:srgbClr>
                  </a:gs>
                  <a:gs pos="100000">
                    <a:srgbClr val="909465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 rot="3401127">
            <a:off x="3238147" y="2609779"/>
            <a:ext cx="7077579" cy="523220"/>
          </a:xfrm>
          <a:prstGeom prst="rect">
            <a:avLst/>
          </a:prstGeom>
          <a:noFill/>
          <a:scene3d>
            <a:camera prst="isometricOffAxis2Right"/>
            <a:lightRig rig="threePt" dir="t"/>
          </a:scene3d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2800" b="1" dirty="0" smtClean="0">
                <a:ln w="11430">
                  <a:solidFill>
                    <a:prstClr val="black">
                      <a:lumMod val="85000"/>
                      <a:lumOff val="15000"/>
                    </a:prstClr>
                  </a:solidFill>
                </a:ln>
                <a:solidFill>
                  <a:srgbClr val="71685A">
                    <a:lumMod val="75000"/>
                  </a:srgbClr>
                </a:solidFill>
                <a:effectLst>
                  <a:glow rad="228600">
                    <a:srgbClr val="FF6700">
                      <a:satMod val="175000"/>
                      <a:alpha val="40000"/>
                    </a:srgb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PŘEDPONY S – (SE-), z – (ZE-), VZ – (VZE-)</a:t>
            </a:r>
            <a:endParaRPr lang="cs-CZ" sz="2800" b="1" dirty="0">
              <a:ln w="11430">
                <a:solidFill>
                  <a:prstClr val="black">
                    <a:lumMod val="85000"/>
                    <a:lumOff val="15000"/>
                  </a:prstClr>
                </a:solidFill>
              </a:ln>
              <a:solidFill>
                <a:srgbClr val="71685A">
                  <a:lumMod val="75000"/>
                </a:srgbClr>
              </a:solidFill>
              <a:effectLst>
                <a:glow rad="228600">
                  <a:srgbClr val="FF6700">
                    <a:satMod val="175000"/>
                    <a:alpha val="40000"/>
                  </a:srgb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02589" y="3717032"/>
            <a:ext cx="7776864" cy="101566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scene3d>
            <a:camera prst="isometricOffAxis2Right"/>
            <a:lightRig rig="threePt" dir="t"/>
          </a:scene3d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0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ndalus" pitchFamily="18" charset="-78"/>
                <a:cs typeface="Andalus" pitchFamily="18" charset="-78"/>
              </a:rPr>
              <a:t>5. ročník</a:t>
            </a:r>
          </a:p>
        </p:txBody>
      </p:sp>
      <p:grpSp>
        <p:nvGrpSpPr>
          <p:cNvPr id="15" name="Skupina 14"/>
          <p:cNvGrpSpPr/>
          <p:nvPr/>
        </p:nvGrpSpPr>
        <p:grpSpPr>
          <a:xfrm rot="20544323">
            <a:off x="-304624" y="3579326"/>
            <a:ext cx="6048673" cy="1872208"/>
            <a:chOff x="899591" y="3717032"/>
            <a:chExt cx="6048673" cy="1872208"/>
          </a:xfrm>
          <a:scene3d>
            <a:camera prst="isometricTopUp"/>
            <a:lightRig rig="threePt" dir="t"/>
          </a:scene3d>
        </p:grpSpPr>
        <p:sp>
          <p:nvSpPr>
            <p:cNvPr id="14" name="Vodorovný svitek 13"/>
            <p:cNvSpPr/>
            <p:nvPr/>
          </p:nvSpPr>
          <p:spPr>
            <a:xfrm>
              <a:off x="899591" y="3717032"/>
              <a:ext cx="6048673" cy="1872208"/>
            </a:xfrm>
            <a:prstGeom prst="horizontalScroll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>
                <a:solidFill>
                  <a:prstClr val="white"/>
                </a:solidFill>
              </a:endParaRPr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1028014" y="4224863"/>
              <a:ext cx="5904180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b="1" dirty="0" smtClean="0">
                  <a:solidFill>
                    <a:prstClr val="black"/>
                  </a:solidFill>
                </a:rPr>
                <a:t>Zkratky a značky:</a:t>
              </a:r>
              <a:r>
                <a:rPr lang="cs-CZ" dirty="0" smtClean="0">
                  <a:solidFill>
                    <a:prstClr val="black"/>
                  </a:solidFill>
                </a:rPr>
                <a:t> </a:t>
              </a:r>
              <a:r>
                <a:rPr lang="cs-CZ" b="1" i="1" dirty="0" smtClean="0">
                  <a:solidFill>
                    <a:prstClr val="black"/>
                  </a:solidFill>
                </a:rPr>
                <a:t>p.= pan,…</a:t>
              </a:r>
            </a:p>
            <a:p>
              <a:r>
                <a:rPr lang="cs-CZ" b="1" i="1" dirty="0">
                  <a:solidFill>
                    <a:prstClr val="black"/>
                  </a:solidFill>
                </a:rPr>
                <a:t>	</a:t>
              </a:r>
              <a:r>
                <a:rPr lang="cs-CZ" b="1" i="1" dirty="0" smtClean="0">
                  <a:solidFill>
                    <a:prstClr val="black"/>
                  </a:solidFill>
                </a:rPr>
                <a:t>	  s. = slečna, sestra, …</a:t>
              </a:r>
            </a:p>
            <a:p>
              <a:r>
                <a:rPr lang="cs-CZ" b="1" i="1" dirty="0" smtClean="0">
                  <a:solidFill>
                    <a:prstClr val="black"/>
                  </a:solidFill>
                </a:rPr>
                <a:t>		  č. j. = číslo jednací, jednotné číslo</a:t>
              </a:r>
            </a:p>
          </p:txBody>
        </p:sp>
      </p:grpSp>
      <p:sp>
        <p:nvSpPr>
          <p:cNvPr id="2" name="TextovéPole 1"/>
          <p:cNvSpPr txBox="1"/>
          <p:nvPr/>
        </p:nvSpPr>
        <p:spPr>
          <a:xfrm>
            <a:off x="1854994" y="566678"/>
            <a:ext cx="5248553" cy="2862322"/>
          </a:xfrm>
          <a:prstGeom prst="rect">
            <a:avLst/>
          </a:prstGeom>
          <a:noFill/>
          <a:scene3d>
            <a:camera prst="perspectiveHeroicExtremeLeftFacing"/>
            <a:lightRig rig="threePt" dir="t"/>
          </a:scene3d>
        </p:spPr>
        <p:txBody>
          <a:bodyPr wrap="non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ČESKÝ JAZYK </a:t>
            </a:r>
          </a:p>
          <a:p>
            <a:pPr algn="ctr"/>
            <a:r>
              <a:rPr lang="cs-CZ" sz="6000" b="1" dirty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</a:t>
            </a:r>
            <a:endParaRPr lang="cs-CZ" sz="6000" b="1" dirty="0" smtClean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cs-CZ" sz="6000" b="1" dirty="0" smtClean="0">
                <a:solidFill>
                  <a:srgbClr val="C00000"/>
                </a:solidFill>
                <a:effectLst>
                  <a:glow rad="139700">
                    <a:srgbClr val="94C600">
                      <a:satMod val="175000"/>
                      <a:alpha val="4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LITERATURA</a:t>
            </a:r>
            <a:endParaRPr lang="cs-CZ" sz="6000" b="1" dirty="0">
              <a:solidFill>
                <a:srgbClr val="C00000"/>
              </a:solidFill>
              <a:effectLst>
                <a:glow rad="139700">
                  <a:srgbClr val="94C600">
                    <a:satMod val="175000"/>
                    <a:alpha val="4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2007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</a:t>
            </a:r>
            <a:endParaRPr lang="cs-CZ" sz="2800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7300" y="445958"/>
            <a:ext cx="914400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dirty="0" smtClean="0">
                <a:solidFill>
                  <a:srgbClr val="000000"/>
                </a:solidFill>
              </a:rPr>
              <a:t>Dekódovací tabulka</a:t>
            </a:r>
            <a:endParaRPr lang="cs-CZ" sz="2200" dirty="0">
              <a:solidFill>
                <a:srgbClr val="000000"/>
              </a:solidFill>
              <a:latin typeface="Monotype Corsiva" pitchFamily="66" charset="0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32411664"/>
              </p:ext>
            </p:extLst>
          </p:nvPr>
        </p:nvGraphicFramePr>
        <p:xfrm>
          <a:off x="27302" y="93662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94434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958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99002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972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9733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98063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958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9733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97337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633254"/>
              </p:ext>
            </p:extLst>
          </p:nvPr>
        </p:nvGraphicFramePr>
        <p:xfrm>
          <a:off x="20982" y="199159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99931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201383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9993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2027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202834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203560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201383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202834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202834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826737"/>
              </p:ext>
            </p:extLst>
          </p:nvPr>
        </p:nvGraphicFramePr>
        <p:xfrm>
          <a:off x="20982" y="307288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3080612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30951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30806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310907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31096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311690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309513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31096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3109640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0292382"/>
              </p:ext>
            </p:extLst>
          </p:nvPr>
        </p:nvGraphicFramePr>
        <p:xfrm>
          <a:off x="20982" y="418821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421045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419593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42244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42249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42104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42249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42210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42210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116406"/>
              </p:ext>
            </p:extLst>
          </p:nvPr>
        </p:nvGraphicFramePr>
        <p:xfrm>
          <a:off x="20420" y="5298536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53207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530626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5334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53352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53425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532078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</p:spTree>
    <p:extLst>
      <p:ext uri="{BB962C8B-B14F-4D97-AF65-F5344CB8AC3E}">
        <p14:creationId xmlns:p14="http://schemas.microsoft.com/office/powerpoint/2010/main" val="177353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548680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latin typeface="+mj-lt"/>
              </a:rPr>
              <a:t>ZAŠIFROVANÉ VĚTY</a:t>
            </a:r>
            <a:endParaRPr lang="cs-CZ" sz="3200" dirty="0">
              <a:latin typeface="+mj-lt"/>
            </a:endParaRPr>
          </a:p>
        </p:txBody>
      </p:sp>
      <p:graphicFrame>
        <p:nvGraphicFramePr>
          <p:cNvPr id="37" name="Tabulka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0483965"/>
              </p:ext>
            </p:extLst>
          </p:nvPr>
        </p:nvGraphicFramePr>
        <p:xfrm>
          <a:off x="60294" y="1377124"/>
          <a:ext cx="9054677" cy="49663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1, 28, 26, 19 // 24, 7 // 5, 1,  15, 19 // 5, 19 // 20, 19, 10, 32, 2, 28//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2.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25, 15, 12 // 13, 24, 16, 7// 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14, 19, 20, 3, 7//  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3.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20, 7, 24 // 2, 35, 10, 36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14, 19, 15, 7, 16 // 16, 35 //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13, 19, 24, 7, 8 // 1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22, 28, 5, 19, 15, 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20, 19, 33, 29, 1, 15,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16, 12, 22, 14, 1 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17, 1 // 15, 19, 29//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13, 12, 23, 37, 14,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-17062" y="764704"/>
            <a:ext cx="81227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cs-CZ" kern="0" dirty="0" smtClean="0">
                <a:solidFill>
                  <a:sysClr val="windowText" lastClr="000000"/>
                </a:solidFill>
              </a:rPr>
              <a:t>Podle dekódovací tabulky rozluštěte zakódované věty a zapište je do volných políček.</a:t>
            </a:r>
          </a:p>
        </p:txBody>
      </p:sp>
    </p:spTree>
    <p:extLst>
      <p:ext uri="{BB962C8B-B14F-4D97-AF65-F5344CB8AC3E}">
        <p14:creationId xmlns:p14="http://schemas.microsoft.com/office/powerpoint/2010/main" val="1476746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5333429"/>
              </p:ext>
            </p:extLst>
          </p:nvPr>
        </p:nvGraphicFramePr>
        <p:xfrm>
          <a:off x="27302" y="602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6105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56199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38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46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25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39554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7611296"/>
              </p:ext>
            </p:extLst>
          </p:nvPr>
        </p:nvGraphicFramePr>
        <p:xfrm>
          <a:off x="20982" y="15126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20354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488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566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348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49382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3463960"/>
              </p:ext>
            </p:extLst>
          </p:nvPr>
        </p:nvGraphicFramePr>
        <p:xfrm>
          <a:off x="20982" y="24197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27482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559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637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420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56510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460332"/>
              </p:ext>
            </p:extLst>
          </p:nvPr>
        </p:nvGraphicFramePr>
        <p:xfrm>
          <a:off x="20982" y="331737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535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613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396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4289427"/>
              </p:ext>
            </p:extLst>
          </p:nvPr>
        </p:nvGraphicFramePr>
        <p:xfrm>
          <a:off x="20420" y="4224500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6069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6125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685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4674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0871895"/>
              </p:ext>
            </p:extLst>
          </p:nvPr>
        </p:nvGraphicFramePr>
        <p:xfrm>
          <a:off x="60294" y="5634901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1, 28, 26, 19 // 24, 7 // 5, 1,  15,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5, 19 // 20, 19, 10, 32, 2, 28//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767404" y="6038694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Auto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5373337" y="60386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se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1917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4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8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9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1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00"/>
                            </p:stCondLst>
                            <p:childTnLst>
                              <p:par>
                                <p:cTn id="7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3" grpId="0"/>
      <p:bldP spid="83" grpId="1"/>
      <p:bldP spid="26" grpId="0"/>
      <p:bldP spid="26" grpId="1"/>
      <p:bldP spid="27" grpId="0"/>
      <p:bldP spid="27" grpId="1"/>
      <p:bldP spid="32" grpId="0"/>
      <p:bldP spid="32" grpId="1"/>
      <p:bldP spid="37" grpId="0"/>
      <p:bldP spid="37" grpId="1"/>
      <p:bldP spid="3" grpId="0"/>
      <p:bldP spid="6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7416752"/>
              </p:ext>
            </p:extLst>
          </p:nvPr>
        </p:nvGraphicFramePr>
        <p:xfrm>
          <a:off x="27302" y="602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6105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56199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38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46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25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39554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6194418"/>
              </p:ext>
            </p:extLst>
          </p:nvPr>
        </p:nvGraphicFramePr>
        <p:xfrm>
          <a:off x="20982" y="15126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20354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488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566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348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49382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2822450"/>
              </p:ext>
            </p:extLst>
          </p:nvPr>
        </p:nvGraphicFramePr>
        <p:xfrm>
          <a:off x="20982" y="24197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27482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559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637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420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56510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1608194"/>
              </p:ext>
            </p:extLst>
          </p:nvPr>
        </p:nvGraphicFramePr>
        <p:xfrm>
          <a:off x="20982" y="331737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535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613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396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3578515"/>
              </p:ext>
            </p:extLst>
          </p:nvPr>
        </p:nvGraphicFramePr>
        <p:xfrm>
          <a:off x="20420" y="4224500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6069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6125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685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4674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6558052"/>
              </p:ext>
            </p:extLst>
          </p:nvPr>
        </p:nvGraphicFramePr>
        <p:xfrm>
          <a:off x="60294" y="5634901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1, 28, 26, 19 // 24, 7 // 5, 1,  15,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5, 19 // 20, 19, 10, 32, 2, 28//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767404" y="6038694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Auto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5373337" y="60386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728933" y="6035802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dalo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51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300"/>
                            </p:stCondLst>
                            <p:childTnLst>
                              <p:par>
                                <p:cTn id="4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1" grpId="0"/>
      <p:bldP spid="81" grpId="1"/>
      <p:bldP spid="92" grpId="0"/>
      <p:bldP spid="92" grpId="1"/>
      <p:bldP spid="27" grpId="0"/>
      <p:bldP spid="27" grpId="1"/>
      <p:bldP spid="6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2855934"/>
              </p:ext>
            </p:extLst>
          </p:nvPr>
        </p:nvGraphicFramePr>
        <p:xfrm>
          <a:off x="27302" y="602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6105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56199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38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46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25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39554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493157"/>
              </p:ext>
            </p:extLst>
          </p:nvPr>
        </p:nvGraphicFramePr>
        <p:xfrm>
          <a:off x="20982" y="15126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20354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488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566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348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49382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8215937"/>
              </p:ext>
            </p:extLst>
          </p:nvPr>
        </p:nvGraphicFramePr>
        <p:xfrm>
          <a:off x="20982" y="24197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27482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559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637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420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56510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5875291"/>
              </p:ext>
            </p:extLst>
          </p:nvPr>
        </p:nvGraphicFramePr>
        <p:xfrm>
          <a:off x="20982" y="331737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535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613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396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5158716"/>
              </p:ext>
            </p:extLst>
          </p:nvPr>
        </p:nvGraphicFramePr>
        <p:xfrm>
          <a:off x="20420" y="4224500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6069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6125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685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4674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7975434"/>
              </p:ext>
            </p:extLst>
          </p:nvPr>
        </p:nvGraphicFramePr>
        <p:xfrm>
          <a:off x="60294" y="5634901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1, 28, 26, 19 // 24, 7 // 5, 1,  15,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5, 19 // 20, 19, 10, 32, 2, 28//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767404" y="6038694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Auto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5373337" y="60386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728933" y="6035802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dalo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287140" y="603144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do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11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"/>
                            </p:stCondLst>
                            <p:childTnLst>
                              <p:par>
                                <p:cTn id="2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1" grpId="1"/>
      <p:bldP spid="27" grpId="0"/>
      <p:bldP spid="27" grpId="1"/>
      <p:bldP spid="6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7745661"/>
              </p:ext>
            </p:extLst>
          </p:nvPr>
        </p:nvGraphicFramePr>
        <p:xfrm>
          <a:off x="27302" y="602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6105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56199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38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46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25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39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39554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9895861"/>
              </p:ext>
            </p:extLst>
          </p:nvPr>
        </p:nvGraphicFramePr>
        <p:xfrm>
          <a:off x="20982" y="15126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20354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488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566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348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493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49382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966121"/>
              </p:ext>
            </p:extLst>
          </p:nvPr>
        </p:nvGraphicFramePr>
        <p:xfrm>
          <a:off x="20982" y="24197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27482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559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637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420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565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56510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102692"/>
              </p:ext>
            </p:extLst>
          </p:nvPr>
        </p:nvGraphicFramePr>
        <p:xfrm>
          <a:off x="20982" y="331737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535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613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396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541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502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5197140"/>
              </p:ext>
            </p:extLst>
          </p:nvPr>
        </p:nvGraphicFramePr>
        <p:xfrm>
          <a:off x="20420" y="4224500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6069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6125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685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4674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427021"/>
              </p:ext>
            </p:extLst>
          </p:nvPr>
        </p:nvGraphicFramePr>
        <p:xfrm>
          <a:off x="60294" y="5634901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1.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1, 28, 26, 19 // 24, 7 // 5, 1,  15,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5, 19 // 20, 19, 10, 32, 2, 28//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4767404" y="6038694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Auto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0" name="TextovéPole 59"/>
          <p:cNvSpPr txBox="1"/>
          <p:nvPr/>
        </p:nvSpPr>
        <p:spPr>
          <a:xfrm>
            <a:off x="5373337" y="6038694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se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728933" y="6035802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dalo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6287140" y="6031440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664520" y="6035240"/>
            <a:ext cx="9861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 smtClean="0">
                <a:solidFill>
                  <a:srgbClr val="FF0000"/>
                </a:solidFill>
              </a:rPr>
              <a:t>ohybu.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670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4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600"/>
                            </p:stCondLst>
                            <p:childTnLst>
                              <p:par>
                                <p:cTn id="5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87" grpId="0"/>
      <p:bldP spid="87" grpId="1"/>
      <p:bldP spid="27" grpId="0"/>
      <p:bldP spid="27" grpId="1"/>
      <p:bldP spid="28" grpId="0"/>
      <p:bldP spid="28" grpId="1"/>
      <p:bldP spid="37" grpId="0"/>
      <p:bldP spid="37" grpId="1"/>
      <p:bldP spid="41" grpId="0"/>
      <p:bldP spid="41" grpId="1"/>
      <p:bldP spid="6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3051691"/>
              </p:ext>
            </p:extLst>
          </p:nvPr>
        </p:nvGraphicFramePr>
        <p:xfrm>
          <a:off x="27302" y="58828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6012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0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1685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447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230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053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5040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3495654"/>
              </p:ext>
            </p:extLst>
          </p:nvPr>
        </p:nvGraphicFramePr>
        <p:xfrm>
          <a:off x="20982" y="1498116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5840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58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430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212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036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4868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3669534"/>
              </p:ext>
            </p:extLst>
          </p:nvPr>
        </p:nvGraphicFramePr>
        <p:xfrm>
          <a:off x="20982" y="24052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2968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29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14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492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74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1996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7781279"/>
              </p:ext>
            </p:extLst>
          </p:nvPr>
        </p:nvGraphicFramePr>
        <p:xfrm>
          <a:off x="20982" y="33028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05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390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68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51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256197"/>
              </p:ext>
            </p:extLst>
          </p:nvPr>
        </p:nvGraphicFramePr>
        <p:xfrm>
          <a:off x="20420" y="4209986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77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61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399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223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1573666"/>
              </p:ext>
            </p:extLst>
          </p:nvPr>
        </p:nvGraphicFramePr>
        <p:xfrm>
          <a:off x="60294" y="5706909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2.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25, 15, 12 // 13, 24, 16, 7//5,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14, 19, 20, 3, 7//  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4835756" y="611303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Šli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226050" y="610577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jsme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826905" y="611303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do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5014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3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9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0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6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7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8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3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4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5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300"/>
                            </p:stCondLst>
                            <p:childTnLst>
                              <p:par>
                                <p:cTn id="7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7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8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9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9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9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00"/>
                            </p:stCondLst>
                            <p:childTnLst>
                              <p:par>
                                <p:cTn id="10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1" grpId="1"/>
      <p:bldP spid="83" grpId="0"/>
      <p:bldP spid="83" grpId="1"/>
      <p:bldP spid="89" grpId="0"/>
      <p:bldP spid="89" grpId="1"/>
      <p:bldP spid="90" grpId="0"/>
      <p:bldP spid="90" grpId="1"/>
      <p:bldP spid="92" grpId="0"/>
      <p:bldP spid="92" grpId="1"/>
      <p:bldP spid="93" grpId="0"/>
      <p:bldP spid="93" grpId="1"/>
      <p:bldP spid="27" grpId="0"/>
      <p:bldP spid="27" grpId="1"/>
      <p:bldP spid="32" grpId="0"/>
      <p:bldP spid="32" grpId="1"/>
      <p:bldP spid="33" grpId="0"/>
      <p:bldP spid="33" grpId="1"/>
      <p:bldP spid="59" grpId="1"/>
      <p:bldP spid="61" grpId="1"/>
      <p:bldP spid="6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3862907"/>
              </p:ext>
            </p:extLst>
          </p:nvPr>
        </p:nvGraphicFramePr>
        <p:xfrm>
          <a:off x="27302" y="58828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6012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0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1685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447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230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053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5040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7843027"/>
              </p:ext>
            </p:extLst>
          </p:nvPr>
        </p:nvGraphicFramePr>
        <p:xfrm>
          <a:off x="20982" y="1498116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5840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58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430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212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036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4868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4556458"/>
              </p:ext>
            </p:extLst>
          </p:nvPr>
        </p:nvGraphicFramePr>
        <p:xfrm>
          <a:off x="20982" y="24052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2968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29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14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492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74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1996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194530"/>
              </p:ext>
            </p:extLst>
          </p:nvPr>
        </p:nvGraphicFramePr>
        <p:xfrm>
          <a:off x="20982" y="33028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05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390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68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51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7081649"/>
              </p:ext>
            </p:extLst>
          </p:nvPr>
        </p:nvGraphicFramePr>
        <p:xfrm>
          <a:off x="20420" y="4209986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77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61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399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223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6556861"/>
              </p:ext>
            </p:extLst>
          </p:nvPr>
        </p:nvGraphicFramePr>
        <p:xfrm>
          <a:off x="60294" y="5706909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2.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25, 15, 12 // 13, 24, 16, 7 // 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</a:rPr>
                        <a:t>14, 19, 20, 3, 7 //  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4835756" y="6113032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Šli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226050" y="6105778"/>
            <a:ext cx="646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jsme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826905" y="6113038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189492" y="6105784"/>
            <a:ext cx="8194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k</a:t>
            </a:r>
            <a:r>
              <a:rPr lang="cs-CZ" b="1" dirty="0" smtClean="0">
                <a:solidFill>
                  <a:srgbClr val="FF0000"/>
                </a:solidFill>
              </a:rPr>
              <a:t>opce.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5378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7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79" grpId="1"/>
      <p:bldP spid="83" grpId="0"/>
      <p:bldP spid="83" grpId="1"/>
      <p:bldP spid="91" grpId="0"/>
      <p:bldP spid="91" grpId="1"/>
      <p:bldP spid="27" grpId="0"/>
      <p:bldP spid="27" grpId="1"/>
      <p:bldP spid="28" grpId="0"/>
      <p:bldP spid="28" grpId="1"/>
      <p:bldP spid="6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3528244"/>
              </p:ext>
            </p:extLst>
          </p:nvPr>
        </p:nvGraphicFramePr>
        <p:xfrm>
          <a:off x="27302" y="58828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6012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0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1685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447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230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053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5040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7764440"/>
              </p:ext>
            </p:extLst>
          </p:nvPr>
        </p:nvGraphicFramePr>
        <p:xfrm>
          <a:off x="20982" y="1498116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5840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58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430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212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036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4868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2652939"/>
              </p:ext>
            </p:extLst>
          </p:nvPr>
        </p:nvGraphicFramePr>
        <p:xfrm>
          <a:off x="20982" y="24052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2968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29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14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492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74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1996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0227848"/>
              </p:ext>
            </p:extLst>
          </p:nvPr>
        </p:nvGraphicFramePr>
        <p:xfrm>
          <a:off x="20982" y="33028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05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390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68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51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745246"/>
              </p:ext>
            </p:extLst>
          </p:nvPr>
        </p:nvGraphicFramePr>
        <p:xfrm>
          <a:off x="20420" y="4209986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77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61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399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223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3282566"/>
              </p:ext>
            </p:extLst>
          </p:nvPr>
        </p:nvGraphicFramePr>
        <p:xfrm>
          <a:off x="60294" y="5706909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3.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20, 7, 24 // 2, 35, 10, 36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14, 19, 15, 7, 16 // 16, 35 //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35756" y="611303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321978" y="610577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běhá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786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7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5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6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250" autoRev="1" fill="remove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7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2500"/>
                            </p:stCondLst>
                            <p:childTnLst>
                              <p:par>
                                <p:cTn id="7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8" grpId="1"/>
      <p:bldP spid="83" grpId="0"/>
      <p:bldP spid="83" grpId="1"/>
      <p:bldP spid="87" grpId="0"/>
      <p:bldP spid="87" grpId="1"/>
      <p:bldP spid="28" grpId="0"/>
      <p:bldP spid="28" grpId="1"/>
      <p:bldP spid="32" grpId="0"/>
      <p:bldP spid="32" grpId="1"/>
      <p:bldP spid="50" grpId="0"/>
      <p:bldP spid="50" grpId="1"/>
      <p:bldP spid="51" grpId="0"/>
      <p:bldP spid="51" grpId="1"/>
      <p:bldP spid="60" grpId="0"/>
      <p:bldP spid="6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651880"/>
              </p:ext>
            </p:extLst>
          </p:nvPr>
        </p:nvGraphicFramePr>
        <p:xfrm>
          <a:off x="27302" y="58828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6012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0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1685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447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230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053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5040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9773839"/>
              </p:ext>
            </p:extLst>
          </p:nvPr>
        </p:nvGraphicFramePr>
        <p:xfrm>
          <a:off x="20982" y="1498116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5840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58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430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212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036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4868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6523206"/>
              </p:ext>
            </p:extLst>
          </p:nvPr>
        </p:nvGraphicFramePr>
        <p:xfrm>
          <a:off x="20982" y="24052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2968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29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14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492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74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1996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9459587"/>
              </p:ext>
            </p:extLst>
          </p:nvPr>
        </p:nvGraphicFramePr>
        <p:xfrm>
          <a:off x="20982" y="33028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05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390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68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51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9791849"/>
              </p:ext>
            </p:extLst>
          </p:nvPr>
        </p:nvGraphicFramePr>
        <p:xfrm>
          <a:off x="20420" y="4209986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77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61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399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223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402327"/>
              </p:ext>
            </p:extLst>
          </p:nvPr>
        </p:nvGraphicFramePr>
        <p:xfrm>
          <a:off x="60294" y="5706909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3.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20, 7, 24 // 2, 35, 10, 36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14, 19, 15, 7, 16 // 16, 35 //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35756" y="611303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321978" y="610577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běhá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929069" y="611303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kolem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665487" y="6105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410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3" grpId="1"/>
      <p:bldP spid="91" grpId="0"/>
      <p:bldP spid="91" grpId="1"/>
      <p:bldP spid="92" grpId="0"/>
      <p:bldP spid="92" grpId="1"/>
      <p:bldP spid="93" grpId="0"/>
      <p:bldP spid="93" grpId="1"/>
      <p:bldP spid="27" grpId="0"/>
      <p:bldP spid="27" grpId="1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163411"/>
              </p:ext>
            </p:extLst>
          </p:nvPr>
        </p:nvGraphicFramePr>
        <p:xfrm>
          <a:off x="27302" y="58828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6012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0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1685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447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230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053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5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5040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628652"/>
              </p:ext>
            </p:extLst>
          </p:nvPr>
        </p:nvGraphicFramePr>
        <p:xfrm>
          <a:off x="20982" y="1498116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5840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03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58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430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212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036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48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4868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8340740"/>
              </p:ext>
            </p:extLst>
          </p:nvPr>
        </p:nvGraphicFramePr>
        <p:xfrm>
          <a:off x="20982" y="24052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2968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74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29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14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492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74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19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1996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0844062"/>
              </p:ext>
            </p:extLst>
          </p:nvPr>
        </p:nvGraphicFramePr>
        <p:xfrm>
          <a:off x="20982" y="3302858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50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05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3904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687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510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396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5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9547043"/>
              </p:ext>
            </p:extLst>
          </p:nvPr>
        </p:nvGraphicFramePr>
        <p:xfrm>
          <a:off x="20420" y="4209986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22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77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617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673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399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223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867884"/>
              </p:ext>
            </p:extLst>
          </p:nvPr>
        </p:nvGraphicFramePr>
        <p:xfrm>
          <a:off x="60294" y="5706909"/>
          <a:ext cx="9054677" cy="10344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147977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3.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20, 7, 24 // 2, 35, 10, 36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14, 19, 15, 7, 16 // 16, 35 //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35756" y="6113032"/>
            <a:ext cx="5180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Pes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321978" y="6105778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běhá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929069" y="6113038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kolem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665487" y="610578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647515" y="6107810"/>
            <a:ext cx="5373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m</a:t>
            </a:r>
            <a:r>
              <a:rPr lang="cs-CZ" b="1" dirty="0" smtClean="0">
                <a:solidFill>
                  <a:srgbClr val="FF0000"/>
                </a:solidFill>
              </a:rPr>
              <a:t>ě.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1149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" grpId="0"/>
      <p:bldP spid="93" grpId="1"/>
      <p:bldP spid="50" grpId="0"/>
      <p:bldP spid="50" grpId="1"/>
      <p:bldP spid="6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77736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106794" y="6267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3896609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4026575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458861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673822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9761297"/>
              </p:ext>
            </p:extLst>
          </p:nvPr>
        </p:nvGraphicFramePr>
        <p:xfrm>
          <a:off x="60294" y="5445224"/>
          <a:ext cx="9054677" cy="13087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548508"/>
                <a:gridCol w="3894899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13,19,24,7,8 // 1 // 22,28,5,19,15,8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20,19,33,29,1,15,12 // </a:t>
                      </a: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16, 12, 22, 14, 1 // </a:t>
                      </a: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17, 1 // 15, 19, 29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5230234" y="584529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Josef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919652" y="58488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4224109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2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77" grpId="0"/>
      <p:bldP spid="77" grpId="1"/>
      <p:bldP spid="83" grpId="0"/>
      <p:bldP spid="83" grpId="1"/>
      <p:bldP spid="90" grpId="0"/>
      <p:bldP spid="90" grpId="1"/>
      <p:bldP spid="27" grpId="0"/>
      <p:bldP spid="27" grpId="1"/>
      <p:bldP spid="32" grpId="0"/>
      <p:bldP spid="32" grpId="1"/>
      <p:bldP spid="59" grpId="0"/>
      <p:bldP spid="6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557299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106794" y="6267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386886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094284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5822456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3957720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0150740"/>
              </p:ext>
            </p:extLst>
          </p:nvPr>
        </p:nvGraphicFramePr>
        <p:xfrm>
          <a:off x="60294" y="5445224"/>
          <a:ext cx="9054677" cy="13087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548508"/>
                <a:gridCol w="3894899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13,19,24,7,8 // 1 // 22,28,5,19,15,8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20,19,33,29,1,15,12 // </a:t>
                      </a: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16, 12, 22, 14, 1 // </a:t>
                      </a: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17, 1 // 15, 19, 29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5230234" y="584529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Josef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919652" y="58488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6173154" y="585606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Rudolf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8299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7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" grpId="0"/>
      <p:bldP spid="76" grpId="1"/>
      <p:bldP spid="81" grpId="0"/>
      <p:bldP spid="81" grpId="1"/>
      <p:bldP spid="92" grpId="0"/>
      <p:bldP spid="92" grpId="1"/>
      <p:bldP spid="27" grpId="0"/>
      <p:bldP spid="27" grpId="1"/>
      <p:bldP spid="30" grpId="0"/>
      <p:bldP spid="30" grpId="1"/>
      <p:bldP spid="37" grpId="0"/>
      <p:bldP spid="37" grpId="1"/>
      <p:bldP spid="6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4153172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106794" y="6267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02517946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0179751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77972212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5171001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5548215"/>
              </p:ext>
            </p:extLst>
          </p:nvPr>
        </p:nvGraphicFramePr>
        <p:xfrm>
          <a:off x="60294" y="5445224"/>
          <a:ext cx="9054677" cy="13087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548508"/>
                <a:gridCol w="3894899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13,19,24,7,8 // 1 // 22,28,5,19,15,8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20,19,33,29,1,15,12 // </a:t>
                      </a: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16, 12, 22, 14, 1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17, 1 // 15, 19, 29 //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+mj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5230234" y="584529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Josef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919652" y="58488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6173154" y="585606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Rudolf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020029" y="584881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pozvali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3282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9" grpId="0"/>
      <p:bldP spid="89" grpId="1"/>
      <p:bldP spid="92" grpId="0"/>
      <p:bldP spid="92" grpId="1"/>
      <p:bldP spid="27" grpId="0"/>
      <p:bldP spid="27" grpId="1"/>
      <p:bldP spid="28" grpId="0"/>
      <p:bldP spid="28" grpId="1"/>
      <p:bldP spid="38" grpId="0"/>
      <p:bldP spid="38" grpId="1"/>
      <p:bldP spid="42" grpId="0"/>
      <p:bldP spid="42" grpId="1"/>
      <p:bldP spid="6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805041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106794" y="6267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113737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4994787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53530432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1471954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2392010"/>
              </p:ext>
            </p:extLst>
          </p:nvPr>
        </p:nvGraphicFramePr>
        <p:xfrm>
          <a:off x="60294" y="5445224"/>
          <a:ext cx="9054677" cy="13087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548508"/>
                <a:gridCol w="3894899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13,19,24,7,8 // 1 // 22,28,5,19,15,8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20,19,33,29,1,15,12 // 16, 12, 22, 14, 1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17, 1 // 15, 19, 29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5230234" y="584529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Josef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919652" y="58488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6173154" y="585606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Rudolf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020029" y="584881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pozvali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7812117" y="5848806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Mirka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4512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9" grpId="0"/>
      <p:bldP spid="89" grpId="1"/>
      <p:bldP spid="91" grpId="0"/>
      <p:bldP spid="91" grpId="1"/>
      <p:bldP spid="93" grpId="0"/>
      <p:bldP spid="93" grpId="1"/>
      <p:bldP spid="30" grpId="0"/>
      <p:bldP spid="30" grpId="1"/>
      <p:bldP spid="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7588167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106794" y="626726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9298725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2817438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9055757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9738771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60" name="Tabulka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134941"/>
              </p:ext>
            </p:extLst>
          </p:nvPr>
        </p:nvGraphicFramePr>
        <p:xfrm>
          <a:off x="60294" y="5445224"/>
          <a:ext cx="9054677" cy="130877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11270"/>
                <a:gridCol w="4548508"/>
                <a:gridCol w="3894899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P. č.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4.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13,19,24,7,8 // 1 // 22,28,5,19,15,8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20,19,33,29,1,15,12 // 16, 12, 22, 14, 1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+mj-lt"/>
                          <a:ea typeface="+mn-ea"/>
                          <a:cs typeface="+mn-cs"/>
                        </a:rPr>
                        <a:t>17, 1 // 15, 19, 29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9" name="TextovéPole 58"/>
          <p:cNvSpPr txBox="1"/>
          <p:nvPr/>
        </p:nvSpPr>
        <p:spPr>
          <a:xfrm>
            <a:off x="5230234" y="5845298"/>
            <a:ext cx="6848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Josef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919652" y="5848806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62" name="TextovéPole 61"/>
          <p:cNvSpPr txBox="1"/>
          <p:nvPr/>
        </p:nvSpPr>
        <p:spPr>
          <a:xfrm>
            <a:off x="6173154" y="5856066"/>
            <a:ext cx="8643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Rudolf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7020029" y="584881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pozvali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7812117" y="5848806"/>
            <a:ext cx="8130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Mirka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5221371" y="6243096"/>
            <a:ext cx="4283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na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5598183" y="6241972"/>
            <a:ext cx="5245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l</a:t>
            </a:r>
            <a:r>
              <a:rPr lang="cs-CZ" b="1" dirty="0" smtClean="0">
                <a:solidFill>
                  <a:srgbClr val="FF0000"/>
                </a:solidFill>
              </a:rPr>
              <a:t>ov.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722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7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58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9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0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6" grpId="0"/>
      <p:bldP spid="86" grpId="1"/>
      <p:bldP spid="92" grpId="0"/>
      <p:bldP spid="92" grpId="1"/>
      <p:bldP spid="27" grpId="0"/>
      <p:bldP spid="27" grpId="1"/>
      <p:bldP spid="38" grpId="0"/>
      <p:bldP spid="38" grpId="1"/>
      <p:bldP spid="65" grpId="0"/>
      <p:bldP spid="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406076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769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308906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9872015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1054860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38437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6183478"/>
              </p:ext>
            </p:extLst>
          </p:nvPr>
        </p:nvGraphicFramePr>
        <p:xfrm>
          <a:off x="60294" y="5230277"/>
          <a:ext cx="9054677" cy="15830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err="1" smtClean="0"/>
                        <a:t>P.č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15266" y="56266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00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9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  <p:bldP spid="91" grpId="1"/>
      <p:bldP spid="6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21507780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769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877511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9711127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4813013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7648944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1646827"/>
              </p:ext>
            </p:extLst>
          </p:nvPr>
        </p:nvGraphicFramePr>
        <p:xfrm>
          <a:off x="60294" y="5230277"/>
          <a:ext cx="9054677" cy="15830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err="1" smtClean="0"/>
                        <a:t>P.č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15266" y="56266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130512" y="563222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Danovi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32367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8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mph" presetSubtype="0" repeatCount="indefinite" fill="remove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8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1" grpId="0"/>
      <p:bldP spid="81" grpId="1"/>
      <p:bldP spid="86" grpId="0"/>
      <p:bldP spid="86" grpId="1"/>
      <p:bldP spid="89" grpId="0"/>
      <p:bldP spid="89" grpId="1"/>
      <p:bldP spid="89" grpId="2"/>
      <p:bldP spid="89" grpId="3"/>
      <p:bldP spid="27" grpId="0"/>
      <p:bldP spid="27" grpId="1"/>
      <p:bldP spid="38" grpId="0"/>
      <p:bldP spid="38" grpId="1"/>
      <p:bldP spid="6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699585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769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8404288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8685350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29176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146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7830072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5160511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4208276"/>
              </p:ext>
            </p:extLst>
          </p:nvPr>
        </p:nvGraphicFramePr>
        <p:xfrm>
          <a:off x="60294" y="5230277"/>
          <a:ext cx="9054677" cy="15830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err="1" smtClean="0"/>
                        <a:t>P.č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15266" y="56266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130512" y="563222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Danovi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880725" y="563222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přišel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789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8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000"/>
                            </p:stCondLst>
                            <p:childTnLst>
                              <p:par>
                                <p:cTn id="64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83" grpId="1"/>
      <p:bldP spid="89" grpId="0"/>
      <p:bldP spid="89" grpId="1"/>
      <p:bldP spid="92" grpId="0"/>
      <p:bldP spid="92" grpId="1"/>
      <p:bldP spid="28" grpId="0"/>
      <p:bldP spid="28" grpId="1"/>
      <p:bldP spid="31" grpId="0"/>
      <p:bldP spid="31" grpId="1"/>
      <p:bldP spid="33" grpId="0"/>
      <p:bldP spid="33" grpId="1"/>
      <p:bldP spid="6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2690815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769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7436355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4038060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3690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828196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9337050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2007474"/>
              </p:ext>
            </p:extLst>
          </p:nvPr>
        </p:nvGraphicFramePr>
        <p:xfrm>
          <a:off x="60294" y="5230277"/>
          <a:ext cx="9054677" cy="15830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err="1" smtClean="0"/>
                        <a:t>P.č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15266" y="56266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130512" y="563222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Danovi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880725" y="563222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přišel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541115" y="5632220"/>
            <a:ext cx="526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pro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3151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7" grpId="1"/>
      <p:bldP spid="28" grpId="0"/>
      <p:bldP spid="28" grpId="1"/>
      <p:bldP spid="30" grpId="0"/>
      <p:bldP spid="30" grpId="1"/>
      <p:bldP spid="6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8672181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769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684797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2248733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3690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787086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517749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7207406"/>
              </p:ext>
            </p:extLst>
          </p:nvPr>
        </p:nvGraphicFramePr>
        <p:xfrm>
          <a:off x="60294" y="5230277"/>
          <a:ext cx="9054677" cy="15830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err="1" smtClean="0"/>
                        <a:t>P.č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15266" y="56266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130512" y="563222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Danovi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880725" y="563222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přišel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541115" y="5632220"/>
            <a:ext cx="526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pro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991244" y="563744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radu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7571301" y="56322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jeho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476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7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8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1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2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63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50" autoRev="1" fill="remove"/>
                                        <p:tgtEl>
                                          <p:spTgt spid="9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8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69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0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1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5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6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77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250" autoRev="1" fill="remove"/>
                                        <p:tgtEl>
                                          <p:spTgt spid="8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83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4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250" autoRev="1" fill="remove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7" grpId="1"/>
      <p:bldP spid="81" grpId="0"/>
      <p:bldP spid="81" grpId="1"/>
      <p:bldP spid="83" grpId="0"/>
      <p:bldP spid="83" grpId="1"/>
      <p:bldP spid="87" grpId="0"/>
      <p:bldP spid="87" grpId="1"/>
      <p:bldP spid="90" grpId="0"/>
      <p:bldP spid="90" grpId="1"/>
      <p:bldP spid="27" grpId="0"/>
      <p:bldP spid="27" grpId="1"/>
      <p:bldP spid="30" grpId="0"/>
      <p:bldP spid="30" grpId="1"/>
      <p:bldP spid="37" grpId="0"/>
      <p:bldP spid="37" grpId="1"/>
      <p:bldP spid="64" grpId="0"/>
      <p:bldP spid="65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476672"/>
          </a:xfrm>
        </p:spPr>
        <p:txBody>
          <a:bodyPr>
            <a:noAutofit/>
          </a:bodyPr>
          <a:lstStyle/>
          <a:p>
            <a:pPr algn="ctr"/>
            <a:r>
              <a:rPr lang="cs-CZ" sz="2800" dirty="0" smtClean="0">
                <a:latin typeface="+mj-lt"/>
              </a:rPr>
              <a:t>ABECEDNÍ TAJENKA – KONTROLA </a:t>
            </a:r>
            <a:endParaRPr lang="cs-CZ" sz="2800" dirty="0">
              <a:latin typeface="+mj-lt"/>
            </a:endParaRPr>
          </a:p>
        </p:txBody>
      </p:sp>
      <p:graphicFrame>
        <p:nvGraphicFramePr>
          <p:cNvPr id="75" name="Tabulka 7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8200109"/>
              </p:ext>
            </p:extLst>
          </p:nvPr>
        </p:nvGraphicFramePr>
        <p:xfrm>
          <a:off x="27302" y="58997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6" name="TextovéPole 75"/>
          <p:cNvSpPr txBox="1"/>
          <p:nvPr/>
        </p:nvSpPr>
        <p:spPr>
          <a:xfrm>
            <a:off x="7092280" y="597698"/>
            <a:ext cx="98777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F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7" name="TextovéPole 76"/>
          <p:cNvSpPr txBox="1"/>
          <p:nvPr/>
        </p:nvSpPr>
        <p:spPr>
          <a:xfrm>
            <a:off x="35496" y="61221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A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8" name="TextovéPole 77"/>
          <p:cNvSpPr txBox="1"/>
          <p:nvPr/>
        </p:nvSpPr>
        <p:spPr>
          <a:xfrm>
            <a:off x="1041835" y="643371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B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9" name="TextovéPole 78"/>
          <p:cNvSpPr txBox="1"/>
          <p:nvPr/>
        </p:nvSpPr>
        <p:spPr>
          <a:xfrm>
            <a:off x="2065075" y="62616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3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C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0" name="TextovéPole 79"/>
          <p:cNvSpPr txBox="1"/>
          <p:nvPr/>
        </p:nvSpPr>
        <p:spPr>
          <a:xfrm>
            <a:off x="307380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4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Č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1" name="TextovéPole 80"/>
          <p:cNvSpPr txBox="1"/>
          <p:nvPr/>
        </p:nvSpPr>
        <p:spPr>
          <a:xfrm>
            <a:off x="4090703" y="63398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D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2" name="TextovéPole 81"/>
          <p:cNvSpPr txBox="1"/>
          <p:nvPr/>
        </p:nvSpPr>
        <p:spPr>
          <a:xfrm>
            <a:off x="5090570" y="61221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6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Ď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3" name="TextovéPole 82"/>
          <p:cNvSpPr txBox="1"/>
          <p:nvPr/>
        </p:nvSpPr>
        <p:spPr>
          <a:xfrm>
            <a:off x="6121441" y="6267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FFFF"/>
                </a:solidFill>
              </a:rPr>
              <a:t>7</a:t>
            </a:r>
            <a:endParaRPr lang="cs-CZ" sz="2400" b="1" dirty="0" smtClean="0">
              <a:solidFill>
                <a:srgbClr val="00FFFF"/>
              </a:solidFill>
            </a:endParaRP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E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4" name="TextovéPole 83"/>
          <p:cNvSpPr txBox="1"/>
          <p:nvPr/>
        </p:nvSpPr>
        <p:spPr>
          <a:xfrm>
            <a:off x="8156521" y="626726"/>
            <a:ext cx="962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G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85" name="Tabulka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6415653"/>
              </p:ext>
            </p:extLst>
          </p:nvPr>
        </p:nvGraphicFramePr>
        <p:xfrm>
          <a:off x="20982" y="1499802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6" name="TextovéPole 85"/>
          <p:cNvSpPr txBox="1"/>
          <p:nvPr/>
        </p:nvSpPr>
        <p:spPr>
          <a:xfrm>
            <a:off x="7085960" y="1507526"/>
            <a:ext cx="102303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N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7" name="TextovéPole 86"/>
          <p:cNvSpPr txBox="1"/>
          <p:nvPr/>
        </p:nvSpPr>
        <p:spPr>
          <a:xfrm>
            <a:off x="29176" y="152204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10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8" name="TextovéPole 87"/>
          <p:cNvSpPr txBox="1"/>
          <p:nvPr/>
        </p:nvSpPr>
        <p:spPr>
          <a:xfrm>
            <a:off x="1035515" y="150752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 smtClean="0">
                <a:solidFill>
                  <a:srgbClr val="FF0000"/>
                </a:solidFill>
              </a:rPr>
              <a:t>CH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9" name="TextovéPole 88"/>
          <p:cNvSpPr txBox="1"/>
          <p:nvPr/>
        </p:nvSpPr>
        <p:spPr>
          <a:xfrm>
            <a:off x="2058755" y="153599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I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0" name="TextovéPole 89"/>
          <p:cNvSpPr txBox="1"/>
          <p:nvPr/>
        </p:nvSpPr>
        <p:spPr>
          <a:xfrm>
            <a:off x="306748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 smtClean="0">
                <a:solidFill>
                  <a:srgbClr val="FF0000"/>
                </a:solidFill>
              </a:rPr>
              <a:t>J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91" name="TextovéPole 90"/>
          <p:cNvSpPr txBox="1"/>
          <p:nvPr/>
        </p:nvSpPr>
        <p:spPr>
          <a:xfrm>
            <a:off x="4084383" y="154381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K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2" name="TextovéPole 91"/>
          <p:cNvSpPr txBox="1"/>
          <p:nvPr/>
        </p:nvSpPr>
        <p:spPr>
          <a:xfrm>
            <a:off x="5084250" y="152204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L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3" name="TextovéPole 92"/>
          <p:cNvSpPr txBox="1"/>
          <p:nvPr/>
        </p:nvSpPr>
        <p:spPr>
          <a:xfrm>
            <a:off x="6115121" y="153655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M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4" name="TextovéPole 93"/>
          <p:cNvSpPr txBox="1"/>
          <p:nvPr/>
        </p:nvSpPr>
        <p:spPr>
          <a:xfrm>
            <a:off x="8150201" y="1536554"/>
            <a:ext cx="94609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Ň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5" name="Tabulka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7642001"/>
              </p:ext>
            </p:extLst>
          </p:nvPr>
        </p:nvGraphicFramePr>
        <p:xfrm>
          <a:off x="20982" y="2406930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6" name="TextovéPole 25"/>
          <p:cNvSpPr txBox="1"/>
          <p:nvPr/>
        </p:nvSpPr>
        <p:spPr>
          <a:xfrm>
            <a:off x="7085960" y="2414654"/>
            <a:ext cx="99982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T</a:t>
            </a:r>
          </a:p>
        </p:txBody>
      </p:sp>
      <p:sp>
        <p:nvSpPr>
          <p:cNvPr id="27" name="TextovéPole 26"/>
          <p:cNvSpPr txBox="1"/>
          <p:nvPr/>
        </p:nvSpPr>
        <p:spPr>
          <a:xfrm>
            <a:off x="43690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19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O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035515" y="24291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 P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2058755" y="24431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Q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306748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R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4084383" y="245094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Ř</a:t>
            </a:r>
          </a:p>
        </p:txBody>
      </p:sp>
      <p:sp>
        <p:nvSpPr>
          <p:cNvPr id="32" name="TextovéPole 31"/>
          <p:cNvSpPr txBox="1"/>
          <p:nvPr/>
        </p:nvSpPr>
        <p:spPr>
          <a:xfrm>
            <a:off x="5084250" y="242917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S</a:t>
            </a:r>
          </a:p>
        </p:txBody>
      </p:sp>
      <p:sp>
        <p:nvSpPr>
          <p:cNvPr id="33" name="TextovéPole 32"/>
          <p:cNvSpPr txBox="1"/>
          <p:nvPr/>
        </p:nvSpPr>
        <p:spPr>
          <a:xfrm>
            <a:off x="6115121" y="24436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 </a:t>
            </a:r>
            <a:r>
              <a:rPr lang="cs-CZ" sz="2400" b="1" dirty="0">
                <a:solidFill>
                  <a:srgbClr val="FF0000"/>
                </a:solidFill>
              </a:rPr>
              <a:t>Š</a:t>
            </a:r>
          </a:p>
        </p:txBody>
      </p:sp>
      <p:sp>
        <p:nvSpPr>
          <p:cNvPr id="34" name="TextovéPole 33"/>
          <p:cNvSpPr txBox="1"/>
          <p:nvPr/>
        </p:nvSpPr>
        <p:spPr>
          <a:xfrm>
            <a:off x="8150201" y="2443682"/>
            <a:ext cx="92845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27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Ť</a:t>
            </a:r>
            <a:endParaRPr lang="cs-CZ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35" name="Tabulka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345020"/>
              </p:ext>
            </p:extLst>
          </p:nvPr>
        </p:nvGraphicFramePr>
        <p:xfrm>
          <a:off x="20982" y="3304544"/>
          <a:ext cx="9116694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7" name="TextovéPole 36"/>
          <p:cNvSpPr txBox="1"/>
          <p:nvPr/>
        </p:nvSpPr>
        <p:spPr>
          <a:xfrm>
            <a:off x="29176" y="332678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28 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U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1035515" y="331226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29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V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39" name="TextovéPole 38"/>
          <p:cNvSpPr txBox="1"/>
          <p:nvPr/>
        </p:nvSpPr>
        <p:spPr>
          <a:xfrm>
            <a:off x="2058755" y="334073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 smtClean="0">
                <a:solidFill>
                  <a:srgbClr val="FF0000"/>
                </a:solidFill>
              </a:rPr>
              <a:t>W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0" name="TextovéPole 39"/>
          <p:cNvSpPr txBox="1"/>
          <p:nvPr/>
        </p:nvSpPr>
        <p:spPr>
          <a:xfrm>
            <a:off x="306748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X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084383" y="334855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Y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2" name="TextovéPole 41"/>
          <p:cNvSpPr txBox="1"/>
          <p:nvPr/>
        </p:nvSpPr>
        <p:spPr>
          <a:xfrm>
            <a:off x="5084250" y="3326788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33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Z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43" name="TextovéPole 42"/>
          <p:cNvSpPr txBox="1"/>
          <p:nvPr/>
        </p:nvSpPr>
        <p:spPr>
          <a:xfrm>
            <a:off x="6115121" y="33412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34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Ž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712955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35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 smtClean="0">
                <a:solidFill>
                  <a:srgbClr val="FF0000"/>
                </a:solidFill>
              </a:rPr>
              <a:t>Ě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1" name="TextovéPole 50"/>
          <p:cNvSpPr txBox="1"/>
          <p:nvPr/>
        </p:nvSpPr>
        <p:spPr>
          <a:xfrm>
            <a:off x="8137103" y="333742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36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Á</a:t>
            </a:r>
          </a:p>
        </p:txBody>
      </p:sp>
      <p:graphicFrame>
        <p:nvGraphicFramePr>
          <p:cNvPr id="52" name="Tabulka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3826204"/>
              </p:ext>
            </p:extLst>
          </p:nvPr>
        </p:nvGraphicFramePr>
        <p:xfrm>
          <a:off x="20420" y="4211672"/>
          <a:ext cx="6077796" cy="8969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2966"/>
                <a:gridCol w="1012966"/>
                <a:gridCol w="1012966"/>
                <a:gridCol w="1012966"/>
                <a:gridCol w="1012966"/>
                <a:gridCol w="1012966"/>
              </a:tblGrid>
              <a:tr h="896972"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cs-CZ" sz="2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3" name="TextovéPole 52"/>
          <p:cNvSpPr txBox="1"/>
          <p:nvPr/>
        </p:nvSpPr>
        <p:spPr>
          <a:xfrm>
            <a:off x="28614" y="4233910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37 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        Í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1034953" y="421939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38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</a:t>
            </a:r>
            <a:r>
              <a:rPr lang="cs-CZ" sz="2400" b="1" dirty="0">
                <a:solidFill>
                  <a:srgbClr val="FF0000"/>
                </a:solidFill>
              </a:rPr>
              <a:t> </a:t>
            </a:r>
            <a:r>
              <a:rPr lang="cs-CZ" sz="2400" b="1" dirty="0" smtClean="0">
                <a:solidFill>
                  <a:srgbClr val="FF0000"/>
                </a:solidFill>
              </a:rPr>
              <a:t>  É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2058193" y="4247862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39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</a:t>
            </a:r>
            <a:r>
              <a:rPr lang="cs-CZ" sz="2400" b="1" dirty="0">
                <a:solidFill>
                  <a:srgbClr val="FF0000"/>
                </a:solidFill>
              </a:rPr>
              <a:t>Ó</a:t>
            </a:r>
          </a:p>
        </p:txBody>
      </p:sp>
      <p:sp>
        <p:nvSpPr>
          <p:cNvPr id="56" name="TextovéPole 55"/>
          <p:cNvSpPr txBox="1"/>
          <p:nvPr/>
        </p:nvSpPr>
        <p:spPr>
          <a:xfrm>
            <a:off x="3066919" y="424842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40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Ý</a:t>
            </a:r>
            <a:endParaRPr lang="cs-CZ" sz="2400" b="1" dirty="0">
              <a:solidFill>
                <a:srgbClr val="00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4083821" y="4255684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41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Ú</a:t>
            </a:r>
          </a:p>
        </p:txBody>
      </p:sp>
      <p:sp>
        <p:nvSpPr>
          <p:cNvPr id="58" name="TextovéPole 57"/>
          <p:cNvSpPr txBox="1"/>
          <p:nvPr/>
        </p:nvSpPr>
        <p:spPr>
          <a:xfrm>
            <a:off x="5083688" y="4233916"/>
            <a:ext cx="98535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FFFF"/>
                </a:solidFill>
              </a:rPr>
              <a:t>42</a:t>
            </a:r>
          </a:p>
          <a:p>
            <a:r>
              <a:rPr lang="cs-CZ" sz="2400" b="1" dirty="0" smtClean="0">
                <a:solidFill>
                  <a:srgbClr val="000000"/>
                </a:solidFill>
              </a:rPr>
              <a:t>       </a:t>
            </a:r>
            <a:r>
              <a:rPr lang="cs-CZ" sz="2400" b="1" dirty="0">
                <a:solidFill>
                  <a:srgbClr val="FF0000"/>
                </a:solidFill>
              </a:rPr>
              <a:t>Ů</a:t>
            </a:r>
          </a:p>
        </p:txBody>
      </p:sp>
      <p:graphicFrame>
        <p:nvGraphicFramePr>
          <p:cNvPr id="59" name="Tabulka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8502893"/>
              </p:ext>
            </p:extLst>
          </p:nvPr>
        </p:nvGraphicFramePr>
        <p:xfrm>
          <a:off x="60294" y="5230277"/>
          <a:ext cx="9054677" cy="15830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err="1" smtClean="0"/>
                        <a:t>P.č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8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94379">
                <a:tc>
                  <a:txBody>
                    <a:bodyPr/>
                    <a:lstStyle/>
                    <a:p>
                      <a:pPr algn="l"/>
                      <a:r>
                        <a:rPr lang="cs-CZ" dirty="0" smtClean="0"/>
                        <a:t>5.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Arial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0" name="TextovéPole 59"/>
          <p:cNvSpPr txBox="1"/>
          <p:nvPr/>
        </p:nvSpPr>
        <p:spPr>
          <a:xfrm>
            <a:off x="4815266" y="5626621"/>
            <a:ext cx="3642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K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1" name="TextovéPole 60"/>
          <p:cNvSpPr txBox="1"/>
          <p:nvPr/>
        </p:nvSpPr>
        <p:spPr>
          <a:xfrm>
            <a:off x="5130512" y="5632220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Danovi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2" name="TextovéPole 61"/>
          <p:cNvSpPr txBox="1"/>
          <p:nvPr/>
        </p:nvSpPr>
        <p:spPr>
          <a:xfrm>
            <a:off x="5880725" y="5632220"/>
            <a:ext cx="73609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přišel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3" name="TextovéPole 62"/>
          <p:cNvSpPr txBox="1"/>
          <p:nvPr/>
        </p:nvSpPr>
        <p:spPr>
          <a:xfrm>
            <a:off x="6541115" y="5632220"/>
            <a:ext cx="526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pro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4" name="TextovéPole 63"/>
          <p:cNvSpPr txBox="1"/>
          <p:nvPr/>
        </p:nvSpPr>
        <p:spPr>
          <a:xfrm>
            <a:off x="6991244" y="5637442"/>
            <a:ext cx="6591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radu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5" name="TextovéPole 64"/>
          <p:cNvSpPr txBox="1"/>
          <p:nvPr/>
        </p:nvSpPr>
        <p:spPr>
          <a:xfrm>
            <a:off x="7571301" y="5632220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jeho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66" name="TextovéPole 65"/>
          <p:cNvSpPr txBox="1"/>
          <p:nvPr/>
        </p:nvSpPr>
        <p:spPr>
          <a:xfrm>
            <a:off x="8112139" y="5637442"/>
            <a:ext cx="7809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1" dirty="0">
                <a:solidFill>
                  <a:srgbClr val="FF0000"/>
                </a:solidFill>
              </a:rPr>
              <a:t>p</a:t>
            </a:r>
            <a:r>
              <a:rPr lang="cs-CZ" b="1" dirty="0" smtClean="0">
                <a:solidFill>
                  <a:srgbClr val="FF0000"/>
                </a:solidFill>
              </a:rPr>
              <a:t>řítel.</a:t>
            </a:r>
            <a:endParaRPr lang="cs-CZ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74373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4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5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250" autoRev="1" fill="remove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1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2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50" autoRev="1" fill="remove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7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28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29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0" dur="250" autoRev="1" fill="remove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35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36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250" autoRev="1" fill="remove"/>
                                        <p:tgtEl>
                                          <p:spTgt spid="8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mph" presetSubtype="0" repeatCount="indefinite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3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autoRev="1" fill="remove"/>
                                        <p:tgtEl>
                                          <p:spTgt spid="9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" grpId="0"/>
      <p:bldP spid="92" grpId="0"/>
      <p:bldP spid="26" grpId="0"/>
      <p:bldP spid="28" grpId="0"/>
      <p:bldP spid="31" grpId="0"/>
      <p:bldP spid="53" grpId="0"/>
      <p:bldP spid="66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80" name="Tabulka 8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4589419"/>
              </p:ext>
            </p:extLst>
          </p:nvPr>
        </p:nvGraphicFramePr>
        <p:xfrm>
          <a:off x="-6454" y="26166"/>
          <a:ext cx="9144000" cy="741680"/>
        </p:xfrm>
        <a:graphic>
          <a:graphicData uri="http://schemas.openxmlformats.org/drawingml/2006/table">
            <a:tbl>
              <a:tblPr firstRow="1" bandRow="1"/>
              <a:tblGrid>
                <a:gridCol w="1043608"/>
                <a:gridCol w="8100392"/>
              </a:tblGrid>
              <a:tr h="370840">
                <a:tc gridSpan="2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Pracovní list 490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cs-CZ" sz="1600" dirty="0" smtClean="0">
                          <a:latin typeface="Arial" pitchFamily="34" charset="0"/>
                          <a:cs typeface="Arial" pitchFamily="34" charset="0"/>
                        </a:rPr>
                        <a:t>Jméno:</a:t>
                      </a:r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mpd="sng">
                      <a:solidFill>
                        <a:sysClr val="windowText" lastClr="000000"/>
                      </a:solidFill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mpd="sng">
                      <a:solidFill>
                        <a:sysClr val="windowText" lastClr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endParaRPr lang="cs-CZ" sz="16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mpd="sng">
                      <a:solidFill>
                        <a:sysClr val="windowText" lastClr="000000"/>
                      </a:solidFill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ysClr val="windowText" lastClr="000000"/>
                      </a:solidFill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8" name="Tabulka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7052922"/>
              </p:ext>
            </p:extLst>
          </p:nvPr>
        </p:nvGraphicFramePr>
        <p:xfrm>
          <a:off x="60294" y="1377124"/>
          <a:ext cx="9054677" cy="5240699"/>
        </p:xfrm>
        <a:graphic>
          <a:graphicData uri="http://schemas.openxmlformats.org/drawingml/2006/table">
            <a:tbl>
              <a:tblPr firstRow="1" bandRow="1"/>
              <a:tblGrid>
                <a:gridCol w="551266"/>
                <a:gridCol w="4207981"/>
                <a:gridCol w="4295430"/>
              </a:tblGrid>
              <a:tr h="394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algn="l"/>
                      <a:r>
                        <a:rPr lang="cs-CZ" sz="1600" dirty="0" smtClean="0"/>
                        <a:t>P. č.</a:t>
                      </a:r>
                      <a:endParaRPr lang="cs-CZ" sz="1600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Číselně zašifrovaná věta</a:t>
                      </a:r>
                      <a:endParaRPr kumimoji="0" lang="cs-CZ" sz="16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u="none" strike="noStrike" kern="1200" cap="none" spc="0" normalizeH="0" baseline="0" noProof="0" dirty="0" smtClean="0">
                          <a:ln>
                            <a:noFill/>
                          </a:ln>
                          <a:effectLst/>
                          <a:uLnTx/>
                          <a:uFillTx/>
                        </a:rPr>
                        <a:t>Rozluštěná věta</a:t>
                      </a: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4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algn="l"/>
                      <a:r>
                        <a:rPr lang="cs-CZ" sz="1600" dirty="0" smtClean="0"/>
                        <a:t>1.</a:t>
                      </a:r>
                      <a:endParaRPr lang="cs-CZ" sz="1600" b="1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1, 28, 26, 19 // 24, 7 // 5, 1,  15, 19 // 5, 19 // 20, 19, 10, 32, 2, 28//</a:t>
                      </a: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4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algn="l"/>
                      <a:r>
                        <a:rPr lang="cs-CZ" sz="1600" dirty="0" smtClean="0"/>
                        <a:t>2.</a:t>
                      </a:r>
                      <a:endParaRPr lang="cs-CZ" sz="1600" b="1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25, 15, 12 // 13, 24, 16, 7// 5, 19 //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</a:rPr>
                        <a:t>14, 19, 20, 3, 7//  </a:t>
                      </a: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4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algn="l"/>
                      <a:r>
                        <a:rPr lang="cs-CZ" sz="1600" dirty="0" smtClean="0"/>
                        <a:t>3.</a:t>
                      </a:r>
                      <a:endParaRPr lang="cs-CZ" sz="1600" b="1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20, 7, 24 // 2, 35, 10, 36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Arial" pitchFamily="34" charset="0"/>
                        </a:rPr>
                        <a:t>14, 19, 15, 7, 16 // 16, 35 // 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4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algn="l"/>
                      <a:r>
                        <a:rPr lang="cs-CZ" sz="1600" dirty="0" smtClean="0"/>
                        <a:t>4.</a:t>
                      </a:r>
                      <a:endParaRPr lang="cs-CZ" sz="1600" b="1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13, 19, 24, 7, 8 // 1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22, 28, 5, 19, 15, 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20, 19, 33, 29, 1, 15,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16, 12, 22, 14, 1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17, 1 // 15, 19, 29//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9437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algn="l"/>
                      <a:r>
                        <a:rPr lang="cs-CZ" sz="1600" dirty="0" smtClean="0"/>
                        <a:t>5.</a:t>
                      </a:r>
                      <a:endParaRPr lang="cs-CZ" sz="1600" b="1" dirty="0"/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 // 5, 1, 17, 19, 29, 12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20, 23, 12, 25, 7, 15 // 20, 22, 19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22, 1, 5, 28 //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13, 7, 10, 19 // 20, 23, 37, 26, 7, 15 //</a:t>
                      </a: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Times New Roman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cs-CZ" sz="16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>
                    <a:lnL w="12700" cmpd="sng">
                      <a:solidFill>
                        <a:srgbClr val="000000"/>
                      </a:solidFill>
                    </a:lnL>
                    <a:lnR w="12700" cmpd="sng">
                      <a:solidFill>
                        <a:srgbClr val="000000"/>
                      </a:solidFill>
                    </a:lnR>
                    <a:lnT w="12700" cmpd="sng">
                      <a:solidFill>
                        <a:srgbClr val="000000"/>
                      </a:solidFill>
                    </a:lnT>
                    <a:lnB w="12700" cmpd="sng">
                      <a:solidFill>
                        <a:srgbClr val="000000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" name="TextovéPole 54"/>
          <p:cNvSpPr txBox="1"/>
          <p:nvPr/>
        </p:nvSpPr>
        <p:spPr>
          <a:xfrm>
            <a:off x="-17062" y="764704"/>
            <a:ext cx="81067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Podle dekódovací tabulky rozluštěte zašifrované věty a zapište je do volných políček.</a:t>
            </a:r>
          </a:p>
        </p:txBody>
      </p:sp>
    </p:spTree>
    <p:extLst>
      <p:ext uri="{BB962C8B-B14F-4D97-AF65-F5344CB8AC3E}">
        <p14:creationId xmlns:p14="http://schemas.microsoft.com/office/powerpoint/2010/main" val="4154278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tint val="100000"/>
            <a:shade val="100000"/>
            <a:hueMod val="100000"/>
            <a:satMod val="100000"/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-4276" y="156256"/>
            <a:ext cx="91440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Dekódovací tabulka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2288862"/>
              </p:ext>
            </p:extLst>
          </p:nvPr>
        </p:nvGraphicFramePr>
        <p:xfrm>
          <a:off x="27300" y="1397000"/>
          <a:ext cx="9081204" cy="3971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12967"/>
                <a:gridCol w="1012967"/>
                <a:gridCol w="1012967"/>
                <a:gridCol w="1012967"/>
                <a:gridCol w="1012967"/>
                <a:gridCol w="1012967"/>
                <a:gridCol w="1012967"/>
                <a:gridCol w="1012967"/>
                <a:gridCol w="977468"/>
              </a:tblGrid>
              <a:tr h="6638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A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B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C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Č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D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6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           Ď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7</a:t>
                      </a:r>
                    </a:p>
                    <a:p>
                      <a:pPr marL="0" marR="0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</a:rPr>
                        <a:t>           E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F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G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75489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H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CH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I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 J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K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L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M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N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Ň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8384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19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O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P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Q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R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Ř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S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Š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T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Ť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8384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28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U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29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V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W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X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Y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33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Z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Ž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Ě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Á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  <a:tr h="83844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37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 Í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É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Ó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Ý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Ú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000" b="1" i="0" u="none" strike="noStrike" kern="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           Ů</a:t>
                      </a: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  <a:tc>
                  <a:txBody>
                    <a:bodyPr/>
                    <a:lstStyle/>
                    <a:p>
                      <a:endParaRPr lang="cs-CZ" sz="20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BlToT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8422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-1156"/>
            <a:ext cx="9144000" cy="477828"/>
          </a:xfrm>
        </p:spPr>
        <p:txBody>
          <a:bodyPr>
            <a:noAutofit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21568" y="548680"/>
            <a:ext cx="9122431" cy="6309320"/>
          </a:xfrm>
        </p:spPr>
        <p:txBody>
          <a:bodyPr>
            <a:normAutofit/>
          </a:bodyPr>
          <a:lstStyle/>
          <a:p>
            <a:r>
              <a:rPr lang="cs-CZ" sz="1200" dirty="0" smtClean="0">
                <a:solidFill>
                  <a:srgbClr val="000000"/>
                </a:solidFill>
                <a:latin typeface="arial"/>
              </a:rPr>
              <a:t>Vlastní</a:t>
            </a: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r>
              <a:rPr lang="cs-CZ" sz="1200" dirty="0">
                <a:solidFill>
                  <a:srgbClr val="000000"/>
                </a:solidFill>
                <a:latin typeface="arial"/>
              </a:rPr>
              <a:t/>
            </a:r>
            <a:br>
              <a:rPr lang="cs-CZ" sz="1200" dirty="0">
                <a:solidFill>
                  <a:srgbClr val="000000"/>
                </a:solidFill>
                <a:latin typeface="arial"/>
              </a:rPr>
            </a:br>
            <a:endParaRPr lang="cs-CZ" sz="1200" dirty="0" smtClean="0">
              <a:solidFill>
                <a:srgbClr val="000000"/>
              </a:solidFill>
              <a:latin typeface="arial"/>
            </a:endParaRPr>
          </a:p>
          <a:p>
            <a:endParaRPr lang="cs-CZ" sz="1200" dirty="0">
              <a:solidFill>
                <a:srgbClr val="000000"/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404293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4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Mountain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untain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br">
              <a:srgbClr val="000000">
                <a:alpha val="0"/>
              </a:srgbClr>
            </a:outerShdw>
          </a:effectLst>
        </a:effectStyle>
        <a:effectStyle>
          <a:effectLst>
            <a:outerShdw dir="5400000" algn="ctr">
              <a:srgbClr val="EBE9ED">
                <a:alpha val="0"/>
              </a:srgbClr>
            </a:outerShdw>
          </a:effectLst>
          <a:scene3d>
            <a:camera prst="orthographic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 fov="0">
              <a:rot lat="0" lon="0" rev="0"/>
            </a:camera>
            <a:lightRig rig="glow" dir="b">
              <a:rot lat="0" lon="0" rev="0"/>
            </a:lightRig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75000"/>
                <a:hueMod val="100000"/>
                <a:satMod val="100000"/>
              </a:schemeClr>
              <a:schemeClr val="phClr">
                <a:tint val="55000"/>
                <a:shade val="100000"/>
                <a:hueMod val="100000"/>
                <a:satMod val="100000"/>
              </a:schemeClr>
            </a:duotone>
          </a:blip>
          <a:stretch>
            <a:fillRect/>
          </a:stretch>
        </a:blipFill>
      </a:bgFillStyleLst>
    </a:fmtScheme>
  </a:themeElements>
  <a:objectDefaults>
    <a:spDef>
      <a:spPr>
        <a:solidFill>
          <a:srgbClr val="0000FF"/>
        </a:soli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4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Horský motiv</Template>
  <TotalTime>4947</TotalTime>
  <Words>4632</Words>
  <Application>Microsoft Office PowerPoint</Application>
  <PresentationFormat>Předvádění na obrazovce (4:3)</PresentationFormat>
  <Paragraphs>2205</Paragraphs>
  <Slides>29</Slides>
  <Notes>23</Notes>
  <HiddenSlides>0</HiddenSlides>
  <MMClips>0</MMClips>
  <ScaleCrop>false</ScaleCrop>
  <HeadingPairs>
    <vt:vector size="6" baseType="variant">
      <vt:variant>
        <vt:lpstr>Použitá písma</vt:lpstr>
      </vt:variant>
      <vt:variant>
        <vt:i4>12</vt:i4>
      </vt:variant>
      <vt:variant>
        <vt:lpstr>Motiv</vt:lpstr>
      </vt:variant>
      <vt:variant>
        <vt:i4>4</vt:i4>
      </vt:variant>
      <vt:variant>
        <vt:lpstr>Nadpisy snímků</vt:lpstr>
      </vt:variant>
      <vt:variant>
        <vt:i4>29</vt:i4>
      </vt:variant>
    </vt:vector>
  </HeadingPairs>
  <TitlesOfParts>
    <vt:vector size="45" baseType="lpstr">
      <vt:lpstr>바탕</vt:lpstr>
      <vt:lpstr>맑은 고딕</vt:lpstr>
      <vt:lpstr>Andalus</vt:lpstr>
      <vt:lpstr>arial</vt:lpstr>
      <vt:lpstr>arial</vt:lpstr>
      <vt:lpstr>Calibri</vt:lpstr>
      <vt:lpstr>Century Gothic</vt:lpstr>
      <vt:lpstr>Gill Sans MT</vt:lpstr>
      <vt:lpstr>Monotype Corsiva</vt:lpstr>
      <vt:lpstr>Times New Roman</vt:lpstr>
      <vt:lpstr>Wingdings</vt:lpstr>
      <vt:lpstr>Wingdings 2</vt:lpstr>
      <vt:lpstr>1_Mountain</vt:lpstr>
      <vt:lpstr>Motiv systému Office</vt:lpstr>
      <vt:lpstr>3_Mountain</vt:lpstr>
      <vt:lpstr>Austin</vt:lpstr>
      <vt:lpstr>Prezentace aplikace PowerPoint</vt:lpstr>
      <vt:lpstr>Anotace</vt:lpstr>
      <vt:lpstr>Datum vytvoření:</vt:lpstr>
      <vt:lpstr>Prezentace aplikace PowerPoint</vt:lpstr>
      <vt:lpstr>ABECEDNÍ TAJENKA</vt:lpstr>
      <vt:lpstr>ZAŠIFROVANÉ VĚTY</vt:lpstr>
      <vt:lpstr>ABECEDNÍ TAJENKA</vt:lpstr>
      <vt:lpstr>ABECEDNÍ TAJENKA</vt:lpstr>
      <vt:lpstr>ABECEDNÍ TAJENKA</vt:lpstr>
      <vt:lpstr>ABECEDNÍ TAJENKA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ABECEDNÍ TAJENKA – KONTROLA 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Ráček Václav</dc:creator>
  <cp:lastModifiedBy>Ing. Václav Ráček</cp:lastModifiedBy>
  <cp:revision>349</cp:revision>
  <dcterms:created xsi:type="dcterms:W3CDTF">2011-11-08T12:26:57Z</dcterms:created>
  <dcterms:modified xsi:type="dcterms:W3CDTF">2013-12-15T17:10:11Z</dcterms:modified>
</cp:coreProperties>
</file>