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  <p:sldMasterId id="2147483732" r:id="rId2"/>
    <p:sldMasterId id="2147483744" r:id="rId3"/>
    <p:sldMasterId id="2147483768" r:id="rId4"/>
  </p:sldMasterIdLst>
  <p:notesMasterIdLst>
    <p:notesMasterId r:id="rId16"/>
  </p:notesMasterIdLst>
  <p:sldIdLst>
    <p:sldId id="322" r:id="rId5"/>
    <p:sldId id="323" r:id="rId6"/>
    <p:sldId id="324" r:id="rId7"/>
    <p:sldId id="364" r:id="rId8"/>
    <p:sldId id="350" r:id="rId9"/>
    <p:sldId id="361" r:id="rId10"/>
    <p:sldId id="362" r:id="rId11"/>
    <p:sldId id="363" r:id="rId12"/>
    <p:sldId id="360" r:id="rId13"/>
    <p:sldId id="348" r:id="rId14"/>
    <p:sldId id="342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>
          <p15:clr>
            <a:srgbClr val="A4A3A4"/>
          </p15:clr>
        </p15:guide>
        <p15:guide id="2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000099"/>
    <a:srgbClr val="00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5A111915-BE36-4E01-A7E5-04B1672EAD32}" styleName="Světlý styl 2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133" autoAdjust="0"/>
    <p:restoredTop sz="94671" autoAdjust="0"/>
  </p:normalViewPr>
  <p:slideViewPr>
    <p:cSldViewPr showGuides="1">
      <p:cViewPr varScale="1">
        <p:scale>
          <a:sx n="63" d="100"/>
          <a:sy n="63" d="100"/>
        </p:scale>
        <p:origin x="1252" y="56"/>
      </p:cViewPr>
      <p:guideLst>
        <p:guide orient="horz"/>
        <p:guide/>
      </p:guideLst>
    </p:cSldViewPr>
  </p:slideViewPr>
  <p:notesTextViewPr>
    <p:cViewPr>
      <p:scale>
        <a:sx n="66" d="100"/>
        <a:sy n="66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E20E379-52AB-4730-9345-6F7EC28A8D7F}" type="datetimeFigureOut">
              <a:rPr lang="cs-CZ" smtClean="0"/>
              <a:t>15. 12. 2013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5E7B955-8A68-4999-9441-4F7E3324831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967734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 smtClean="0">
                <a:solidFill>
                  <a:prstClr val="black"/>
                </a:solidFill>
              </a:rPr>
              <a:pPr/>
              <a:t>4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0481551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5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768378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6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768378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7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768378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8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768378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0100" y="3571876"/>
            <a:ext cx="7000924" cy="1071570"/>
          </a:xfrm>
          <a:noFill/>
        </p:spPr>
        <p:txBody>
          <a:bodyPr/>
          <a:lstStyle>
            <a:lvl1pPr marL="0" indent="0" algn="ctr">
              <a:buNone/>
              <a:defRPr sz="28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altLang="ko-KR" smtClean="0"/>
              <a:t>Kliknutím lze upravit styl předlohy.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21" name="Title 20"/>
          <p:cNvSpPr>
            <a:spLocks noGrp="1"/>
          </p:cNvSpPr>
          <p:nvPr>
            <p:ph type="title"/>
          </p:nvPr>
        </p:nvSpPr>
        <p:spPr>
          <a:xfrm>
            <a:off x="357158" y="1643050"/>
            <a:ext cx="8215370" cy="1571636"/>
          </a:xfrm>
        </p:spPr>
        <p:txBody>
          <a:bodyPr anchor="b"/>
          <a:lstStyle>
            <a:lvl1pPr algn="ctr">
              <a:defRPr b="0">
                <a:solidFill>
                  <a:schemeClr val="bg1"/>
                </a:solidFill>
                <a:effectLst>
                  <a:glow rad="101600">
                    <a:schemeClr val="tx2"/>
                  </a:glow>
                </a:effectLst>
              </a:defRPr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grpSp>
        <p:nvGrpSpPr>
          <p:cNvPr id="2" name="Group 13"/>
          <p:cNvGrpSpPr/>
          <p:nvPr/>
        </p:nvGrpSpPr>
        <p:grpSpPr>
          <a:xfrm>
            <a:off x="-256" y="3286124"/>
            <a:ext cx="9144000" cy="150516"/>
            <a:chOff x="-256" y="3286124"/>
            <a:chExt cx="9144000" cy="150516"/>
          </a:xfrm>
        </p:grpSpPr>
        <p:sp>
          <p:nvSpPr>
            <p:cNvPr id="16" name="Rectangle 15"/>
            <p:cNvSpPr/>
            <p:nvPr userDrawn="1"/>
          </p:nvSpPr>
          <p:spPr>
            <a:xfrm>
              <a:off x="-256" y="3286124"/>
              <a:ext cx="9144000" cy="15040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7" name="Group 12"/>
            <p:cNvGrpSpPr/>
            <p:nvPr/>
          </p:nvGrpSpPr>
          <p:grpSpPr>
            <a:xfrm>
              <a:off x="5214942" y="3286124"/>
              <a:ext cx="3285830" cy="150516"/>
              <a:chOff x="5214942" y="3286124"/>
              <a:chExt cx="3285830" cy="150516"/>
            </a:xfrm>
          </p:grpSpPr>
          <p:sp>
            <p:nvSpPr>
              <p:cNvPr id="18" name="Rectangle 17"/>
              <p:cNvSpPr/>
              <p:nvPr userDrawn="1"/>
            </p:nvSpPr>
            <p:spPr>
              <a:xfrm>
                <a:off x="6310006" y="3286182"/>
                <a:ext cx="1095383" cy="15045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9" name="Rectangle 18"/>
              <p:cNvSpPr/>
              <p:nvPr userDrawn="1"/>
            </p:nvSpPr>
            <p:spPr>
              <a:xfrm>
                <a:off x="7405389" y="3286182"/>
                <a:ext cx="1095383" cy="15045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20" name="Rectangle 19"/>
              <p:cNvSpPr/>
              <p:nvPr userDrawn="1"/>
            </p:nvSpPr>
            <p:spPr>
              <a:xfrm>
                <a:off x="5214942" y="3286124"/>
                <a:ext cx="1095383" cy="15045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11756987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500034" y="71414"/>
            <a:ext cx="8160978" cy="1285882"/>
          </a:xfrm>
        </p:spPr>
        <p:txBody>
          <a:bodyPr anchor="ctr"/>
          <a:lstStyle/>
          <a:p>
            <a:r>
              <a:rPr lang="en-US" altLang="ko-KR" smtClean="0"/>
              <a:t>Click to edit</a:t>
            </a:r>
            <a:r>
              <a:rPr lang="ko-KR" altLang="en-US" dirty="0" smtClean="0"/>
              <a:t> </a:t>
            </a:r>
            <a:r>
              <a:rPr lang="en-US" altLang="ko-KR" smtClean="0"/>
              <a:t>Master title style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0034" y="1571612"/>
            <a:ext cx="8186766" cy="4714908"/>
          </a:xfrm>
        </p:spPr>
        <p:txBody>
          <a:bodyPr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 rot="10800000">
            <a:off x="32" y="1427296"/>
            <a:ext cx="9144000" cy="72877"/>
            <a:chOff x="-64" y="4357694"/>
            <a:chExt cx="9144000" cy="124636"/>
          </a:xfrm>
        </p:grpSpPr>
        <p:sp>
          <p:nvSpPr>
            <p:cNvPr id="14" name="Rectangle 13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8" name="Group 14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6" name="Rectangle 15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7" name="Rectangle 16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8" name="Rectangle 17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2625083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10" y="4500570"/>
            <a:ext cx="7923241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2910" y="3357562"/>
            <a:ext cx="4857784" cy="835026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9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9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9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9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 rot="10800000" flipH="1">
            <a:off x="-128" y="4214818"/>
            <a:ext cx="9144000" cy="150516"/>
            <a:chOff x="-64" y="4357694"/>
            <a:chExt cx="9144000" cy="124636"/>
          </a:xfrm>
        </p:grpSpPr>
        <p:sp>
          <p:nvSpPr>
            <p:cNvPr id="15" name="Rectangle 14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8" name="Group 15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7" name="Rectangle 16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8" name="Rectangle 17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9" name="Rectangle 18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94137552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214290"/>
            <a:ext cx="8160978" cy="1214446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42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42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8" name="Group 7"/>
          <p:cNvGrpSpPr/>
          <p:nvPr/>
        </p:nvGrpSpPr>
        <p:grpSpPr>
          <a:xfrm rot="10800000">
            <a:off x="32" y="1480979"/>
            <a:ext cx="9144000" cy="72877"/>
            <a:chOff x="-64" y="4357694"/>
            <a:chExt cx="9144000" cy="124636"/>
          </a:xfrm>
        </p:grpSpPr>
        <p:sp>
          <p:nvSpPr>
            <p:cNvPr id="9" name="Rectangle 8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6235671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/>
          <p:cNvGrpSpPr/>
          <p:nvPr/>
        </p:nvGrpSpPr>
        <p:grpSpPr>
          <a:xfrm rot="10800000">
            <a:off x="32" y="1285861"/>
            <a:ext cx="9144000" cy="72877"/>
            <a:chOff x="-64" y="4357694"/>
            <a:chExt cx="9144000" cy="124636"/>
          </a:xfrm>
        </p:grpSpPr>
        <p:sp>
          <p:nvSpPr>
            <p:cNvPr id="11" name="Rectangle 10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2" name="Group 11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3" name="Rectangle 12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4" name="Rectangle 13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5" name="Rectangle 14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214290"/>
            <a:ext cx="8160978" cy="1000132"/>
          </a:xfrm>
        </p:spPr>
        <p:txBody>
          <a:bodyPr/>
          <a:lstStyle>
            <a:lvl1pPr>
              <a:defRPr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428736"/>
            <a:ext cx="4042800" cy="639762"/>
          </a:xfrm>
        </p:spPr>
        <p:txBody>
          <a:bodyPr anchor="b"/>
          <a:lstStyle>
            <a:lvl1pPr marL="0" indent="0">
              <a:buFontTx/>
              <a:buNone/>
              <a:defRPr sz="2400" b="1"/>
            </a:lvl1pPr>
            <a:lvl2pPr marL="457200" indent="0">
              <a:buFontTx/>
              <a:buNone/>
              <a:defRPr sz="2000" b="1"/>
            </a:lvl2pPr>
            <a:lvl3pPr marL="914400" indent="0">
              <a:buFontTx/>
              <a:buNone/>
              <a:defRPr sz="1800" b="1"/>
            </a:lvl3pPr>
            <a:lvl4pPr marL="1371600" indent="0">
              <a:buFontTx/>
              <a:buNone/>
              <a:defRPr sz="1600" b="1"/>
            </a:lvl4pPr>
            <a:lvl5pPr marL="1828800" indent="0">
              <a:buFontTx/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28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3438" y="1428736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28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61517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142852"/>
            <a:ext cx="8160978" cy="1143008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6" name="Group 11"/>
          <p:cNvGrpSpPr/>
          <p:nvPr/>
        </p:nvGrpSpPr>
        <p:grpSpPr>
          <a:xfrm>
            <a:off x="32" y="1355859"/>
            <a:ext cx="9144000" cy="72877"/>
            <a:chOff x="32" y="1142985"/>
            <a:chExt cx="9144000" cy="72877"/>
          </a:xfrm>
        </p:grpSpPr>
        <p:sp>
          <p:nvSpPr>
            <p:cNvPr id="7" name="Rectangle 6"/>
            <p:cNvSpPr/>
            <p:nvPr/>
          </p:nvSpPr>
          <p:spPr>
            <a:xfrm flipH="1">
              <a:off x="32" y="1142985"/>
              <a:ext cx="9144000" cy="72821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8" name="Group 7"/>
            <p:cNvGrpSpPr/>
            <p:nvPr/>
          </p:nvGrpSpPr>
          <p:grpSpPr>
            <a:xfrm flipH="1">
              <a:off x="571472" y="1143013"/>
              <a:ext cx="3286149" cy="72849"/>
              <a:chOff x="5429256" y="1214422"/>
              <a:chExt cx="3643338" cy="71438"/>
            </a:xfrm>
          </p:grpSpPr>
          <p:sp>
            <p:nvSpPr>
              <p:cNvPr id="9" name="Rectangle 8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0" name="Rectangle 9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0476076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5" name="Group 4"/>
          <p:cNvGrpSpPr/>
          <p:nvPr/>
        </p:nvGrpSpPr>
        <p:grpSpPr>
          <a:xfrm>
            <a:off x="0" y="0"/>
            <a:ext cx="9144000" cy="142876"/>
            <a:chOff x="0" y="1214422"/>
            <a:chExt cx="9144000" cy="71438"/>
          </a:xfrm>
        </p:grpSpPr>
        <p:sp>
          <p:nvSpPr>
            <p:cNvPr id="6" name="Rectangle 5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7" name="Group 6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8" name="Rectangle 7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9" name="Rectangle 8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0" name="Rectangle 9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1376122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14290"/>
            <a:ext cx="8258204" cy="869934"/>
          </a:xfrm>
        </p:spPr>
        <p:txBody>
          <a:bodyPr anchor="b"/>
          <a:lstStyle>
            <a:lvl1pPr algn="l">
              <a:defRPr sz="2800" b="1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361160"/>
            <a:ext cx="5111750" cy="4765005"/>
          </a:xfrm>
        </p:spPr>
        <p:txBody>
          <a:bodyPr/>
          <a:lstStyle>
            <a:lvl1pPr>
              <a:defRPr sz="28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357299"/>
            <a:ext cx="3008313" cy="476886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8" name="Group 13"/>
          <p:cNvGrpSpPr/>
          <p:nvPr/>
        </p:nvGrpSpPr>
        <p:grpSpPr>
          <a:xfrm>
            <a:off x="32" y="1142985"/>
            <a:ext cx="9144000" cy="72877"/>
            <a:chOff x="32" y="1142985"/>
            <a:chExt cx="9144000" cy="72877"/>
          </a:xfrm>
        </p:grpSpPr>
        <p:sp>
          <p:nvSpPr>
            <p:cNvPr id="9" name="Rectangle 8"/>
            <p:cNvSpPr/>
            <p:nvPr userDrawn="1"/>
          </p:nvSpPr>
          <p:spPr>
            <a:xfrm flipH="1">
              <a:off x="32" y="1142985"/>
              <a:ext cx="9144000" cy="72821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 flipH="1">
              <a:off x="571472" y="1143013"/>
              <a:ext cx="3286149" cy="72849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7238466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  <a:solidFill>
            <a:schemeClr val="accent1">
              <a:shade val="75000"/>
            </a:schemeClr>
          </a:solidFill>
          <a:ln w="12700" cap="sq" cmpd="sng" algn="ctr">
            <a:noFill/>
            <a:prstDash val="solid"/>
          </a:ln>
          <a:scene3d>
            <a:camera prst="perspectiveFront" fov="0">
              <a:rot lat="0" lon="0" rev="0"/>
            </a:camera>
            <a:lightRig rig="contrasting" dir="b"/>
          </a:scene3d>
          <a:sp3d contourW="12700" prstMaterial="softEdge">
            <a:bevelT prst="cross"/>
            <a:contourClr>
              <a:schemeClr val="bg1"/>
            </a:contourClr>
          </a:sp3d>
        </p:spPr>
        <p:style>
          <a:lnRef idx="1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altLang="ko-KR" smtClean="0"/>
              <a:t>Kliknutím na ikonu přidáte obrázek.</a:t>
            </a:r>
            <a:endParaRPr lang="ko-KR" alt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 useBgFill="1"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noFill/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grpSp>
        <p:nvGrpSpPr>
          <p:cNvPr id="8" name="Group 7"/>
          <p:cNvGrpSpPr/>
          <p:nvPr/>
        </p:nvGrpSpPr>
        <p:grpSpPr>
          <a:xfrm>
            <a:off x="0" y="0"/>
            <a:ext cx="9144000" cy="142876"/>
            <a:chOff x="0" y="1214422"/>
            <a:chExt cx="9144000" cy="71438"/>
          </a:xfrm>
        </p:grpSpPr>
        <p:sp>
          <p:nvSpPr>
            <p:cNvPr id="9" name="Rectangle 8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18968217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71414"/>
            <a:ext cx="8160978" cy="1214446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00034" y="1500174"/>
            <a:ext cx="8186766" cy="4625991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>
            <a:off x="0" y="1357298"/>
            <a:ext cx="9144000" cy="60580"/>
            <a:chOff x="0" y="1142984"/>
            <a:chExt cx="9144000" cy="60580"/>
          </a:xfrm>
        </p:grpSpPr>
        <p:sp>
          <p:nvSpPr>
            <p:cNvPr id="8" name="Rectangle 7"/>
            <p:cNvSpPr/>
            <p:nvPr userDrawn="1"/>
          </p:nvSpPr>
          <p:spPr>
            <a:xfrm flipH="1">
              <a:off x="0" y="1142984"/>
              <a:ext cx="9144000" cy="6056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9" name="Group 8"/>
            <p:cNvGrpSpPr/>
            <p:nvPr/>
          </p:nvGrpSpPr>
          <p:grpSpPr>
            <a:xfrm flipH="1">
              <a:off x="571472" y="1142984"/>
              <a:ext cx="3000396" cy="60580"/>
              <a:chOff x="5429256" y="1214422"/>
              <a:chExt cx="3643338" cy="71438"/>
            </a:xfrm>
          </p:grpSpPr>
          <p:sp>
            <p:nvSpPr>
              <p:cNvPr id="10" name="Rectangle 9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04300098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15206" y="274639"/>
            <a:ext cx="1471594" cy="5851525"/>
          </a:xfrm>
        </p:spPr>
        <p:txBody>
          <a:bodyPr vert="eaVert" anchor="b"/>
          <a:lstStyle>
            <a:lvl1pPr algn="l">
              <a:defRPr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686568" cy="5851525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6"/>
          <p:cNvGrpSpPr/>
          <p:nvPr/>
        </p:nvGrpSpPr>
        <p:grpSpPr>
          <a:xfrm rot="16200000">
            <a:off x="3740830" y="3395761"/>
            <a:ext cx="6865200" cy="59324"/>
            <a:chOff x="0" y="1214422"/>
            <a:chExt cx="9144000" cy="71438"/>
          </a:xfrm>
        </p:grpSpPr>
        <p:sp>
          <p:nvSpPr>
            <p:cNvPr id="8" name="Rectangle 7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9" name="Group 8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10" name="Rectangle 9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408901252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583599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602376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9485867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5307997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909504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4037695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849591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07126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928018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6683525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632092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0100" y="3571876"/>
            <a:ext cx="7000924" cy="1071570"/>
          </a:xfrm>
          <a:noFill/>
        </p:spPr>
        <p:txBody>
          <a:bodyPr/>
          <a:lstStyle>
            <a:lvl1pPr marL="0" indent="0" algn="ctr">
              <a:buNone/>
              <a:defRPr sz="28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altLang="ko-KR" smtClean="0"/>
              <a:t>Kliknutím lze upravit styl předlohy.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21" name="Title 20"/>
          <p:cNvSpPr>
            <a:spLocks noGrp="1"/>
          </p:cNvSpPr>
          <p:nvPr>
            <p:ph type="title"/>
          </p:nvPr>
        </p:nvSpPr>
        <p:spPr>
          <a:xfrm>
            <a:off x="357158" y="1643050"/>
            <a:ext cx="8215370" cy="1571636"/>
          </a:xfrm>
        </p:spPr>
        <p:txBody>
          <a:bodyPr anchor="b"/>
          <a:lstStyle>
            <a:lvl1pPr algn="ctr">
              <a:defRPr b="0">
                <a:solidFill>
                  <a:schemeClr val="bg1"/>
                </a:solidFill>
                <a:effectLst>
                  <a:glow rad="101600">
                    <a:schemeClr val="tx2"/>
                  </a:glow>
                </a:effectLst>
              </a:defRPr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grpSp>
        <p:nvGrpSpPr>
          <p:cNvPr id="2" name="Group 13"/>
          <p:cNvGrpSpPr/>
          <p:nvPr/>
        </p:nvGrpSpPr>
        <p:grpSpPr>
          <a:xfrm>
            <a:off x="-256" y="3286124"/>
            <a:ext cx="9144000" cy="150516"/>
            <a:chOff x="-256" y="3286124"/>
            <a:chExt cx="9144000" cy="150516"/>
          </a:xfrm>
        </p:grpSpPr>
        <p:sp>
          <p:nvSpPr>
            <p:cNvPr id="16" name="Rectangle 15"/>
            <p:cNvSpPr/>
            <p:nvPr userDrawn="1"/>
          </p:nvSpPr>
          <p:spPr>
            <a:xfrm>
              <a:off x="-256" y="3286124"/>
              <a:ext cx="9144000" cy="15040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7" name="Group 12"/>
            <p:cNvGrpSpPr/>
            <p:nvPr/>
          </p:nvGrpSpPr>
          <p:grpSpPr>
            <a:xfrm>
              <a:off x="5214942" y="3286124"/>
              <a:ext cx="3285830" cy="150516"/>
              <a:chOff x="5214942" y="3286124"/>
              <a:chExt cx="3285830" cy="150516"/>
            </a:xfrm>
          </p:grpSpPr>
          <p:sp>
            <p:nvSpPr>
              <p:cNvPr id="18" name="Rectangle 17"/>
              <p:cNvSpPr/>
              <p:nvPr userDrawn="1"/>
            </p:nvSpPr>
            <p:spPr>
              <a:xfrm>
                <a:off x="6310006" y="3286182"/>
                <a:ext cx="1095383" cy="15045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9" name="Rectangle 18"/>
              <p:cNvSpPr/>
              <p:nvPr userDrawn="1"/>
            </p:nvSpPr>
            <p:spPr>
              <a:xfrm>
                <a:off x="7405389" y="3286182"/>
                <a:ext cx="1095383" cy="15045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20" name="Rectangle 19"/>
              <p:cNvSpPr/>
              <p:nvPr userDrawn="1"/>
            </p:nvSpPr>
            <p:spPr>
              <a:xfrm>
                <a:off x="5214942" y="3286124"/>
                <a:ext cx="1095383" cy="15045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04237636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500034" y="71414"/>
            <a:ext cx="8160978" cy="1285882"/>
          </a:xfrm>
        </p:spPr>
        <p:txBody>
          <a:bodyPr anchor="ctr"/>
          <a:lstStyle/>
          <a:p>
            <a:r>
              <a:rPr lang="en-US" altLang="ko-KR" smtClean="0"/>
              <a:t>Click to edit</a:t>
            </a:r>
            <a:r>
              <a:rPr lang="ko-KR" altLang="en-US" dirty="0" smtClean="0"/>
              <a:t> </a:t>
            </a:r>
            <a:r>
              <a:rPr lang="en-US" altLang="ko-KR" smtClean="0"/>
              <a:t>Master title style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0034" y="1571612"/>
            <a:ext cx="8186766" cy="4714908"/>
          </a:xfrm>
        </p:spPr>
        <p:txBody>
          <a:bodyPr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 rot="10800000">
            <a:off x="32" y="1427296"/>
            <a:ext cx="9144000" cy="72877"/>
            <a:chOff x="-64" y="4357694"/>
            <a:chExt cx="9144000" cy="124636"/>
          </a:xfrm>
        </p:grpSpPr>
        <p:sp>
          <p:nvSpPr>
            <p:cNvPr id="14" name="Rectangle 13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8" name="Group 14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6" name="Rectangle 15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7" name="Rectangle 16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8" name="Rectangle 17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72850282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10" y="4500570"/>
            <a:ext cx="7923241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2910" y="3357562"/>
            <a:ext cx="4857784" cy="835026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9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9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9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9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 rot="10800000" flipH="1">
            <a:off x="-128" y="4214818"/>
            <a:ext cx="9144000" cy="150516"/>
            <a:chOff x="-64" y="4357694"/>
            <a:chExt cx="9144000" cy="124636"/>
          </a:xfrm>
        </p:grpSpPr>
        <p:sp>
          <p:nvSpPr>
            <p:cNvPr id="15" name="Rectangle 14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8" name="Group 15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7" name="Rectangle 16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8" name="Rectangle 17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9" name="Rectangle 18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11138900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214290"/>
            <a:ext cx="8160978" cy="1214446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42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42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8" name="Group 7"/>
          <p:cNvGrpSpPr/>
          <p:nvPr/>
        </p:nvGrpSpPr>
        <p:grpSpPr>
          <a:xfrm rot="10800000">
            <a:off x="32" y="1480979"/>
            <a:ext cx="9144000" cy="72877"/>
            <a:chOff x="-64" y="4357694"/>
            <a:chExt cx="9144000" cy="124636"/>
          </a:xfrm>
        </p:grpSpPr>
        <p:sp>
          <p:nvSpPr>
            <p:cNvPr id="9" name="Rectangle 8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97093573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/>
          <p:cNvGrpSpPr/>
          <p:nvPr/>
        </p:nvGrpSpPr>
        <p:grpSpPr>
          <a:xfrm rot="10800000">
            <a:off x="32" y="1285861"/>
            <a:ext cx="9144000" cy="72877"/>
            <a:chOff x="-64" y="4357694"/>
            <a:chExt cx="9144000" cy="124636"/>
          </a:xfrm>
        </p:grpSpPr>
        <p:sp>
          <p:nvSpPr>
            <p:cNvPr id="11" name="Rectangle 10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2" name="Group 11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3" name="Rectangle 12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4" name="Rectangle 13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5" name="Rectangle 14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214290"/>
            <a:ext cx="8160978" cy="1000132"/>
          </a:xfrm>
        </p:spPr>
        <p:txBody>
          <a:bodyPr/>
          <a:lstStyle>
            <a:lvl1pPr>
              <a:defRPr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428736"/>
            <a:ext cx="4042800" cy="639762"/>
          </a:xfrm>
        </p:spPr>
        <p:txBody>
          <a:bodyPr anchor="b"/>
          <a:lstStyle>
            <a:lvl1pPr marL="0" indent="0">
              <a:buFontTx/>
              <a:buNone/>
              <a:defRPr sz="2400" b="1"/>
            </a:lvl1pPr>
            <a:lvl2pPr marL="457200" indent="0">
              <a:buFontTx/>
              <a:buNone/>
              <a:defRPr sz="2000" b="1"/>
            </a:lvl2pPr>
            <a:lvl3pPr marL="914400" indent="0">
              <a:buFontTx/>
              <a:buNone/>
              <a:defRPr sz="1800" b="1"/>
            </a:lvl3pPr>
            <a:lvl4pPr marL="1371600" indent="0">
              <a:buFontTx/>
              <a:buNone/>
              <a:defRPr sz="1600" b="1"/>
            </a:lvl4pPr>
            <a:lvl5pPr marL="1828800" indent="0">
              <a:buFontTx/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28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3438" y="1428736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28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05768932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142852"/>
            <a:ext cx="8160978" cy="1143008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6" name="Group 11"/>
          <p:cNvGrpSpPr/>
          <p:nvPr/>
        </p:nvGrpSpPr>
        <p:grpSpPr>
          <a:xfrm>
            <a:off x="32" y="1355859"/>
            <a:ext cx="9144000" cy="72877"/>
            <a:chOff x="32" y="1142985"/>
            <a:chExt cx="9144000" cy="72877"/>
          </a:xfrm>
        </p:grpSpPr>
        <p:sp>
          <p:nvSpPr>
            <p:cNvPr id="7" name="Rectangle 6"/>
            <p:cNvSpPr/>
            <p:nvPr/>
          </p:nvSpPr>
          <p:spPr>
            <a:xfrm flipH="1">
              <a:off x="32" y="1142985"/>
              <a:ext cx="9144000" cy="72821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8" name="Group 7"/>
            <p:cNvGrpSpPr/>
            <p:nvPr/>
          </p:nvGrpSpPr>
          <p:grpSpPr>
            <a:xfrm flipH="1">
              <a:off x="571472" y="1143013"/>
              <a:ext cx="3286149" cy="72849"/>
              <a:chOff x="5429256" y="1214422"/>
              <a:chExt cx="3643338" cy="71438"/>
            </a:xfrm>
          </p:grpSpPr>
          <p:sp>
            <p:nvSpPr>
              <p:cNvPr id="9" name="Rectangle 8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0" name="Rectangle 9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107334760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5" name="Group 4"/>
          <p:cNvGrpSpPr/>
          <p:nvPr/>
        </p:nvGrpSpPr>
        <p:grpSpPr>
          <a:xfrm>
            <a:off x="0" y="0"/>
            <a:ext cx="9144000" cy="142876"/>
            <a:chOff x="0" y="1214422"/>
            <a:chExt cx="9144000" cy="71438"/>
          </a:xfrm>
        </p:grpSpPr>
        <p:sp>
          <p:nvSpPr>
            <p:cNvPr id="6" name="Rectangle 5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7" name="Group 6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8" name="Rectangle 7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9" name="Rectangle 8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0" name="Rectangle 9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04707127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14290"/>
            <a:ext cx="8258204" cy="869934"/>
          </a:xfrm>
        </p:spPr>
        <p:txBody>
          <a:bodyPr anchor="b"/>
          <a:lstStyle>
            <a:lvl1pPr algn="l">
              <a:defRPr sz="2800" b="1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361160"/>
            <a:ext cx="5111750" cy="4765005"/>
          </a:xfrm>
        </p:spPr>
        <p:txBody>
          <a:bodyPr/>
          <a:lstStyle>
            <a:lvl1pPr>
              <a:defRPr sz="28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357299"/>
            <a:ext cx="3008313" cy="476886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8" name="Group 13"/>
          <p:cNvGrpSpPr/>
          <p:nvPr/>
        </p:nvGrpSpPr>
        <p:grpSpPr>
          <a:xfrm>
            <a:off x="32" y="1142985"/>
            <a:ext cx="9144000" cy="72877"/>
            <a:chOff x="32" y="1142985"/>
            <a:chExt cx="9144000" cy="72877"/>
          </a:xfrm>
        </p:grpSpPr>
        <p:sp>
          <p:nvSpPr>
            <p:cNvPr id="9" name="Rectangle 8"/>
            <p:cNvSpPr/>
            <p:nvPr userDrawn="1"/>
          </p:nvSpPr>
          <p:spPr>
            <a:xfrm flipH="1">
              <a:off x="32" y="1142985"/>
              <a:ext cx="9144000" cy="72821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 flipH="1">
              <a:off x="571472" y="1143013"/>
              <a:ext cx="3286149" cy="72849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7792324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  <a:solidFill>
            <a:schemeClr val="accent1">
              <a:shade val="75000"/>
            </a:schemeClr>
          </a:solidFill>
          <a:ln w="12700" cap="sq" cmpd="sng" algn="ctr">
            <a:noFill/>
            <a:prstDash val="solid"/>
          </a:ln>
          <a:scene3d>
            <a:camera prst="perspectiveFront" fov="0">
              <a:rot lat="0" lon="0" rev="0"/>
            </a:camera>
            <a:lightRig rig="contrasting" dir="b"/>
          </a:scene3d>
          <a:sp3d contourW="12700" prstMaterial="softEdge">
            <a:bevelT prst="cross"/>
            <a:contourClr>
              <a:schemeClr val="bg1"/>
            </a:contourClr>
          </a:sp3d>
        </p:spPr>
        <p:style>
          <a:lnRef idx="1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altLang="ko-KR" smtClean="0"/>
              <a:t>Kliknutím na ikonu přidáte obrázek.</a:t>
            </a:r>
            <a:endParaRPr lang="ko-KR" alt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 useBgFill="1"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noFill/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grpSp>
        <p:nvGrpSpPr>
          <p:cNvPr id="8" name="Group 7"/>
          <p:cNvGrpSpPr/>
          <p:nvPr/>
        </p:nvGrpSpPr>
        <p:grpSpPr>
          <a:xfrm>
            <a:off x="0" y="0"/>
            <a:ext cx="9144000" cy="142876"/>
            <a:chOff x="0" y="1214422"/>
            <a:chExt cx="9144000" cy="71438"/>
          </a:xfrm>
        </p:grpSpPr>
        <p:sp>
          <p:nvSpPr>
            <p:cNvPr id="9" name="Rectangle 8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66093664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71414"/>
            <a:ext cx="8160978" cy="1214446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00034" y="1500174"/>
            <a:ext cx="8186766" cy="4625991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>
            <a:off x="0" y="1357298"/>
            <a:ext cx="9144000" cy="60580"/>
            <a:chOff x="0" y="1142984"/>
            <a:chExt cx="9144000" cy="60580"/>
          </a:xfrm>
        </p:grpSpPr>
        <p:sp>
          <p:nvSpPr>
            <p:cNvPr id="8" name="Rectangle 7"/>
            <p:cNvSpPr/>
            <p:nvPr userDrawn="1"/>
          </p:nvSpPr>
          <p:spPr>
            <a:xfrm flipH="1">
              <a:off x="0" y="1142984"/>
              <a:ext cx="9144000" cy="6056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9" name="Group 8"/>
            <p:cNvGrpSpPr/>
            <p:nvPr/>
          </p:nvGrpSpPr>
          <p:grpSpPr>
            <a:xfrm flipH="1">
              <a:off x="571472" y="1142984"/>
              <a:ext cx="3000396" cy="60580"/>
              <a:chOff x="5429256" y="1214422"/>
              <a:chExt cx="3643338" cy="71438"/>
            </a:xfrm>
          </p:grpSpPr>
          <p:sp>
            <p:nvSpPr>
              <p:cNvPr id="10" name="Rectangle 9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89468529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15206" y="274639"/>
            <a:ext cx="1471594" cy="5851525"/>
          </a:xfrm>
        </p:spPr>
        <p:txBody>
          <a:bodyPr vert="eaVert" anchor="b"/>
          <a:lstStyle>
            <a:lvl1pPr algn="l">
              <a:defRPr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686568" cy="5851525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6"/>
          <p:cNvGrpSpPr/>
          <p:nvPr/>
        </p:nvGrpSpPr>
        <p:grpSpPr>
          <a:xfrm rot="16200000">
            <a:off x="3740830" y="3395761"/>
            <a:ext cx="6865200" cy="59324"/>
            <a:chOff x="0" y="1214422"/>
            <a:chExt cx="9144000" cy="71438"/>
          </a:xfrm>
        </p:grpSpPr>
        <p:sp>
          <p:nvSpPr>
            <p:cNvPr id="8" name="Rectangle 7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9" name="Group 8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10" name="Rectangle 9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462388742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-6826" y="0"/>
            <a:ext cx="9144000" cy="6286520"/>
          </a:xfrm>
          <a:prstGeom prst="rect">
            <a:avLst/>
          </a:prstGeom>
          <a:gradFill flip="none" rotWithShape="1">
            <a:gsLst>
              <a:gs pos="1000">
                <a:schemeClr val="bg2">
                  <a:alpha val="0"/>
                </a:schemeClr>
              </a:gs>
              <a:gs pos="100000">
                <a:schemeClr val="bg1">
                  <a:alpha val="92000"/>
                </a:schemeClr>
              </a:gs>
            </a:gsLst>
            <a:lin ang="16200000" scaled="1"/>
            <a:tileRect/>
          </a:gradFill>
          <a:ln w="28575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>
              <a:solidFill>
                <a:srgbClr val="FFFFFF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97218" y="142852"/>
            <a:ext cx="8160978" cy="1214446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lang="ko-KR" altLang="en-US" dirty="0" smtClean="0"/>
              <a:t>Click to edit Master text styles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0034" y="1500174"/>
            <a:ext cx="8186766" cy="4625991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15206" y="6357960"/>
            <a:ext cx="1490658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928926" y="6357958"/>
            <a:ext cx="2895600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chemeClr val="tx1"/>
                </a:solidFill>
              </a:defRPr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00034" y="6357960"/>
            <a:ext cx="1571636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262268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1" hangingPunct="1">
        <a:spcBef>
          <a:spcPct val="0"/>
        </a:spcBef>
        <a:buNone/>
        <a:defRPr sz="4400" b="0" i="0" kern="1200" spc="50" baseline="0">
          <a:ln w="6350">
            <a:noFill/>
          </a:ln>
          <a:solidFill>
            <a:schemeClr val="bg1"/>
          </a:solidFill>
          <a:effectLst>
            <a:glow rad="101600">
              <a:schemeClr val="tx2"/>
            </a:glow>
          </a:effectLst>
          <a:latin typeface="Gill Sans MT"/>
          <a:ea typeface="맑은 고딕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rtl="0" eaLnBrk="1" latinLnBrk="1" hangingPunct="1">
        <a:spcBef>
          <a:spcPct val="20000"/>
        </a:spcBef>
        <a:buClr>
          <a:schemeClr val="tx2"/>
        </a:buClr>
        <a:buSzPct val="68000"/>
        <a:buFont typeface="Wingdings 2"/>
        <a:buChar char=""/>
        <a:defRPr sz="3200" kern="1200" baseline="0">
          <a:solidFill>
            <a:schemeClr val="tx1"/>
          </a:solidFill>
          <a:latin typeface="Gill Sans MT"/>
          <a:ea typeface="맑은 고딕"/>
          <a:cs typeface="Gill Sans MT"/>
        </a:defRPr>
      </a:lvl1pPr>
      <a:lvl2pPr marL="742950" indent="-285750" algn="l" rtl="0" eaLnBrk="1" latinLnBrk="1" hangingPunct="1">
        <a:spcBef>
          <a:spcPct val="20000"/>
        </a:spcBef>
        <a:buClr>
          <a:schemeClr val="accent4"/>
        </a:buClr>
        <a:buSzPct val="60000"/>
        <a:buFont typeface="Wingdings 2"/>
        <a:buChar char=""/>
        <a:defRPr sz="2800" kern="1200" baseline="0">
          <a:solidFill>
            <a:schemeClr val="tx1"/>
          </a:solidFill>
          <a:latin typeface="Gill Sans MT"/>
          <a:ea typeface="맑은 고딕"/>
          <a:cs typeface="Gill Sans MT"/>
        </a:defRPr>
      </a:lvl2pPr>
      <a:lvl3pPr marL="1143000" indent="-228600" algn="l" rtl="0" eaLnBrk="1" latinLnBrk="1" hangingPunct="1">
        <a:spcBef>
          <a:spcPct val="20000"/>
        </a:spcBef>
        <a:buClr>
          <a:schemeClr val="accent5"/>
        </a:buClr>
        <a:buSzPct val="57000"/>
        <a:buFont typeface="Wingdings 2"/>
        <a:buChar char="¦"/>
        <a:defRPr sz="2600" kern="1200" baseline="0">
          <a:solidFill>
            <a:schemeClr val="tx1"/>
          </a:solidFill>
          <a:latin typeface="Gill Sans MT"/>
          <a:ea typeface="맑은 고딕"/>
          <a:cs typeface="Gill Sans MT"/>
        </a:defRPr>
      </a:lvl3pPr>
      <a:lvl4pPr marL="1600200" indent="-228600" algn="l" rtl="0" eaLnBrk="1" latinLnBrk="1" hangingPunct="1">
        <a:spcBef>
          <a:spcPct val="20000"/>
        </a:spcBef>
        <a:buClr>
          <a:schemeClr val="accent3"/>
        </a:buClr>
        <a:buSzPct val="53000"/>
        <a:buFont typeface="Wingdings 2"/>
        <a:buChar char="¢"/>
        <a:defRPr sz="2400" kern="1200" baseline="0">
          <a:solidFill>
            <a:schemeClr val="tx1"/>
          </a:solidFill>
          <a:latin typeface="Gill Sans MT"/>
          <a:ea typeface="맑은 고딕"/>
          <a:cs typeface="Gill Sans MT"/>
        </a:defRPr>
      </a:lvl4pPr>
      <a:lvl5pPr marL="2057400" indent="-228600" algn="l" rtl="0" eaLnBrk="1" latinLnBrk="1" hangingPunct="1">
        <a:spcBef>
          <a:spcPct val="20000"/>
        </a:spcBef>
        <a:buClr>
          <a:schemeClr val="accent6"/>
        </a:buClr>
        <a:buSzPct val="50000"/>
        <a:buFont typeface="Wingdings 2"/>
        <a:buChar char="¥"/>
        <a:defRPr sz="2200" kern="1200" baseline="0">
          <a:solidFill>
            <a:schemeClr val="tx1"/>
          </a:solidFill>
          <a:latin typeface="Gill Sans MT"/>
          <a:ea typeface="맑은 고딕"/>
          <a:cs typeface="Gill Sans MT"/>
        </a:defRPr>
      </a:lvl5pPr>
      <a:lvl6pPr marL="2514600" indent="-228600" algn="l" rtl="0" eaLnBrk="1" latinLnBrk="1" hangingPunct="1">
        <a:spcBef>
          <a:spcPct val="20000"/>
        </a:spcBef>
        <a:buClr>
          <a:schemeClr val="accent2">
            <a:tint val="40000"/>
          </a:schemeClr>
        </a:buClr>
        <a:buSzPct val="47000"/>
        <a:buFont typeface="Wingdings 2"/>
        <a:buChar char="¤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eaLnBrk="1" latinLnBrk="1" hangingPunct="1">
        <a:spcBef>
          <a:spcPct val="20000"/>
        </a:spcBef>
        <a:buClr>
          <a:schemeClr val="accent1">
            <a:shade val="75000"/>
          </a:schemeClr>
        </a:buClr>
        <a:buSzPct val="43000"/>
        <a:buFont typeface="Wingdings 2"/>
        <a:buChar char="¦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eaLnBrk="1" latinLnBrk="1" hangingPunct="1">
        <a:spcBef>
          <a:spcPct val="20000"/>
        </a:spcBef>
        <a:buClr>
          <a:schemeClr val="accent3"/>
        </a:buClr>
        <a:buSzPct val="40000"/>
        <a:buFont typeface="Wingdings 2"/>
        <a:buChar char="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eaLnBrk="1" latinLnBrk="1" hangingPunct="1">
        <a:spcBef>
          <a:spcPct val="20000"/>
        </a:spcBef>
        <a:buClr>
          <a:schemeClr val="bg2">
            <a:tint val="60000"/>
          </a:schemeClr>
        </a:buClr>
        <a:buSzPct val="40000"/>
        <a:buFont typeface="Wingdings 2"/>
        <a:buChar char="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5E0C54F-94F2-4155-9248-AE8DA9DB4CE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15. 12. 2013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0A39E70-1C09-4821-A195-5CB441012BB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075657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-6826" y="0"/>
            <a:ext cx="9144000" cy="6286520"/>
          </a:xfrm>
          <a:prstGeom prst="rect">
            <a:avLst/>
          </a:prstGeom>
          <a:gradFill flip="none" rotWithShape="1">
            <a:gsLst>
              <a:gs pos="1000">
                <a:schemeClr val="bg2">
                  <a:alpha val="0"/>
                </a:schemeClr>
              </a:gs>
              <a:gs pos="100000">
                <a:schemeClr val="bg1">
                  <a:alpha val="92000"/>
                </a:schemeClr>
              </a:gs>
            </a:gsLst>
            <a:lin ang="16200000" scaled="1"/>
            <a:tileRect/>
          </a:gradFill>
          <a:ln w="28575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>
              <a:solidFill>
                <a:srgbClr val="FFFFFF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97218" y="142852"/>
            <a:ext cx="8160978" cy="1214446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lang="ko-KR" altLang="en-US" dirty="0" smtClean="0"/>
              <a:t>Click to edit Master text styles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0034" y="1500174"/>
            <a:ext cx="8186766" cy="4625991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15206" y="6357960"/>
            <a:ext cx="1490658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928926" y="6357958"/>
            <a:ext cx="2895600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chemeClr val="tx1"/>
                </a:solidFill>
              </a:defRPr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00034" y="6357960"/>
            <a:ext cx="1571636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837044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rtl="0" eaLnBrk="1" latinLnBrk="1" hangingPunct="1">
        <a:spcBef>
          <a:spcPct val="0"/>
        </a:spcBef>
        <a:buNone/>
        <a:defRPr sz="4400" b="0" i="0" kern="1200" spc="50" baseline="0">
          <a:ln w="6350">
            <a:noFill/>
          </a:ln>
          <a:solidFill>
            <a:schemeClr val="bg1"/>
          </a:solidFill>
          <a:effectLst>
            <a:glow rad="101600">
              <a:schemeClr val="tx2"/>
            </a:glow>
          </a:effectLst>
          <a:latin typeface="Gill Sans MT"/>
          <a:ea typeface="맑은 고딕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rtl="0" eaLnBrk="1" latinLnBrk="1" hangingPunct="1">
        <a:spcBef>
          <a:spcPct val="20000"/>
        </a:spcBef>
        <a:buClr>
          <a:schemeClr val="tx2"/>
        </a:buClr>
        <a:buSzPct val="68000"/>
        <a:buFont typeface="Wingdings 2"/>
        <a:buChar char=""/>
        <a:defRPr sz="3200" kern="1200" baseline="0">
          <a:solidFill>
            <a:schemeClr val="tx1"/>
          </a:solidFill>
          <a:latin typeface="Gill Sans MT"/>
          <a:ea typeface="맑은 고딕"/>
          <a:cs typeface="Gill Sans MT"/>
        </a:defRPr>
      </a:lvl1pPr>
      <a:lvl2pPr marL="742950" indent="-285750" algn="l" rtl="0" eaLnBrk="1" latinLnBrk="1" hangingPunct="1">
        <a:spcBef>
          <a:spcPct val="20000"/>
        </a:spcBef>
        <a:buClr>
          <a:schemeClr val="accent4"/>
        </a:buClr>
        <a:buSzPct val="60000"/>
        <a:buFont typeface="Wingdings 2"/>
        <a:buChar char=""/>
        <a:defRPr sz="2800" kern="1200" baseline="0">
          <a:solidFill>
            <a:schemeClr val="tx1"/>
          </a:solidFill>
          <a:latin typeface="Gill Sans MT"/>
          <a:ea typeface="맑은 고딕"/>
          <a:cs typeface="Gill Sans MT"/>
        </a:defRPr>
      </a:lvl2pPr>
      <a:lvl3pPr marL="1143000" indent="-228600" algn="l" rtl="0" eaLnBrk="1" latinLnBrk="1" hangingPunct="1">
        <a:spcBef>
          <a:spcPct val="20000"/>
        </a:spcBef>
        <a:buClr>
          <a:schemeClr val="accent5"/>
        </a:buClr>
        <a:buSzPct val="57000"/>
        <a:buFont typeface="Wingdings 2"/>
        <a:buChar char="¦"/>
        <a:defRPr sz="2600" kern="1200" baseline="0">
          <a:solidFill>
            <a:schemeClr val="tx1"/>
          </a:solidFill>
          <a:latin typeface="Gill Sans MT"/>
          <a:ea typeface="맑은 고딕"/>
          <a:cs typeface="Gill Sans MT"/>
        </a:defRPr>
      </a:lvl3pPr>
      <a:lvl4pPr marL="1600200" indent="-228600" algn="l" rtl="0" eaLnBrk="1" latinLnBrk="1" hangingPunct="1">
        <a:spcBef>
          <a:spcPct val="20000"/>
        </a:spcBef>
        <a:buClr>
          <a:schemeClr val="accent3"/>
        </a:buClr>
        <a:buSzPct val="53000"/>
        <a:buFont typeface="Wingdings 2"/>
        <a:buChar char="¢"/>
        <a:defRPr sz="2400" kern="1200" baseline="0">
          <a:solidFill>
            <a:schemeClr val="tx1"/>
          </a:solidFill>
          <a:latin typeface="Gill Sans MT"/>
          <a:ea typeface="맑은 고딕"/>
          <a:cs typeface="Gill Sans MT"/>
        </a:defRPr>
      </a:lvl4pPr>
      <a:lvl5pPr marL="2057400" indent="-228600" algn="l" rtl="0" eaLnBrk="1" latinLnBrk="1" hangingPunct="1">
        <a:spcBef>
          <a:spcPct val="20000"/>
        </a:spcBef>
        <a:buClr>
          <a:schemeClr val="accent6"/>
        </a:buClr>
        <a:buSzPct val="50000"/>
        <a:buFont typeface="Wingdings 2"/>
        <a:buChar char="¥"/>
        <a:defRPr sz="2200" kern="1200" baseline="0">
          <a:solidFill>
            <a:schemeClr val="tx1"/>
          </a:solidFill>
          <a:latin typeface="Gill Sans MT"/>
          <a:ea typeface="맑은 고딕"/>
          <a:cs typeface="Gill Sans MT"/>
        </a:defRPr>
      </a:lvl5pPr>
      <a:lvl6pPr marL="2514600" indent="-228600" algn="l" rtl="0" eaLnBrk="1" latinLnBrk="1" hangingPunct="1">
        <a:spcBef>
          <a:spcPct val="20000"/>
        </a:spcBef>
        <a:buClr>
          <a:schemeClr val="accent2">
            <a:tint val="40000"/>
          </a:schemeClr>
        </a:buClr>
        <a:buSzPct val="47000"/>
        <a:buFont typeface="Wingdings 2"/>
        <a:buChar char="¤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eaLnBrk="1" latinLnBrk="1" hangingPunct="1">
        <a:spcBef>
          <a:spcPct val="20000"/>
        </a:spcBef>
        <a:buClr>
          <a:schemeClr val="accent1">
            <a:shade val="75000"/>
          </a:schemeClr>
        </a:buClr>
        <a:buSzPct val="43000"/>
        <a:buFont typeface="Wingdings 2"/>
        <a:buChar char="¦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eaLnBrk="1" latinLnBrk="1" hangingPunct="1">
        <a:spcBef>
          <a:spcPct val="20000"/>
        </a:spcBef>
        <a:buClr>
          <a:schemeClr val="accent3"/>
        </a:buClr>
        <a:buSzPct val="40000"/>
        <a:buFont typeface="Wingdings 2"/>
        <a:buChar char="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eaLnBrk="1" latinLnBrk="1" hangingPunct="1">
        <a:spcBef>
          <a:spcPct val="20000"/>
        </a:spcBef>
        <a:buClr>
          <a:schemeClr val="bg2">
            <a:tint val="60000"/>
          </a:schemeClr>
        </a:buClr>
        <a:buSzPct val="40000"/>
        <a:buFont typeface="Wingdings 2"/>
        <a:buChar char="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3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1">
            <a:alpha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63600" y="5251810"/>
            <a:ext cx="5407152" cy="1045464"/>
          </a:xfrm>
          <a:prstGeom prst="rect">
            <a:avLst/>
          </a:prstGeom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66437229"/>
              </p:ext>
            </p:extLst>
          </p:nvPr>
        </p:nvGraphicFramePr>
        <p:xfrm>
          <a:off x="971600" y="1268757"/>
          <a:ext cx="7200800" cy="1904451"/>
        </p:xfrm>
        <a:graphic>
          <a:graphicData uri="http://schemas.openxmlformats.org/drawingml/2006/table">
            <a:tbl>
              <a:tblPr firstRow="1" firstCol="1" bandRow="1"/>
              <a:tblGrid>
                <a:gridCol w="1746945"/>
                <a:gridCol w="5453855"/>
              </a:tblGrid>
              <a:tr h="37006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Název školy</a:t>
                      </a:r>
                      <a:r>
                        <a:rPr lang="en-US" sz="1200" b="1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:</a:t>
                      </a:r>
                      <a:endParaRPr lang="cs-CZ" sz="12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 </a:t>
                      </a:r>
                      <a:r>
                        <a:rPr lang="cs-CZ" sz="1200" b="1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ZÁKLADNÍ ŠKOLA</a:t>
                      </a:r>
                      <a:r>
                        <a:rPr lang="cs-CZ" sz="1200" b="1" baseline="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 PODBOŘANY, HUSOVA 276, OKRES LOUNY</a:t>
                      </a:r>
                      <a:endParaRPr lang="cs-CZ" sz="12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  <a:tr h="37006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Autor: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 </a:t>
                      </a:r>
                      <a:r>
                        <a:rPr lang="cs-CZ" sz="1200" b="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Mgr.</a:t>
                      </a:r>
                      <a:r>
                        <a:rPr lang="cs-CZ" sz="1200" b="0" baseline="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 Milena RÁČKOVÁ</a:t>
                      </a:r>
                      <a:endParaRPr lang="cs-CZ" sz="1200" b="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</a:tr>
              <a:tr h="370066">
                <a:tc>
                  <a:txBody>
                    <a:bodyPr/>
                    <a:lstStyle/>
                    <a:p>
                      <a:pPr marL="0" algn="l" eaLnBrk="1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Název</a:t>
                      </a:r>
                      <a:r>
                        <a:rPr lang="en-US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: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eaLnBrk="1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VY_32_INOVACE_491_</a:t>
                      </a:r>
                      <a:r>
                        <a:rPr lang="cs-CZ" sz="1200" b="1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TVAROSLOVÍ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  <a:tr h="37006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Téma</a:t>
                      </a:r>
                      <a:r>
                        <a:rPr lang="en-US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: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 </a:t>
                      </a:r>
                      <a:r>
                        <a:rPr lang="cs-CZ" sz="120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OPAKOVÁNÍ –</a:t>
                      </a:r>
                      <a:r>
                        <a:rPr lang="cs-CZ" sz="1200" baseline="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 PŘÍDAVNÝCH JMEN A  PÁDŮ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</a:tr>
              <a:tr h="424187">
                <a:tc>
                  <a:txBody>
                    <a:bodyPr/>
                    <a:lstStyle/>
                    <a:p>
                      <a:pPr marL="0" algn="l" eaLnBrk="1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Číslo projektu</a:t>
                      </a:r>
                      <a:r>
                        <a:rPr lang="en-US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: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 </a:t>
                      </a:r>
                      <a:r>
                        <a:rPr lang="cs-CZ" sz="120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CZ.1.07/1.4.00/21. </a:t>
                      </a:r>
                      <a:r>
                        <a:rPr lang="cs-CZ" sz="1200" b="1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2975</a:t>
                      </a:r>
                      <a:endParaRPr lang="cs-CZ" sz="1200" b="1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811568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1">
            <a:alpha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268760"/>
            <a:ext cx="9144000" cy="676275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Anotace</a:t>
            </a:r>
            <a:endParaRPr lang="cs-CZ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427515"/>
            <a:ext cx="9144000" cy="3953813"/>
          </a:xfrm>
        </p:spPr>
        <p:txBody>
          <a:bodyPr>
            <a:noAutofit/>
          </a:bodyPr>
          <a:lstStyle/>
          <a:p>
            <a:pPr>
              <a:lnSpc>
                <a:spcPct val="120000"/>
              </a:lnSpc>
              <a:buClrTx/>
              <a:buSzPct val="100000"/>
              <a:buFont typeface="Wingdings" pitchFamily="2" charset="2"/>
              <a:buChar char="q"/>
            </a:pPr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Materiál určen pro práci žáků na ZŠ – 1. stupeň v předmětu Český jazyk a literatura pro 5. ročník</a:t>
            </a:r>
          </a:p>
          <a:p>
            <a:pPr>
              <a:lnSpc>
                <a:spcPct val="120000"/>
              </a:lnSpc>
              <a:buClrTx/>
              <a:buSzPct val="100000"/>
              <a:buFont typeface="Wingdings" pitchFamily="2" charset="2"/>
              <a:buChar char="q"/>
            </a:pPr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Cílem </a:t>
            </a:r>
            <a:r>
              <a:rPr lang="cs-CZ" sz="20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Microsoft PowerPointové prezentace je </a:t>
            </a:r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opakování přídavných jmen a pádů</a:t>
            </a:r>
          </a:p>
          <a:p>
            <a:pPr>
              <a:lnSpc>
                <a:spcPct val="120000"/>
              </a:lnSpc>
              <a:buClrTx/>
              <a:buSzPct val="100000"/>
              <a:buFont typeface="Wingdings" pitchFamily="2" charset="2"/>
              <a:buChar char="q"/>
            </a:pPr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Součástí </a:t>
            </a:r>
            <a:r>
              <a:rPr lang="cs-CZ" sz="20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prezentace </a:t>
            </a:r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jsou </a:t>
            </a:r>
            <a:r>
              <a:rPr lang="cs-CZ" sz="20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pracovní </a:t>
            </a:r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listy</a:t>
            </a:r>
          </a:p>
        </p:txBody>
      </p:sp>
    </p:spTree>
    <p:extLst>
      <p:ext uri="{BB962C8B-B14F-4D97-AF65-F5344CB8AC3E}">
        <p14:creationId xmlns:p14="http://schemas.microsoft.com/office/powerpoint/2010/main" val="4917725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1">
            <a:alpha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48619" y="544510"/>
            <a:ext cx="2746648" cy="539080"/>
          </a:xfrm>
        </p:spPr>
        <p:txBody>
          <a:bodyPr>
            <a:normAutofit/>
          </a:bodyPr>
          <a:lstStyle/>
          <a:p>
            <a:pPr algn="l"/>
            <a:r>
              <a:rPr lang="cs-CZ" sz="2400" b="1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Datum vytvoření:</a:t>
            </a:r>
            <a:endParaRPr lang="cs-CZ" sz="2400" b="1" dirty="0"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0" y="2635573"/>
            <a:ext cx="9128065" cy="4105795"/>
          </a:xfrm>
        </p:spPr>
        <p:txBody>
          <a:bodyPr>
            <a:noAutofit/>
          </a:bodyPr>
          <a:lstStyle/>
          <a:p>
            <a:pPr>
              <a:lnSpc>
                <a:spcPct val="120000"/>
              </a:lnSpc>
              <a:buClrTx/>
              <a:buSzPct val="100000"/>
              <a:buFont typeface="Wingdings" pitchFamily="2" charset="2"/>
              <a:buChar char="q"/>
            </a:pPr>
            <a:r>
              <a:rPr lang="cs-CZ" sz="18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List</a:t>
            </a:r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č. </a:t>
            </a:r>
            <a:r>
              <a:rPr lang="cs-CZ" sz="20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5</a:t>
            </a:r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: </a:t>
            </a:r>
          </a:p>
          <a:p>
            <a:pPr marL="843534" lvl="1" indent="-285750">
              <a:lnSpc>
                <a:spcPct val="120000"/>
              </a:lnSpc>
              <a:buClrTx/>
              <a:buSzPct val="100000"/>
              <a:buFont typeface="Arial" pitchFamily="34" charset="0"/>
              <a:buChar char="•"/>
            </a:pPr>
            <a:r>
              <a:rPr lang="cs-CZ" sz="1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Článek „Vyhlídkový let“</a:t>
            </a:r>
          </a:p>
          <a:p>
            <a:pPr lvl="0">
              <a:lnSpc>
                <a:spcPct val="120000"/>
              </a:lnSpc>
              <a:buClrTx/>
              <a:buSzPct val="100000"/>
              <a:buFont typeface="Wingdings" pitchFamily="2" charset="2"/>
              <a:buChar char="q"/>
            </a:pP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</a:t>
            </a: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6: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843534" lvl="1" indent="-285750">
              <a:lnSpc>
                <a:spcPct val="120000"/>
              </a:lnSpc>
              <a:buClrTx/>
              <a:buSzPct val="100000"/>
              <a:buFont typeface="Arial" pitchFamily="34" charset="0"/>
              <a:buChar char="•"/>
            </a:pP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Kontrola určení přídavných jmen a jejich druhů</a:t>
            </a:r>
            <a:endParaRPr lang="cs-CZ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>
              <a:lnSpc>
                <a:spcPct val="120000"/>
              </a:lnSpc>
              <a:buClrTx/>
              <a:buSzPct val="100000"/>
              <a:buFont typeface="Wingdings" pitchFamily="2" charset="2"/>
              <a:buChar char="q"/>
            </a:pP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</a:t>
            </a: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7: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843534" lvl="1" indent="-285750">
              <a:lnSpc>
                <a:spcPct val="120000"/>
              </a:lnSpc>
              <a:buClrTx/>
              <a:buSzPct val="100000"/>
              <a:buFont typeface="Arial" pitchFamily="34" charset="0"/>
              <a:buChar char="•"/>
            </a:pP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Pády podstatných jmen</a:t>
            </a:r>
            <a:endParaRPr lang="cs-CZ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>
              <a:lnSpc>
                <a:spcPct val="120000"/>
              </a:lnSpc>
              <a:buClrTx/>
              <a:buSzPct val="100000"/>
              <a:buFont typeface="Wingdings" pitchFamily="2" charset="2"/>
              <a:buChar char="q"/>
            </a:pP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</a:t>
            </a: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8: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843534" lvl="1" indent="-285750">
              <a:lnSpc>
                <a:spcPct val="120000"/>
              </a:lnSpc>
              <a:buClrTx/>
              <a:buSzPct val="100000"/>
              <a:buFont typeface="Arial" pitchFamily="34" charset="0"/>
              <a:buChar char="•"/>
            </a:pP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Kontrola určení pádů podstatných jmen</a:t>
            </a:r>
            <a:endParaRPr lang="cs-CZ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>
              <a:lnSpc>
                <a:spcPct val="120000"/>
              </a:lnSpc>
              <a:buClrTx/>
              <a:buSzPct val="100000"/>
              <a:buFont typeface="Wingdings" pitchFamily="2" charset="2"/>
              <a:buChar char="q"/>
            </a:pP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</a:t>
            </a: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9, 10: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843534" lvl="1" indent="-285750">
              <a:lnSpc>
                <a:spcPct val="120000"/>
              </a:lnSpc>
              <a:buClrTx/>
              <a:buSzPct val="100000"/>
              <a:buFont typeface="Arial" pitchFamily="34" charset="0"/>
              <a:buChar char="•"/>
            </a:pP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Pracovní listy</a:t>
            </a:r>
            <a:endParaRPr lang="cs-CZ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557784" lvl="1" indent="0">
              <a:lnSpc>
                <a:spcPct val="120000"/>
              </a:lnSpc>
              <a:buClrTx/>
              <a:buSzPct val="100000"/>
              <a:buNone/>
            </a:pPr>
            <a:endParaRPr lang="cs-CZ" sz="18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Nadpis 3"/>
          <p:cNvSpPr txBox="1">
            <a:spLocks/>
          </p:cNvSpPr>
          <p:nvPr/>
        </p:nvSpPr>
        <p:spPr>
          <a:xfrm>
            <a:off x="3135227" y="548471"/>
            <a:ext cx="2746648" cy="53908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 b="0" dirty="0" smtClean="0">
                <a:solidFill>
                  <a:prstClr val="black"/>
                </a:solidFill>
                <a:effectLst/>
              </a:rPr>
              <a:t>Listopad</a:t>
            </a:r>
            <a:endParaRPr lang="cs-CZ" sz="2400" b="0" dirty="0">
              <a:solidFill>
                <a:prstClr val="black"/>
              </a:solidFill>
              <a:effectLst/>
            </a:endParaRPr>
          </a:p>
        </p:txBody>
      </p:sp>
      <p:sp>
        <p:nvSpPr>
          <p:cNvPr id="6" name="Nadpis 3"/>
          <p:cNvSpPr txBox="1">
            <a:spLocks/>
          </p:cNvSpPr>
          <p:nvPr/>
        </p:nvSpPr>
        <p:spPr>
          <a:xfrm>
            <a:off x="248619" y="1269981"/>
            <a:ext cx="2746648" cy="53908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>
                <a:solidFill>
                  <a:prstClr val="black"/>
                </a:solidFill>
                <a:effectLst/>
              </a:rPr>
              <a:t>Klíčová slova:</a:t>
            </a:r>
          </a:p>
        </p:txBody>
      </p:sp>
      <p:sp>
        <p:nvSpPr>
          <p:cNvPr id="8" name="Nadpis 3"/>
          <p:cNvSpPr txBox="1">
            <a:spLocks/>
          </p:cNvSpPr>
          <p:nvPr/>
        </p:nvSpPr>
        <p:spPr>
          <a:xfrm>
            <a:off x="2393302" y="1441242"/>
            <a:ext cx="6840760" cy="376145"/>
          </a:xfrm>
          <a:prstGeom prst="rect">
            <a:avLst/>
          </a:prstGeo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1600" b="0" dirty="0" smtClean="0">
                <a:solidFill>
                  <a:prstClr val="black"/>
                </a:solidFill>
                <a:effectLst/>
              </a:rPr>
              <a:t>PŘÍDAVNÁ JMÉNA TVRDÁ, PÁD, PODSTATNÁ JMÉNA   </a:t>
            </a:r>
            <a:endParaRPr lang="cs-CZ" sz="1600" b="0" dirty="0">
              <a:solidFill>
                <a:prstClr val="black"/>
              </a:solidFill>
              <a:effectLst/>
            </a:endParaRPr>
          </a:p>
        </p:txBody>
      </p:sp>
      <p:sp>
        <p:nvSpPr>
          <p:cNvPr id="9" name="Nadpis 3"/>
          <p:cNvSpPr txBox="1">
            <a:spLocks/>
          </p:cNvSpPr>
          <p:nvPr/>
        </p:nvSpPr>
        <p:spPr>
          <a:xfrm>
            <a:off x="246633" y="1982543"/>
            <a:ext cx="3228613" cy="539080"/>
          </a:xfrm>
          <a:prstGeom prst="rect">
            <a:avLst/>
          </a:prstGeo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>
                <a:solidFill>
                  <a:prstClr val="black"/>
                </a:solidFill>
                <a:effectLst/>
              </a:rPr>
              <a:t>Metodické pokyny:</a:t>
            </a:r>
          </a:p>
        </p:txBody>
      </p:sp>
    </p:spTree>
    <p:extLst>
      <p:ext uri="{BB962C8B-B14F-4D97-AF65-F5344CB8AC3E}">
        <p14:creationId xmlns:p14="http://schemas.microsoft.com/office/powerpoint/2010/main" val="34428581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Vývojový diagram: děrná páska 10"/>
          <p:cNvSpPr/>
          <p:nvPr/>
        </p:nvSpPr>
        <p:spPr>
          <a:xfrm>
            <a:off x="3672384" y="3700986"/>
            <a:ext cx="5472608" cy="2711919"/>
          </a:xfrm>
          <a:prstGeom prst="flowChartPunchedTape">
            <a:avLst/>
          </a:prstGeom>
          <a:solidFill>
            <a:srgbClr val="006600"/>
          </a:solidFill>
          <a:scene3d>
            <a:camera prst="perspectiveContrastingLeftFacing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prstClr val="white"/>
                </a:solidFill>
              </a:rPr>
              <a:t>Pravopis předložek S (se), z (ze) se často liší od výslovnosti, např.:</a:t>
            </a:r>
          </a:p>
          <a:p>
            <a:r>
              <a:rPr lang="cs-CZ" b="1" dirty="0" smtClean="0">
                <a:solidFill>
                  <a:prstClr val="white"/>
                </a:solidFill>
              </a:rPr>
              <a:t>S bratrem /z/		z Písku /s/</a:t>
            </a:r>
          </a:p>
          <a:p>
            <a:r>
              <a:rPr lang="cs-CZ" b="1" dirty="0" smtClean="0">
                <a:solidFill>
                  <a:prstClr val="white"/>
                </a:solidFill>
              </a:rPr>
              <a:t>S důvtipem /z/		z přesvědčení /s/</a:t>
            </a:r>
          </a:p>
          <a:p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355976" y="1121401"/>
            <a:ext cx="6571030" cy="646331"/>
          </a:xfrm>
          <a:prstGeom prst="rect">
            <a:avLst/>
          </a:prstGeom>
          <a:noFill/>
          <a:effectLst>
            <a:glow rad="228600">
              <a:schemeClr val="accent3">
                <a:satMod val="175000"/>
                <a:alpha val="40000"/>
              </a:schemeClr>
            </a:glow>
          </a:effectLst>
          <a:scene3d>
            <a:camera prst="isometricOffAxis1Left"/>
            <a:lightRig rig="threePt" dir="t"/>
          </a:scene3d>
        </p:spPr>
        <p:txBody>
          <a:bodyPr wrap="none" rtlCol="0">
            <a:spAutoFit/>
          </a:bodyPr>
          <a:lstStyle/>
          <a:p>
            <a:r>
              <a:rPr lang="cs-CZ" sz="3600" b="1" i="1" dirty="0" smtClean="0">
                <a:ln>
                  <a:solidFill>
                    <a:srgbClr val="92D050"/>
                  </a:solidFill>
                </a:ln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Skupiny –</a:t>
            </a:r>
            <a:r>
              <a:rPr lang="cs-CZ" sz="3600" b="1" i="1" dirty="0" err="1" smtClean="0">
                <a:ln>
                  <a:solidFill>
                    <a:srgbClr val="92D050"/>
                  </a:solidFill>
                </a:ln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bje</a:t>
            </a:r>
            <a:r>
              <a:rPr lang="cs-CZ" sz="3600" b="1" i="1" dirty="0" smtClean="0">
                <a:ln>
                  <a:solidFill>
                    <a:srgbClr val="92D050"/>
                  </a:solidFill>
                </a:ln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-, -</a:t>
            </a:r>
            <a:r>
              <a:rPr lang="cs-CZ" sz="3600" b="1" i="1" dirty="0" err="1" smtClean="0">
                <a:ln>
                  <a:solidFill>
                    <a:srgbClr val="92D050"/>
                  </a:solidFill>
                </a:ln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bě</a:t>
            </a:r>
            <a:r>
              <a:rPr lang="cs-CZ" sz="3600" b="1" i="1" dirty="0" smtClean="0">
                <a:ln>
                  <a:solidFill>
                    <a:srgbClr val="92D050"/>
                  </a:solidFill>
                </a:ln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-, -</a:t>
            </a:r>
            <a:r>
              <a:rPr lang="cs-CZ" sz="3600" b="1" i="1" dirty="0" err="1" smtClean="0">
                <a:ln>
                  <a:solidFill>
                    <a:srgbClr val="92D050"/>
                  </a:solidFill>
                </a:ln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vje</a:t>
            </a:r>
            <a:r>
              <a:rPr lang="cs-CZ" sz="3600" b="1" i="1" dirty="0" smtClean="0">
                <a:ln>
                  <a:solidFill>
                    <a:srgbClr val="92D050"/>
                  </a:solidFill>
                </a:ln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-, -</a:t>
            </a:r>
            <a:r>
              <a:rPr lang="cs-CZ" sz="3600" b="1" i="1" dirty="0" err="1" smtClean="0">
                <a:ln>
                  <a:solidFill>
                    <a:srgbClr val="92D050"/>
                  </a:solidFill>
                </a:ln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vě</a:t>
            </a:r>
            <a:r>
              <a:rPr lang="cs-CZ" sz="3600" b="1" i="1" dirty="0" smtClean="0">
                <a:ln>
                  <a:solidFill>
                    <a:srgbClr val="92D050"/>
                  </a:solidFill>
                </a:ln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-</a:t>
            </a:r>
            <a:endParaRPr lang="cs-CZ" sz="3600" b="1" i="1" dirty="0">
              <a:ln>
                <a:solidFill>
                  <a:srgbClr val="92D050"/>
                </a:solidFill>
              </a:ln>
              <a:solidFill>
                <a:srgbClr val="00009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79512" y="260648"/>
            <a:ext cx="2935419" cy="203132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scene3d>
            <a:camera prst="isometricOffAxis1Right"/>
            <a:lightRig rig="threePt" dir="t"/>
          </a:scene3d>
        </p:spPr>
        <p:txBody>
          <a:bodyPr wrap="none" rtlCol="0">
            <a:spAutoFit/>
          </a:bodyPr>
          <a:lstStyle/>
          <a:p>
            <a:pPr marL="342900" indent="-342900">
              <a:buFontTx/>
              <a:buAutoNum type="arabicPeriod"/>
            </a:pPr>
            <a:r>
              <a:rPr lang="cs-CZ" b="1" dirty="0" smtClean="0">
                <a:solidFill>
                  <a:srgbClr val="0070C0"/>
                </a:solidFill>
              </a:rPr>
              <a:t>já		</a:t>
            </a:r>
          </a:p>
          <a:p>
            <a:pPr marL="342900" indent="-342900">
              <a:buFontTx/>
              <a:buAutoNum type="arabicPeriod"/>
            </a:pPr>
            <a:r>
              <a:rPr lang="cs-CZ" b="1" dirty="0">
                <a:solidFill>
                  <a:srgbClr val="0070C0"/>
                </a:solidFill>
              </a:rPr>
              <a:t>m</a:t>
            </a:r>
            <a:r>
              <a:rPr lang="cs-CZ" b="1" dirty="0" smtClean="0">
                <a:solidFill>
                  <a:srgbClr val="0070C0"/>
                </a:solidFill>
              </a:rPr>
              <a:t>ě</a:t>
            </a:r>
            <a:r>
              <a:rPr lang="cs-CZ" dirty="0" smtClean="0">
                <a:solidFill>
                  <a:srgbClr val="0070C0"/>
                </a:solidFill>
              </a:rPr>
              <a:t>, mne	(tě)</a:t>
            </a:r>
          </a:p>
          <a:p>
            <a:pPr marL="342900" indent="-342900">
              <a:buFontTx/>
              <a:buAutoNum type="arabicPeriod"/>
            </a:pPr>
            <a:r>
              <a:rPr lang="cs-CZ" b="1" dirty="0">
                <a:solidFill>
                  <a:srgbClr val="0070C0"/>
                </a:solidFill>
              </a:rPr>
              <a:t>m</a:t>
            </a:r>
            <a:r>
              <a:rPr lang="cs-CZ" b="1" dirty="0" smtClean="0">
                <a:solidFill>
                  <a:srgbClr val="0070C0"/>
                </a:solidFill>
              </a:rPr>
              <a:t>ně</a:t>
            </a:r>
            <a:r>
              <a:rPr lang="cs-CZ" dirty="0" smtClean="0">
                <a:solidFill>
                  <a:srgbClr val="0070C0"/>
                </a:solidFill>
              </a:rPr>
              <a:t>, mi	(tobě)</a:t>
            </a:r>
          </a:p>
          <a:p>
            <a:pPr marL="342900" indent="-342900">
              <a:buFontTx/>
              <a:buAutoNum type="arabicPeriod"/>
            </a:pPr>
            <a:r>
              <a:rPr lang="cs-CZ" b="1" dirty="0">
                <a:solidFill>
                  <a:srgbClr val="0070C0"/>
                </a:solidFill>
              </a:rPr>
              <a:t>m</a:t>
            </a:r>
            <a:r>
              <a:rPr lang="cs-CZ" b="1" dirty="0" smtClean="0">
                <a:solidFill>
                  <a:srgbClr val="0070C0"/>
                </a:solidFill>
              </a:rPr>
              <a:t>ě</a:t>
            </a:r>
            <a:r>
              <a:rPr lang="cs-CZ" dirty="0" smtClean="0">
                <a:solidFill>
                  <a:srgbClr val="0070C0"/>
                </a:solidFill>
              </a:rPr>
              <a:t>, mne	(tě)</a:t>
            </a:r>
          </a:p>
          <a:p>
            <a:pPr marL="342900" indent="-342900">
              <a:buFontTx/>
              <a:buAutoNum type="arabicPeriod"/>
            </a:pPr>
            <a:r>
              <a:rPr lang="cs-CZ" b="1" dirty="0">
                <a:solidFill>
                  <a:srgbClr val="0070C0"/>
                </a:solidFill>
              </a:rPr>
              <a:t>o</a:t>
            </a:r>
            <a:r>
              <a:rPr lang="cs-CZ" b="1" dirty="0" smtClean="0">
                <a:solidFill>
                  <a:srgbClr val="0070C0"/>
                </a:solidFill>
              </a:rPr>
              <a:t> mně	</a:t>
            </a:r>
            <a:r>
              <a:rPr lang="cs-CZ" dirty="0" smtClean="0">
                <a:solidFill>
                  <a:srgbClr val="0070C0"/>
                </a:solidFill>
              </a:rPr>
              <a:t>(o tobě)</a:t>
            </a:r>
          </a:p>
          <a:p>
            <a:pPr marL="342900" indent="-342900">
              <a:buFontTx/>
              <a:buAutoNum type="arabicPeriod"/>
            </a:pPr>
            <a:r>
              <a:rPr lang="cs-CZ" b="1" dirty="0" smtClean="0">
                <a:solidFill>
                  <a:srgbClr val="0070C0"/>
                </a:solidFill>
              </a:rPr>
              <a:t>mnou</a:t>
            </a:r>
          </a:p>
          <a:p>
            <a:pPr marL="342900" indent="-342900">
              <a:buFontTx/>
              <a:buAutoNum type="arabicPeriod"/>
            </a:pPr>
            <a:endParaRPr lang="cs-CZ" dirty="0" smtClean="0">
              <a:solidFill>
                <a:srgbClr val="0070C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 rot="2515263">
            <a:off x="-98449" y="3424645"/>
            <a:ext cx="6426759" cy="584775"/>
          </a:xfrm>
          <a:prstGeom prst="rect">
            <a:avLst/>
          </a:prstGeom>
          <a:solidFill>
            <a:srgbClr val="FFC000"/>
          </a:solidFill>
          <a:effectLst>
            <a:glow rad="139700">
              <a:schemeClr val="accent3">
                <a:satMod val="175000"/>
                <a:alpha val="40000"/>
              </a:schemeClr>
            </a:glow>
          </a:effectLst>
        </p:spPr>
        <p:txBody>
          <a:bodyPr wrap="none" rtlCol="0">
            <a:spAutoFit/>
          </a:bodyPr>
          <a:lstStyle/>
          <a:p>
            <a:r>
              <a:rPr lang="cs-CZ" sz="3200" b="1" cap="all" dirty="0" err="1">
                <a:ln w="9000" cmpd="sng">
                  <a:solidFill>
                    <a:srgbClr val="909465">
                      <a:shade val="50000"/>
                      <a:satMod val="120000"/>
                    </a:srgbClr>
                  </a:solidFill>
                  <a:prstDash val="solid"/>
                </a:ln>
                <a:gradFill>
                  <a:gsLst>
                    <a:gs pos="0">
                      <a:srgbClr val="909465">
                        <a:shade val="20000"/>
                        <a:satMod val="245000"/>
                      </a:srgbClr>
                    </a:gs>
                    <a:gs pos="43000">
                      <a:srgbClr val="909465">
                        <a:satMod val="255000"/>
                      </a:srgbClr>
                    </a:gs>
                    <a:gs pos="48000">
                      <a:srgbClr val="909465">
                        <a:shade val="85000"/>
                        <a:satMod val="255000"/>
                      </a:srgbClr>
                    </a:gs>
                    <a:gs pos="100000">
                      <a:srgbClr val="909465">
                        <a:shade val="20000"/>
                        <a:satMod val="245000"/>
                      </a:srgb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Monotype Corsiva" pitchFamily="66" charset="0"/>
              </a:rPr>
              <a:t>z</a:t>
            </a:r>
            <a:r>
              <a:rPr lang="cs-CZ" sz="3200" b="1" cap="all" dirty="0" err="1" smtClean="0">
                <a:ln w="9000" cmpd="sng">
                  <a:solidFill>
                    <a:srgbClr val="909465">
                      <a:shade val="50000"/>
                      <a:satMod val="120000"/>
                    </a:srgbClr>
                  </a:solidFill>
                  <a:prstDash val="solid"/>
                </a:ln>
                <a:gradFill>
                  <a:gsLst>
                    <a:gs pos="0">
                      <a:srgbClr val="909465">
                        <a:shade val="20000"/>
                        <a:satMod val="245000"/>
                      </a:srgbClr>
                    </a:gs>
                    <a:gs pos="43000">
                      <a:srgbClr val="909465">
                        <a:satMod val="255000"/>
                      </a:srgbClr>
                    </a:gs>
                    <a:gs pos="48000">
                      <a:srgbClr val="909465">
                        <a:shade val="85000"/>
                        <a:satMod val="255000"/>
                      </a:srgbClr>
                    </a:gs>
                    <a:gs pos="100000">
                      <a:srgbClr val="909465">
                        <a:shade val="20000"/>
                        <a:satMod val="245000"/>
                      </a:srgb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Monotype Corsiva" pitchFamily="66" charset="0"/>
              </a:rPr>
              <a:t>y</a:t>
            </a:r>
            <a:r>
              <a:rPr lang="cs-CZ" sz="3200" b="1" cap="all" dirty="0" smtClean="0">
                <a:ln w="9000" cmpd="sng">
                  <a:solidFill>
                    <a:srgbClr val="909465">
                      <a:shade val="50000"/>
                      <a:satMod val="120000"/>
                    </a:srgbClr>
                  </a:solidFill>
                  <a:prstDash val="solid"/>
                </a:ln>
                <a:gradFill>
                  <a:gsLst>
                    <a:gs pos="0">
                      <a:srgbClr val="909465">
                        <a:shade val="20000"/>
                        <a:satMod val="245000"/>
                      </a:srgbClr>
                    </a:gs>
                    <a:gs pos="43000">
                      <a:srgbClr val="909465">
                        <a:satMod val="255000"/>
                      </a:srgbClr>
                    </a:gs>
                    <a:gs pos="48000">
                      <a:srgbClr val="909465">
                        <a:shade val="85000"/>
                        <a:satMod val="255000"/>
                      </a:srgbClr>
                    </a:gs>
                    <a:gs pos="100000">
                      <a:srgbClr val="909465">
                        <a:shade val="20000"/>
                        <a:satMod val="245000"/>
                      </a:srgb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Monotype Corsiva" pitchFamily="66" charset="0"/>
              </a:rPr>
              <a:t>, </a:t>
            </a:r>
            <a:r>
              <a:rPr lang="cs-CZ" sz="3200" b="1" cap="all" dirty="0" err="1" smtClean="0">
                <a:ln w="9000" cmpd="sng">
                  <a:solidFill>
                    <a:srgbClr val="909465">
                      <a:shade val="50000"/>
                      <a:satMod val="120000"/>
                    </a:srgbClr>
                  </a:solidFill>
                  <a:prstDash val="solid"/>
                </a:ln>
                <a:gradFill>
                  <a:gsLst>
                    <a:gs pos="0">
                      <a:srgbClr val="909465">
                        <a:shade val="20000"/>
                        <a:satMod val="245000"/>
                      </a:srgbClr>
                    </a:gs>
                    <a:gs pos="43000">
                      <a:srgbClr val="909465">
                        <a:satMod val="255000"/>
                      </a:srgbClr>
                    </a:gs>
                    <a:gs pos="48000">
                      <a:srgbClr val="909465">
                        <a:shade val="85000"/>
                        <a:satMod val="255000"/>
                      </a:srgbClr>
                    </a:gs>
                    <a:gs pos="100000">
                      <a:srgbClr val="909465">
                        <a:shade val="20000"/>
                        <a:satMod val="245000"/>
                      </a:srgb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Monotype Corsiva" pitchFamily="66" charset="0"/>
              </a:rPr>
              <a:t>zý</a:t>
            </a:r>
            <a:r>
              <a:rPr lang="cs-CZ" sz="3200" b="1" cap="all" dirty="0" smtClean="0">
                <a:ln w="9000" cmpd="sng">
                  <a:solidFill>
                    <a:srgbClr val="909465">
                      <a:shade val="50000"/>
                      <a:satMod val="120000"/>
                    </a:srgbClr>
                  </a:solidFill>
                  <a:prstDash val="solid"/>
                </a:ln>
                <a:gradFill>
                  <a:gsLst>
                    <a:gs pos="0">
                      <a:srgbClr val="909465">
                        <a:shade val="20000"/>
                        <a:satMod val="245000"/>
                      </a:srgbClr>
                    </a:gs>
                    <a:gs pos="43000">
                      <a:srgbClr val="909465">
                        <a:satMod val="255000"/>
                      </a:srgbClr>
                    </a:gs>
                    <a:gs pos="48000">
                      <a:srgbClr val="909465">
                        <a:shade val="85000"/>
                        <a:satMod val="255000"/>
                      </a:srgbClr>
                    </a:gs>
                    <a:gs pos="100000">
                      <a:srgbClr val="909465">
                        <a:shade val="20000"/>
                        <a:satMod val="245000"/>
                      </a:srgb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Monotype Corsiva" pitchFamily="66" charset="0"/>
              </a:rPr>
              <a:t>: brzy, jazyk, nazývat se </a:t>
            </a:r>
            <a:endParaRPr lang="cs-CZ" sz="3200" b="1" cap="all" dirty="0">
              <a:ln w="9000" cmpd="sng">
                <a:solidFill>
                  <a:srgbClr val="909465">
                    <a:shade val="50000"/>
                    <a:satMod val="120000"/>
                  </a:srgbClr>
                </a:solidFill>
                <a:prstDash val="solid"/>
              </a:ln>
              <a:gradFill>
                <a:gsLst>
                  <a:gs pos="0">
                    <a:srgbClr val="909465">
                      <a:shade val="20000"/>
                      <a:satMod val="245000"/>
                    </a:srgbClr>
                  </a:gs>
                  <a:gs pos="43000">
                    <a:srgbClr val="909465">
                      <a:satMod val="255000"/>
                    </a:srgbClr>
                  </a:gs>
                  <a:gs pos="48000">
                    <a:srgbClr val="909465">
                      <a:shade val="85000"/>
                      <a:satMod val="255000"/>
                    </a:srgbClr>
                  </a:gs>
                  <a:gs pos="100000">
                    <a:srgbClr val="909465">
                      <a:shade val="20000"/>
                      <a:satMod val="245000"/>
                    </a:srgb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  <a:latin typeface="Monotype Corsiva" pitchFamily="66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 rot="3401127">
            <a:off x="3238147" y="2609779"/>
            <a:ext cx="7077579" cy="523220"/>
          </a:xfrm>
          <a:prstGeom prst="rect">
            <a:avLst/>
          </a:prstGeom>
          <a:noFill/>
          <a:scene3d>
            <a:camera prst="isometricOffAxis2Right"/>
            <a:lightRig rig="threePt" dir="t"/>
          </a:scene3d>
        </p:spPr>
        <p:txBody>
          <a:bodyPr wrap="none" rtlCol="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2800" b="1" dirty="0" smtClean="0">
                <a:ln w="11430">
                  <a:solidFill>
                    <a:prstClr val="black">
                      <a:lumMod val="85000"/>
                      <a:lumOff val="15000"/>
                    </a:prstClr>
                  </a:solidFill>
                </a:ln>
                <a:solidFill>
                  <a:srgbClr val="71685A">
                    <a:lumMod val="75000"/>
                  </a:srgbClr>
                </a:solidFill>
                <a:effectLst>
                  <a:glow rad="228600">
                    <a:srgbClr val="FF6700">
                      <a:satMod val="175000"/>
                      <a:alpha val="40000"/>
                    </a:srgbClr>
                  </a:glow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PŘEDPONY S – (SE-), z – (ZE-), VZ – (VZE-)</a:t>
            </a:r>
            <a:endParaRPr lang="cs-CZ" sz="2800" b="1" dirty="0">
              <a:ln w="11430">
                <a:solidFill>
                  <a:prstClr val="black">
                    <a:lumMod val="85000"/>
                    <a:lumOff val="15000"/>
                  </a:prstClr>
                </a:solidFill>
              </a:ln>
              <a:solidFill>
                <a:srgbClr val="71685A">
                  <a:lumMod val="75000"/>
                </a:srgbClr>
              </a:solidFill>
              <a:effectLst>
                <a:glow rad="228600">
                  <a:srgbClr val="FF6700">
                    <a:satMod val="175000"/>
                    <a:alpha val="40000"/>
                  </a:srgbClr>
                </a:glow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702589" y="3717032"/>
            <a:ext cx="7776864" cy="1015663"/>
          </a:xfrm>
          <a:prstGeom prst="rect">
            <a:avLst/>
          </a:prstGeom>
          <a:noFill/>
          <a:ln>
            <a:noFill/>
          </a:ln>
          <a:effectLst>
            <a:innerShdw blurRad="63500" dist="50800" dir="13500000">
              <a:prstClr val="black">
                <a:alpha val="50000"/>
              </a:prstClr>
            </a:innerShdw>
          </a:effectLst>
          <a:scene3d>
            <a:camera prst="isometricOffAxis2Right"/>
            <a:lightRig rig="threePt" dir="t"/>
          </a:scene3d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6000" b="1" dirty="0" smtClean="0">
                <a:ln w="11430"/>
                <a:solidFill>
                  <a:srgbClr val="C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ndalus" pitchFamily="18" charset="-78"/>
                <a:cs typeface="Andalus" pitchFamily="18" charset="-78"/>
              </a:rPr>
              <a:t>5. ročník</a:t>
            </a:r>
          </a:p>
        </p:txBody>
      </p:sp>
      <p:grpSp>
        <p:nvGrpSpPr>
          <p:cNvPr id="15" name="Skupina 14"/>
          <p:cNvGrpSpPr/>
          <p:nvPr/>
        </p:nvGrpSpPr>
        <p:grpSpPr>
          <a:xfrm rot="20544323">
            <a:off x="-304624" y="3579326"/>
            <a:ext cx="6048673" cy="1872208"/>
            <a:chOff x="899591" y="3717032"/>
            <a:chExt cx="6048673" cy="1872208"/>
          </a:xfrm>
          <a:scene3d>
            <a:camera prst="isometricTopUp"/>
            <a:lightRig rig="threePt" dir="t"/>
          </a:scene3d>
        </p:grpSpPr>
        <p:sp>
          <p:nvSpPr>
            <p:cNvPr id="14" name="Vodorovný svitek 13"/>
            <p:cNvSpPr/>
            <p:nvPr/>
          </p:nvSpPr>
          <p:spPr>
            <a:xfrm>
              <a:off x="899591" y="3717032"/>
              <a:ext cx="6048673" cy="1872208"/>
            </a:xfrm>
            <a:prstGeom prst="horizontalScroll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1028014" y="4224863"/>
              <a:ext cx="5904180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>
                  <a:solidFill>
                    <a:prstClr val="black"/>
                  </a:solidFill>
                </a:rPr>
                <a:t>Zkratky a značky:</a:t>
              </a:r>
              <a:r>
                <a:rPr lang="cs-CZ" dirty="0" smtClean="0">
                  <a:solidFill>
                    <a:prstClr val="black"/>
                  </a:solidFill>
                </a:rPr>
                <a:t> </a:t>
              </a:r>
              <a:r>
                <a:rPr lang="cs-CZ" b="1" i="1" dirty="0" smtClean="0">
                  <a:solidFill>
                    <a:prstClr val="black"/>
                  </a:solidFill>
                </a:rPr>
                <a:t>p.= pan,…</a:t>
              </a:r>
            </a:p>
            <a:p>
              <a:r>
                <a:rPr lang="cs-CZ" b="1" i="1" dirty="0">
                  <a:solidFill>
                    <a:prstClr val="black"/>
                  </a:solidFill>
                </a:rPr>
                <a:t>	</a:t>
              </a:r>
              <a:r>
                <a:rPr lang="cs-CZ" b="1" i="1" dirty="0" smtClean="0">
                  <a:solidFill>
                    <a:prstClr val="black"/>
                  </a:solidFill>
                </a:rPr>
                <a:t>	  s. = slečna, sestra, …</a:t>
              </a:r>
            </a:p>
            <a:p>
              <a:r>
                <a:rPr lang="cs-CZ" b="1" i="1" dirty="0" smtClean="0">
                  <a:solidFill>
                    <a:prstClr val="black"/>
                  </a:solidFill>
                </a:rPr>
                <a:t>		  č. j. = číslo jednací, jednotné číslo</a:t>
              </a:r>
            </a:p>
          </p:txBody>
        </p:sp>
      </p:grpSp>
      <p:sp>
        <p:nvSpPr>
          <p:cNvPr id="2" name="TextovéPole 1"/>
          <p:cNvSpPr txBox="1"/>
          <p:nvPr/>
        </p:nvSpPr>
        <p:spPr>
          <a:xfrm>
            <a:off x="1854994" y="566678"/>
            <a:ext cx="5248553" cy="2862322"/>
          </a:xfrm>
          <a:prstGeom prst="rect">
            <a:avLst/>
          </a:prstGeom>
          <a:noFill/>
          <a:scene3d>
            <a:camera prst="perspectiveHeroicExtremeLeftFacing"/>
            <a:lightRig rig="threePt" dir="t"/>
          </a:scene3d>
        </p:spPr>
        <p:txBody>
          <a:bodyPr wrap="none" rtlCol="0">
            <a:spAutoFit/>
          </a:bodyPr>
          <a:lstStyle/>
          <a:p>
            <a:pPr algn="ctr"/>
            <a:r>
              <a:rPr lang="cs-CZ" sz="6000" b="1" dirty="0" smtClean="0">
                <a:solidFill>
                  <a:srgbClr val="C00000"/>
                </a:solidFill>
                <a:effectLst>
                  <a:glow rad="139700">
                    <a:srgbClr val="94C600">
                      <a:satMod val="175000"/>
                      <a:alpha val="40000"/>
                    </a:srgb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ČESKÝ JAZYK </a:t>
            </a:r>
          </a:p>
          <a:p>
            <a:pPr algn="ctr"/>
            <a:r>
              <a:rPr lang="cs-CZ" sz="6000" b="1" dirty="0">
                <a:solidFill>
                  <a:srgbClr val="C00000"/>
                </a:solidFill>
                <a:effectLst>
                  <a:glow rad="139700">
                    <a:srgbClr val="94C600">
                      <a:satMod val="175000"/>
                      <a:alpha val="40000"/>
                    </a:srgb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endParaRPr lang="cs-CZ" sz="6000" b="1" dirty="0" smtClean="0">
              <a:solidFill>
                <a:srgbClr val="C00000"/>
              </a:solidFill>
              <a:effectLst>
                <a:glow rad="139700">
                  <a:srgbClr val="94C600">
                    <a:satMod val="175000"/>
                    <a:alpha val="40000"/>
                  </a:srgb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r>
              <a:rPr lang="cs-CZ" sz="6000" b="1" dirty="0" smtClean="0">
                <a:solidFill>
                  <a:srgbClr val="C00000"/>
                </a:solidFill>
                <a:effectLst>
                  <a:glow rad="139700">
                    <a:srgbClr val="94C600">
                      <a:satMod val="175000"/>
                      <a:alpha val="40000"/>
                    </a:srgb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LITERATURA</a:t>
            </a:r>
            <a:endParaRPr lang="cs-CZ" sz="6000" b="1" dirty="0">
              <a:solidFill>
                <a:srgbClr val="C00000"/>
              </a:solidFill>
              <a:effectLst>
                <a:glow rad="139700">
                  <a:srgbClr val="94C600">
                    <a:satMod val="175000"/>
                    <a:alpha val="40000"/>
                  </a:srgb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2220075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3000"/>
                            </p:stCondLst>
                            <p:childTnLst>
                              <p:par>
                                <p:cTn id="12" presetID="3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476672"/>
          </a:xfrm>
        </p:spPr>
        <p:txBody>
          <a:bodyPr>
            <a:noAutofit/>
          </a:bodyPr>
          <a:lstStyle/>
          <a:p>
            <a:pPr algn="ctr"/>
            <a:r>
              <a:rPr lang="cs-CZ" sz="2800" dirty="0" smtClean="0">
                <a:latin typeface="+mj-lt"/>
              </a:rPr>
              <a:t>PŘÍDAVNÁ JMÉNA </a:t>
            </a:r>
            <a:endParaRPr lang="cs-CZ" sz="2800" dirty="0">
              <a:latin typeface="+mj-lt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-32704" y="490062"/>
            <a:ext cx="9144001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Tx/>
              <a:buAutoNum type="arabicPeriod"/>
            </a:pPr>
            <a:r>
              <a:rPr lang="cs-CZ" sz="2200" dirty="0" smtClean="0">
                <a:solidFill>
                  <a:srgbClr val="000000"/>
                </a:solidFill>
              </a:rPr>
              <a:t>Podtrhni přídavná jména a urči jejich druh písmenem.</a:t>
            </a:r>
            <a:endParaRPr lang="cs-CZ" sz="2200" dirty="0">
              <a:solidFill>
                <a:srgbClr val="000000"/>
              </a:solidFill>
              <a:latin typeface="Monotype Corsiva" pitchFamily="66" charset="0"/>
            </a:endParaRPr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94711128"/>
              </p:ext>
            </p:extLst>
          </p:nvPr>
        </p:nvGraphicFramePr>
        <p:xfrm>
          <a:off x="254820" y="1045768"/>
          <a:ext cx="8568952" cy="576072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8568952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1800" b="1" i="1" u="sng" dirty="0" smtClean="0">
                          <a:latin typeface="+mj-lt"/>
                        </a:rPr>
                        <a:t>Vyhlídkový let</a:t>
                      </a:r>
                    </a:p>
                    <a:p>
                      <a:r>
                        <a:rPr lang="cs-CZ" sz="1800" b="1" dirty="0" smtClean="0">
                          <a:latin typeface="+mj-lt"/>
                        </a:rPr>
                        <a:t>Petr je pilný chlapec.</a:t>
                      </a:r>
                      <a:endParaRPr lang="cs-CZ" sz="1800" b="1" dirty="0" smtClean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sz="1800" b="1" dirty="0" smtClean="0">
                        <a:latin typeface="+mj-lt"/>
                      </a:endParaRPr>
                    </a:p>
                    <a:p>
                      <a:r>
                        <a:rPr lang="cs-CZ" sz="1800" b="1" dirty="0" smtClean="0">
                          <a:latin typeface="+mj-lt"/>
                        </a:rPr>
                        <a:t>Sbírá starý papír.</a:t>
                      </a:r>
                      <a:endParaRPr lang="cs-CZ" sz="1800" b="1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sz="1800" b="1" dirty="0" smtClean="0">
                        <a:latin typeface="+mj-lt"/>
                      </a:endParaRPr>
                    </a:p>
                    <a:p>
                      <a:r>
                        <a:rPr lang="cs-CZ" sz="1800" b="1" dirty="0" smtClean="0">
                          <a:latin typeface="+mj-lt"/>
                        </a:rPr>
                        <a:t>Již ho odnesl veliké množství.</a:t>
                      </a:r>
                      <a:endParaRPr lang="cs-CZ" sz="1800" b="1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sz="1800" b="1" dirty="0" smtClean="0">
                        <a:latin typeface="+mj-lt"/>
                      </a:endParaRPr>
                    </a:p>
                    <a:p>
                      <a:r>
                        <a:rPr lang="cs-CZ" sz="1800" b="1" dirty="0" smtClean="0">
                          <a:latin typeface="+mj-lt"/>
                        </a:rPr>
                        <a:t>Dostal pěknou</a:t>
                      </a:r>
                      <a:r>
                        <a:rPr lang="cs-CZ" sz="1800" b="1" baseline="0" dirty="0" smtClean="0">
                          <a:latin typeface="+mj-lt"/>
                        </a:rPr>
                        <a:t> odměnu.</a:t>
                      </a:r>
                      <a:endParaRPr lang="cs-CZ" sz="1800" b="1" dirty="0" smtClean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sz="1800" b="1" dirty="0" smtClean="0">
                        <a:latin typeface="+mj-lt"/>
                      </a:endParaRPr>
                    </a:p>
                    <a:p>
                      <a:r>
                        <a:rPr lang="cs-CZ" sz="1800" b="1" dirty="0" smtClean="0">
                          <a:latin typeface="+mj-lt"/>
                        </a:rPr>
                        <a:t>Poletí nad domem, kde bydlí,</a:t>
                      </a:r>
                      <a:r>
                        <a:rPr lang="cs-CZ" sz="1800" b="1" baseline="0" dirty="0" smtClean="0">
                          <a:latin typeface="+mj-lt"/>
                        </a:rPr>
                        <a:t> vyhlídkovým letadlem.</a:t>
                      </a:r>
                      <a:endParaRPr lang="cs-CZ" sz="1800" b="1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sz="1800" b="1" dirty="0" smtClean="0">
                        <a:latin typeface="+mj-lt"/>
                      </a:endParaRPr>
                    </a:p>
                    <a:p>
                      <a:r>
                        <a:rPr lang="cs-CZ" sz="1800" b="1" dirty="0" smtClean="0">
                          <a:latin typeface="+mj-lt"/>
                        </a:rPr>
                        <a:t>Vidí z letadla jejich krásnou řeku.</a:t>
                      </a:r>
                      <a:endParaRPr lang="cs-CZ" sz="1800" b="1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sz="1800" b="1" dirty="0" smtClean="0">
                        <a:latin typeface="+mj-lt"/>
                      </a:endParaRPr>
                    </a:p>
                    <a:p>
                      <a:r>
                        <a:rPr lang="cs-CZ" sz="1800" b="1" dirty="0" smtClean="0">
                          <a:latin typeface="+mj-lt"/>
                        </a:rPr>
                        <a:t>Letadlo míří</a:t>
                      </a:r>
                      <a:r>
                        <a:rPr lang="cs-CZ" sz="1800" b="1" baseline="0" dirty="0" smtClean="0">
                          <a:latin typeface="+mj-lt"/>
                        </a:rPr>
                        <a:t> ke krásnému hradu.</a:t>
                      </a:r>
                      <a:endParaRPr lang="cs-CZ" sz="1800" b="1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sz="1800" b="1" dirty="0" smtClean="0">
                        <a:latin typeface="+mj-lt"/>
                      </a:endParaRPr>
                    </a:p>
                    <a:p>
                      <a:r>
                        <a:rPr lang="cs-CZ" sz="1800" b="1" dirty="0" smtClean="0">
                          <a:latin typeface="+mj-lt"/>
                        </a:rPr>
                        <a:t>Petr se krásně usmívá.</a:t>
                      </a:r>
                      <a:endParaRPr lang="cs-CZ" sz="1800" b="1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sz="1800" b="1" dirty="0" smtClean="0">
                        <a:latin typeface="+mj-lt"/>
                      </a:endParaRPr>
                    </a:p>
                    <a:p>
                      <a:r>
                        <a:rPr lang="cs-CZ" sz="1800" b="1" dirty="0" smtClean="0">
                          <a:latin typeface="+mj-lt"/>
                        </a:rPr>
                        <a:t>Bude všem</a:t>
                      </a:r>
                      <a:r>
                        <a:rPr lang="cs-CZ" sz="1800" b="1" baseline="0" dirty="0">
                          <a:latin typeface="+mj-lt"/>
                        </a:rPr>
                        <a:t> </a:t>
                      </a:r>
                      <a:r>
                        <a:rPr lang="cs-CZ" sz="1800" b="1" baseline="0" dirty="0" smtClean="0">
                          <a:latin typeface="+mj-lt"/>
                        </a:rPr>
                        <a:t>vyprávět o nádherné odměně.</a:t>
                      </a:r>
                      <a:endParaRPr lang="cs-CZ" sz="1800" b="1" dirty="0" smtClean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966175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476672"/>
          </a:xfrm>
        </p:spPr>
        <p:txBody>
          <a:bodyPr>
            <a:noAutofit/>
          </a:bodyPr>
          <a:lstStyle/>
          <a:p>
            <a:pPr algn="ctr"/>
            <a:r>
              <a:rPr lang="cs-CZ" sz="2800" dirty="0" smtClean="0">
                <a:latin typeface="+mj-lt"/>
              </a:rPr>
              <a:t>PŘÍDAVNÁ JMÉNA </a:t>
            </a:r>
            <a:endParaRPr lang="cs-CZ" sz="2800" dirty="0">
              <a:latin typeface="+mj-lt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-32704" y="490062"/>
            <a:ext cx="9144001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Tx/>
              <a:buAutoNum type="arabicPeriod"/>
            </a:pPr>
            <a:r>
              <a:rPr lang="cs-CZ" sz="2200" dirty="0" smtClean="0">
                <a:solidFill>
                  <a:srgbClr val="000000"/>
                </a:solidFill>
              </a:rPr>
              <a:t>Kontrola určení přídavných jmen a jejich druhů </a:t>
            </a:r>
            <a:endParaRPr lang="cs-CZ" sz="2200" dirty="0">
              <a:solidFill>
                <a:srgbClr val="000000"/>
              </a:solidFill>
              <a:latin typeface="Monotype Corsiva" pitchFamily="66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4718" y="1308515"/>
            <a:ext cx="24801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b="1" dirty="0" smtClean="0">
                <a:solidFill>
                  <a:srgbClr val="000000"/>
                </a:solidFill>
                <a:latin typeface="Arial"/>
              </a:rPr>
              <a:t>Petr </a:t>
            </a:r>
            <a:r>
              <a:rPr lang="cs-CZ" b="1" dirty="0">
                <a:solidFill>
                  <a:srgbClr val="000000"/>
                </a:solidFill>
                <a:latin typeface="Arial"/>
              </a:rPr>
              <a:t>je pilný chlapec</a:t>
            </a:r>
            <a:r>
              <a:rPr lang="cs-CZ" b="1" dirty="0" smtClean="0">
                <a:solidFill>
                  <a:srgbClr val="000000"/>
                </a:solidFill>
                <a:latin typeface="Arial"/>
              </a:rPr>
              <a:t>.</a:t>
            </a:r>
            <a:endParaRPr lang="cs-CZ" b="1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65472" y="1950520"/>
            <a:ext cx="20570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b="1" dirty="0" smtClean="0">
                <a:solidFill>
                  <a:srgbClr val="000000"/>
                </a:solidFill>
                <a:latin typeface="Arial"/>
              </a:rPr>
              <a:t>Sbírá </a:t>
            </a:r>
            <a:r>
              <a:rPr lang="cs-CZ" b="1" dirty="0">
                <a:solidFill>
                  <a:srgbClr val="000000"/>
                </a:solidFill>
                <a:latin typeface="Arial"/>
              </a:rPr>
              <a:t>starý papír</a:t>
            </a:r>
            <a:r>
              <a:rPr lang="cs-CZ" b="1" dirty="0" smtClean="0">
                <a:solidFill>
                  <a:srgbClr val="000000"/>
                </a:solidFill>
                <a:latin typeface="Arial"/>
              </a:rPr>
              <a:t>.</a:t>
            </a:r>
            <a:endParaRPr lang="cs-CZ" b="1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65472" y="2585764"/>
            <a:ext cx="34804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b="1" dirty="0" smtClean="0">
                <a:solidFill>
                  <a:srgbClr val="000000"/>
                </a:solidFill>
                <a:latin typeface="Arial"/>
              </a:rPr>
              <a:t>Již </a:t>
            </a:r>
            <a:r>
              <a:rPr lang="cs-CZ" b="1" dirty="0">
                <a:solidFill>
                  <a:srgbClr val="000000"/>
                </a:solidFill>
                <a:latin typeface="Arial"/>
              </a:rPr>
              <a:t>ho odnesl veliké množství</a:t>
            </a:r>
            <a:r>
              <a:rPr lang="cs-CZ" b="1" dirty="0" smtClean="0">
                <a:solidFill>
                  <a:srgbClr val="000000"/>
                </a:solidFill>
                <a:latin typeface="Arial"/>
              </a:rPr>
              <a:t>.</a:t>
            </a:r>
            <a:endParaRPr lang="cs-CZ" b="1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65472" y="3233836"/>
            <a:ext cx="28007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0000"/>
                </a:solidFill>
                <a:latin typeface="Arial"/>
              </a:rPr>
              <a:t>Dostal </a:t>
            </a:r>
            <a:r>
              <a:rPr lang="cs-CZ" b="1" dirty="0">
                <a:solidFill>
                  <a:srgbClr val="000000"/>
                </a:solidFill>
                <a:latin typeface="Arial"/>
              </a:rPr>
              <a:t>pěknou odměnu</a:t>
            </a:r>
            <a:r>
              <a:rPr lang="cs-CZ" b="1" dirty="0" smtClean="0">
                <a:solidFill>
                  <a:srgbClr val="000000"/>
                </a:solidFill>
                <a:latin typeface="Arial"/>
              </a:rPr>
              <a:t>.</a:t>
            </a:r>
            <a:endParaRPr lang="cs-CZ" b="1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57604" y="3867956"/>
            <a:ext cx="58913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b="1" dirty="0" smtClean="0">
                <a:solidFill>
                  <a:srgbClr val="000000"/>
                </a:solidFill>
                <a:latin typeface="Arial"/>
              </a:rPr>
              <a:t>Poletí </a:t>
            </a:r>
            <a:r>
              <a:rPr lang="cs-CZ" b="1" dirty="0">
                <a:solidFill>
                  <a:srgbClr val="000000"/>
                </a:solidFill>
                <a:latin typeface="Arial"/>
              </a:rPr>
              <a:t>nad domem, kde bydlí, vyhlídkovým letadlem</a:t>
            </a:r>
            <a:r>
              <a:rPr lang="cs-CZ" b="1" dirty="0" smtClean="0">
                <a:solidFill>
                  <a:srgbClr val="000000"/>
                </a:solidFill>
                <a:latin typeface="Arial"/>
              </a:rPr>
              <a:t>.</a:t>
            </a:r>
            <a:endParaRPr lang="cs-CZ" b="1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65472" y="4506063"/>
            <a:ext cx="38096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b="1" dirty="0" smtClean="0">
                <a:solidFill>
                  <a:srgbClr val="000000"/>
                </a:solidFill>
                <a:latin typeface="Arial"/>
              </a:rPr>
              <a:t>Vidí </a:t>
            </a:r>
            <a:r>
              <a:rPr lang="cs-CZ" b="1" dirty="0">
                <a:solidFill>
                  <a:srgbClr val="000000"/>
                </a:solidFill>
                <a:latin typeface="Arial"/>
              </a:rPr>
              <a:t>z letadla jejich krásnou řeku</a:t>
            </a:r>
            <a:r>
              <a:rPr lang="cs-CZ" b="1" dirty="0" smtClean="0">
                <a:solidFill>
                  <a:srgbClr val="000000"/>
                </a:solidFill>
                <a:latin typeface="Arial"/>
              </a:rPr>
              <a:t>.</a:t>
            </a:r>
            <a:endParaRPr lang="cs-CZ" b="1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65472" y="5143240"/>
            <a:ext cx="37369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b="1" dirty="0" smtClean="0">
                <a:solidFill>
                  <a:srgbClr val="000000"/>
                </a:solidFill>
                <a:latin typeface="Arial"/>
              </a:rPr>
              <a:t>Letadlo </a:t>
            </a:r>
            <a:r>
              <a:rPr lang="cs-CZ" b="1" dirty="0">
                <a:solidFill>
                  <a:srgbClr val="000000"/>
                </a:solidFill>
                <a:latin typeface="Arial"/>
              </a:rPr>
              <a:t>míří ke krásnému hradu</a:t>
            </a:r>
            <a:r>
              <a:rPr lang="cs-CZ" b="1" dirty="0" smtClean="0">
                <a:solidFill>
                  <a:srgbClr val="000000"/>
                </a:solidFill>
                <a:latin typeface="Arial"/>
              </a:rPr>
              <a:t>.</a:t>
            </a:r>
            <a:endParaRPr lang="cs-CZ" b="1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65472" y="5782582"/>
            <a:ext cx="27494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b="1" dirty="0" smtClean="0">
                <a:solidFill>
                  <a:srgbClr val="000000"/>
                </a:solidFill>
                <a:latin typeface="Arial"/>
              </a:rPr>
              <a:t>Petr </a:t>
            </a:r>
            <a:r>
              <a:rPr lang="cs-CZ" b="1" dirty="0">
                <a:solidFill>
                  <a:srgbClr val="000000"/>
                </a:solidFill>
                <a:latin typeface="Arial"/>
              </a:rPr>
              <a:t>se krásně usmívá</a:t>
            </a:r>
            <a:r>
              <a:rPr lang="cs-CZ" b="1" dirty="0" smtClean="0">
                <a:solidFill>
                  <a:srgbClr val="000000"/>
                </a:solidFill>
                <a:latin typeface="Arial"/>
              </a:rPr>
              <a:t>. </a:t>
            </a:r>
            <a:endParaRPr lang="cs-CZ" b="1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37006" y="6416702"/>
            <a:ext cx="47500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b="1" dirty="0" smtClean="0">
                <a:solidFill>
                  <a:srgbClr val="000000"/>
                </a:solidFill>
                <a:latin typeface="Arial"/>
              </a:rPr>
              <a:t>Bude </a:t>
            </a:r>
            <a:r>
              <a:rPr lang="cs-CZ" b="1" dirty="0">
                <a:solidFill>
                  <a:srgbClr val="000000"/>
                </a:solidFill>
                <a:latin typeface="Arial"/>
              </a:rPr>
              <a:t>všem vyprávět o nádherné odměně</a:t>
            </a:r>
            <a:r>
              <a:rPr lang="cs-CZ" b="1" dirty="0" smtClean="0">
                <a:solidFill>
                  <a:srgbClr val="000000"/>
                </a:solidFill>
                <a:latin typeface="Arial"/>
              </a:rPr>
              <a:t>.</a:t>
            </a:r>
            <a:endParaRPr lang="cs-CZ" b="1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223373" y="1065793"/>
            <a:ext cx="17322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 algn="ctr"/>
            <a:r>
              <a:rPr lang="cs-CZ" b="1" i="1" u="sng" dirty="0">
                <a:solidFill>
                  <a:srgbClr val="000000"/>
                </a:solidFill>
                <a:latin typeface="Arial"/>
              </a:rPr>
              <a:t>Vyhlídkový </a:t>
            </a:r>
            <a:r>
              <a:rPr lang="cs-CZ" b="1" i="1" u="sng" dirty="0" smtClean="0">
                <a:solidFill>
                  <a:srgbClr val="000000"/>
                </a:solidFill>
                <a:latin typeface="Arial"/>
              </a:rPr>
              <a:t>let</a:t>
            </a:r>
            <a:endParaRPr lang="cs-CZ" b="1" i="1" u="sng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007263" y="1308515"/>
            <a:ext cx="6976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u="sng" dirty="0" smtClean="0">
                <a:solidFill>
                  <a:srgbClr val="FF0000"/>
                </a:solidFill>
                <a:latin typeface="+mj-lt"/>
              </a:rPr>
              <a:t>____</a:t>
            </a:r>
            <a:endParaRPr lang="cs-CZ" b="1" u="sng" dirty="0">
              <a:solidFill>
                <a:srgbClr val="FF0000"/>
              </a:solidFill>
              <a:latin typeface="+mj-lt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927439" y="1954391"/>
            <a:ext cx="6976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u="sng" dirty="0" smtClean="0">
                <a:solidFill>
                  <a:srgbClr val="FF0000"/>
                </a:solidFill>
                <a:latin typeface="+mj-lt"/>
              </a:rPr>
              <a:t>____</a:t>
            </a:r>
            <a:endParaRPr lang="cs-CZ" b="1" u="sng" dirty="0">
              <a:solidFill>
                <a:srgbClr val="FF0000"/>
              </a:solidFill>
              <a:latin typeface="+mj-lt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791025" y="2586888"/>
            <a:ext cx="8258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u="sng" dirty="0" smtClean="0">
                <a:solidFill>
                  <a:srgbClr val="FF0000"/>
                </a:solidFill>
                <a:latin typeface="+mj-lt"/>
              </a:rPr>
              <a:t>_____</a:t>
            </a:r>
            <a:endParaRPr lang="cs-CZ" b="1" u="sng" dirty="0">
              <a:solidFill>
                <a:srgbClr val="FF0000"/>
              </a:solidFill>
              <a:latin typeface="+mj-lt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000015" y="3232712"/>
            <a:ext cx="10823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u="sng" dirty="0" smtClean="0">
                <a:solidFill>
                  <a:srgbClr val="FF0000"/>
                </a:solidFill>
                <a:latin typeface="+mj-lt"/>
              </a:rPr>
              <a:t>_______</a:t>
            </a:r>
            <a:endParaRPr lang="cs-CZ" b="1" u="sng" dirty="0">
              <a:solidFill>
                <a:srgbClr val="FF0000"/>
              </a:solidFill>
              <a:latin typeface="+mj-lt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461698" y="3869111"/>
            <a:ext cx="15953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u="sng" dirty="0" smtClean="0">
                <a:solidFill>
                  <a:srgbClr val="FF0000"/>
                </a:solidFill>
                <a:latin typeface="+mj-lt"/>
              </a:rPr>
              <a:t>___________</a:t>
            </a:r>
            <a:endParaRPr lang="cs-CZ" b="1" u="sng" dirty="0">
              <a:solidFill>
                <a:srgbClr val="FF0000"/>
              </a:solidFill>
              <a:latin typeface="+mj-lt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371591" y="4517714"/>
            <a:ext cx="10823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u="sng" dirty="0" smtClean="0">
                <a:solidFill>
                  <a:srgbClr val="FF0000"/>
                </a:solidFill>
                <a:latin typeface="+mj-lt"/>
              </a:rPr>
              <a:t>_______</a:t>
            </a:r>
            <a:endParaRPr lang="cs-CZ" b="1" u="sng" dirty="0">
              <a:solidFill>
                <a:srgbClr val="FF0000"/>
              </a:solidFill>
              <a:latin typeface="+mj-lt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1914403" y="5147900"/>
            <a:ext cx="13388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u="sng" dirty="0" smtClean="0">
                <a:solidFill>
                  <a:srgbClr val="FF0000"/>
                </a:solidFill>
                <a:latin typeface="+mj-lt"/>
              </a:rPr>
              <a:t>_________</a:t>
            </a:r>
            <a:endParaRPr lang="cs-CZ" b="1" u="sng" dirty="0">
              <a:solidFill>
                <a:srgbClr val="FF0000"/>
              </a:solidFill>
              <a:latin typeface="+mj-lt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2661877" y="6420074"/>
            <a:ext cx="13388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u="sng" dirty="0" smtClean="0">
                <a:solidFill>
                  <a:srgbClr val="FF0000"/>
                </a:solidFill>
                <a:latin typeface="+mj-lt"/>
              </a:rPr>
              <a:t>_________</a:t>
            </a:r>
            <a:endParaRPr lang="cs-CZ" b="1" u="sng" dirty="0">
              <a:solidFill>
                <a:srgbClr val="FF0000"/>
              </a:solidFill>
              <a:latin typeface="+mj-lt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1193468" y="1052736"/>
            <a:ext cx="325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+mj-lt"/>
              </a:rPr>
              <a:t>T</a:t>
            </a:r>
            <a:endParaRPr lang="cs-CZ" b="1" dirty="0">
              <a:solidFill>
                <a:srgbClr val="FF0000"/>
              </a:solidFill>
              <a:latin typeface="+mj-lt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1113644" y="1749010"/>
            <a:ext cx="325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+mj-lt"/>
              </a:rPr>
              <a:t>T</a:t>
            </a:r>
            <a:endParaRPr lang="cs-CZ" b="1" dirty="0">
              <a:solidFill>
                <a:srgbClr val="FF0000"/>
              </a:solidFill>
              <a:latin typeface="+mj-lt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2035286" y="2278774"/>
            <a:ext cx="325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+mj-lt"/>
              </a:rPr>
              <a:t>T</a:t>
            </a:r>
            <a:endParaRPr lang="cs-CZ" b="1" dirty="0">
              <a:solidFill>
                <a:srgbClr val="FF0000"/>
              </a:solidFill>
              <a:latin typeface="+mj-lt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1345874" y="2958632"/>
            <a:ext cx="325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+mj-lt"/>
              </a:rPr>
              <a:t>T</a:t>
            </a:r>
            <a:endParaRPr lang="cs-CZ" b="1" dirty="0">
              <a:solidFill>
                <a:srgbClr val="FF0000"/>
              </a:solidFill>
              <a:latin typeface="+mj-lt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4072102" y="3563724"/>
            <a:ext cx="325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+mj-lt"/>
              </a:rPr>
              <a:t>T</a:t>
            </a:r>
            <a:endParaRPr lang="cs-CZ" b="1" dirty="0">
              <a:solidFill>
                <a:srgbClr val="FF0000"/>
              </a:solidFill>
              <a:latin typeface="+mj-lt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2758588" y="4211796"/>
            <a:ext cx="325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+mj-lt"/>
              </a:rPr>
              <a:t>T</a:t>
            </a:r>
            <a:endParaRPr lang="cs-CZ" b="1" dirty="0">
              <a:solidFill>
                <a:srgbClr val="FF0000"/>
              </a:solidFill>
              <a:latin typeface="+mj-lt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2402998" y="4859868"/>
            <a:ext cx="325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+mj-lt"/>
              </a:rPr>
              <a:t>T</a:t>
            </a:r>
            <a:endParaRPr lang="cs-CZ" b="1" dirty="0">
              <a:solidFill>
                <a:srgbClr val="FF0000"/>
              </a:solidFill>
              <a:latin typeface="+mj-lt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3179500" y="6115332"/>
            <a:ext cx="325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+mj-lt"/>
              </a:rPr>
              <a:t>T</a:t>
            </a:r>
            <a:endParaRPr lang="cs-CZ" b="1" dirty="0">
              <a:solidFill>
                <a:srgbClr val="FF0000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8976545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9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9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9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9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6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19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3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9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5" fill="hold">
                      <p:stCondLst>
                        <p:cond delay="indefinite"/>
                      </p:stCondLst>
                      <p:childTnLst>
                        <p:par>
                          <p:cTn id="146" fill="hold">
                            <p:stCondLst>
                              <p:cond delay="0"/>
                            </p:stCondLst>
                            <p:childTnLst>
                              <p:par>
                                <p:cTn id="147" presetID="19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9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1" fill="hold">
                      <p:stCondLst>
                        <p:cond delay="indefinite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5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8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9" fill="hold">
                      <p:stCondLst>
                        <p:cond delay="indefinite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1" fill="hold">
                      <p:stCondLst>
                        <p:cond delay="indefinite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19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5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7" fill="hold">
                      <p:stCondLst>
                        <p:cond delay="indefinite"/>
                      </p:stCondLst>
                      <p:childTnLst>
                        <p:par>
                          <p:cTn id="178" fill="hold">
                            <p:stCondLst>
                              <p:cond delay="0"/>
                            </p:stCondLst>
                            <p:childTnLst>
                              <p:par>
                                <p:cTn id="179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1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2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4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5" fill="hold">
                      <p:stCondLst>
                        <p:cond delay="indefinite"/>
                      </p:stCondLst>
                      <p:childTnLst>
                        <p:par>
                          <p:cTn id="186" fill="hold">
                            <p:stCondLst>
                              <p:cond delay="0"/>
                            </p:stCondLst>
                            <p:childTnLst>
                              <p:par>
                                <p:cTn id="18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7" fill="hold">
                      <p:stCondLst>
                        <p:cond delay="indefinite"/>
                      </p:stCondLst>
                      <p:childTnLst>
                        <p:par>
                          <p:cTn id="198" fill="hold">
                            <p:stCondLst>
                              <p:cond delay="0"/>
                            </p:stCondLst>
                            <p:childTnLst>
                              <p:par>
                                <p:cTn id="199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9" fill="hold">
                      <p:stCondLst>
                        <p:cond delay="indefinite"/>
                      </p:stCondLst>
                      <p:childTnLst>
                        <p:par>
                          <p:cTn id="210" fill="hold">
                            <p:stCondLst>
                              <p:cond delay="0"/>
                            </p:stCondLst>
                            <p:childTnLst>
                              <p:par>
                                <p:cTn id="211" presetID="19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3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4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5" fill="hold">
                      <p:stCondLst>
                        <p:cond delay="indefinite"/>
                      </p:stCondLst>
                      <p:childTnLst>
                        <p:par>
                          <p:cTn id="216" fill="hold">
                            <p:stCondLst>
                              <p:cond delay="0"/>
                            </p:stCondLst>
                            <p:childTnLst>
                              <p:par>
                                <p:cTn id="217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0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1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5" grpId="0"/>
      <p:bldP spid="26" grpId="0"/>
      <p:bldP spid="27" grpId="0"/>
      <p:bldP spid="28" grpId="0"/>
      <p:bldP spid="29" grpId="0"/>
      <p:bldP spid="30" grpId="0"/>
      <p:bldP spid="31" grpId="0"/>
      <p:bldP spid="3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476672"/>
          </a:xfrm>
        </p:spPr>
        <p:txBody>
          <a:bodyPr>
            <a:noAutofit/>
          </a:bodyPr>
          <a:lstStyle/>
          <a:p>
            <a:pPr algn="ctr"/>
            <a:r>
              <a:rPr lang="cs-CZ" sz="2800" dirty="0" smtClean="0">
                <a:latin typeface="+mj-lt"/>
              </a:rPr>
              <a:t>PODSTATNÁ JMÉNA </a:t>
            </a:r>
            <a:endParaRPr lang="cs-CZ" sz="2800" dirty="0">
              <a:latin typeface="+mj-lt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-32704" y="490062"/>
            <a:ext cx="9144001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+mj-lt"/>
              <a:buAutoNum type="arabicPeriod" startAt="2"/>
            </a:pPr>
            <a:r>
              <a:rPr lang="cs-CZ" sz="2200" dirty="0" smtClean="0">
                <a:solidFill>
                  <a:srgbClr val="000000"/>
                </a:solidFill>
              </a:rPr>
              <a:t>Doplňte do tabulky podstatná jména správně podle pádu.</a:t>
            </a:r>
            <a:endParaRPr lang="cs-CZ" sz="2200" dirty="0">
              <a:solidFill>
                <a:srgbClr val="000000"/>
              </a:solidFill>
              <a:latin typeface="Monotype Corsiva" pitchFamily="66" charset="0"/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12859707"/>
              </p:ext>
            </p:extLst>
          </p:nvPr>
        </p:nvGraphicFramePr>
        <p:xfrm>
          <a:off x="14514" y="1397000"/>
          <a:ext cx="9111296" cy="333756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827584"/>
                <a:gridCol w="2232248"/>
                <a:gridCol w="3168352"/>
                <a:gridCol w="2883112"/>
              </a:tblGrid>
              <a:tr h="370840">
                <a:tc rowSpan="2"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Pád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Rod mužský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Rod ženský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Rod střední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 vMerge="1">
                  <a:txBody>
                    <a:bodyPr/>
                    <a:lstStyle/>
                    <a:p>
                      <a:endParaRPr lang="cs-CZ" dirty="0"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0000FF"/>
                          </a:solidFill>
                          <a:latin typeface="+mj-lt"/>
                        </a:rPr>
                        <a:t>rak</a:t>
                      </a:r>
                      <a:endParaRPr lang="cs-CZ" b="1" dirty="0">
                        <a:solidFill>
                          <a:srgbClr val="0000FF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FF0000"/>
                          </a:solidFill>
                          <a:latin typeface="+mj-lt"/>
                        </a:rPr>
                        <a:t>žížala</a:t>
                      </a:r>
                      <a:endParaRPr lang="cs-CZ" b="1" dirty="0">
                        <a:solidFill>
                          <a:srgbClr val="FF0000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7030A0"/>
                          </a:solidFill>
                          <a:latin typeface="+mj-lt"/>
                        </a:rPr>
                        <a:t>párátko</a:t>
                      </a:r>
                      <a:endParaRPr lang="cs-CZ" b="1" dirty="0">
                        <a:solidFill>
                          <a:srgbClr val="7030A0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+mj-lt"/>
                        </a:rPr>
                        <a:t>1. p.</a:t>
                      </a:r>
                      <a:endParaRPr lang="cs-CZ" dirty="0"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2. p.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3. p.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4. p.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5. p.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6. p.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7. p.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595172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476672"/>
          </a:xfrm>
        </p:spPr>
        <p:txBody>
          <a:bodyPr>
            <a:noAutofit/>
          </a:bodyPr>
          <a:lstStyle/>
          <a:p>
            <a:pPr algn="ctr"/>
            <a:r>
              <a:rPr lang="cs-CZ" sz="2800" dirty="0" smtClean="0">
                <a:latin typeface="+mj-lt"/>
              </a:rPr>
              <a:t>PODSTATNÁ JMÉNA </a:t>
            </a:r>
            <a:endParaRPr lang="cs-CZ" sz="2800" dirty="0">
              <a:latin typeface="+mj-lt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-32704" y="490062"/>
            <a:ext cx="9144001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+mj-lt"/>
              <a:buAutoNum type="arabicPeriod" startAt="2"/>
            </a:pPr>
            <a:r>
              <a:rPr lang="cs-CZ" sz="2200" dirty="0" smtClean="0">
                <a:solidFill>
                  <a:srgbClr val="000000"/>
                </a:solidFill>
              </a:rPr>
              <a:t>Kontrola doplnění podstatných jmen podle pádu </a:t>
            </a:r>
            <a:endParaRPr lang="cs-CZ" sz="2200" dirty="0">
              <a:solidFill>
                <a:srgbClr val="000000"/>
              </a:solidFill>
              <a:latin typeface="Monotype Corsiva" pitchFamily="66" charset="0"/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17775186"/>
              </p:ext>
            </p:extLst>
          </p:nvPr>
        </p:nvGraphicFramePr>
        <p:xfrm>
          <a:off x="14514" y="1397000"/>
          <a:ext cx="9111296" cy="333756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827584"/>
                <a:gridCol w="2232248"/>
                <a:gridCol w="3168352"/>
                <a:gridCol w="2883112"/>
              </a:tblGrid>
              <a:tr h="370840">
                <a:tc rowSpan="2"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Pád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Rod mužský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Rod ženský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Rod střední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 vMerge="1">
                  <a:txBody>
                    <a:bodyPr/>
                    <a:lstStyle/>
                    <a:p>
                      <a:endParaRPr lang="cs-CZ" dirty="0"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  <a:latin typeface="+mj-lt"/>
                        </a:rPr>
                        <a:t>rak</a:t>
                      </a:r>
                      <a:endParaRPr lang="cs-CZ" b="1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  <a:latin typeface="+mj-lt"/>
                        </a:rPr>
                        <a:t>žížala</a:t>
                      </a:r>
                      <a:endParaRPr lang="cs-CZ" b="1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  <a:latin typeface="+mj-lt"/>
                        </a:rPr>
                        <a:t>párátko</a:t>
                      </a:r>
                      <a:endParaRPr lang="cs-CZ" b="1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+mj-lt"/>
                        </a:rPr>
                        <a:t>1. p.</a:t>
                      </a:r>
                      <a:endParaRPr lang="cs-CZ" dirty="0"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2. p.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3. p.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4. p.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5. p.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6. p.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7. p.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1663214" y="2147265"/>
            <a:ext cx="5309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00FF"/>
                </a:solidFill>
                <a:latin typeface="+mj-lt"/>
              </a:rPr>
              <a:t>rak</a:t>
            </a:r>
            <a:endParaRPr lang="cs-CZ" b="1" dirty="0">
              <a:solidFill>
                <a:srgbClr val="0000FF"/>
              </a:solidFill>
              <a:latin typeface="+mj-lt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583390" y="2517375"/>
            <a:ext cx="6591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00FF"/>
                </a:solidFill>
                <a:latin typeface="+mj-lt"/>
              </a:rPr>
              <a:t>raka</a:t>
            </a:r>
            <a:endParaRPr lang="cs-CZ" b="1" dirty="0">
              <a:solidFill>
                <a:srgbClr val="0000FF"/>
              </a:solidFill>
              <a:latin typeface="+mj-lt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460024" y="2887186"/>
            <a:ext cx="8643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00FF"/>
                </a:solidFill>
                <a:latin typeface="+mj-lt"/>
              </a:rPr>
              <a:t>rakovi</a:t>
            </a:r>
            <a:endParaRPr lang="cs-CZ" b="1" dirty="0">
              <a:solidFill>
                <a:srgbClr val="0000FF"/>
              </a:solidFill>
              <a:latin typeface="+mj-lt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576136" y="3250335"/>
            <a:ext cx="6591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00FF"/>
                </a:solidFill>
                <a:latin typeface="+mj-lt"/>
              </a:rPr>
              <a:t>raka</a:t>
            </a:r>
            <a:endParaRPr lang="cs-CZ" b="1" dirty="0">
              <a:solidFill>
                <a:srgbClr val="0000FF"/>
              </a:solidFill>
              <a:latin typeface="+mj-lt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568882" y="3622904"/>
            <a:ext cx="7489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rgbClr val="0000FF"/>
                </a:solidFill>
                <a:latin typeface="+mj-lt"/>
              </a:rPr>
              <a:t>r</a:t>
            </a:r>
            <a:r>
              <a:rPr lang="cs-CZ" b="1" dirty="0" smtClean="0">
                <a:solidFill>
                  <a:srgbClr val="0000FF"/>
                </a:solidFill>
                <a:latin typeface="+mj-lt"/>
              </a:rPr>
              <a:t>aku!</a:t>
            </a:r>
            <a:endParaRPr lang="cs-CZ" b="1" dirty="0">
              <a:solidFill>
                <a:srgbClr val="0000FF"/>
              </a:solidFill>
              <a:latin typeface="+mj-lt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467284" y="4012024"/>
            <a:ext cx="8643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00FF"/>
                </a:solidFill>
                <a:latin typeface="+mj-lt"/>
              </a:rPr>
              <a:t>rakovi</a:t>
            </a:r>
            <a:endParaRPr lang="cs-CZ" b="1" dirty="0">
              <a:solidFill>
                <a:srgbClr val="0000FF"/>
              </a:solidFill>
              <a:latin typeface="+mj-lt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474544" y="4367620"/>
            <a:ext cx="8643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00FF"/>
                </a:solidFill>
                <a:latin typeface="+mj-lt"/>
              </a:rPr>
              <a:t>rakem</a:t>
            </a:r>
            <a:endParaRPr lang="cs-CZ" b="1" dirty="0">
              <a:solidFill>
                <a:srgbClr val="0000FF"/>
              </a:solidFill>
              <a:latin typeface="+mj-lt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253816" y="2147370"/>
            <a:ext cx="8002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  <a:latin typeface="+mj-lt"/>
              </a:rPr>
              <a:t>žížala</a:t>
            </a:r>
            <a:endParaRPr lang="cs-CZ" b="1" dirty="0">
              <a:solidFill>
                <a:srgbClr val="C00000"/>
              </a:solidFill>
              <a:latin typeface="+mj-lt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246562" y="2513756"/>
            <a:ext cx="8002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  <a:latin typeface="+mj-lt"/>
              </a:rPr>
              <a:t>žížaly</a:t>
            </a:r>
            <a:endParaRPr lang="cs-CZ" b="1" dirty="0">
              <a:solidFill>
                <a:srgbClr val="C00000"/>
              </a:solidFill>
              <a:latin typeface="+mj-lt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254940" y="2883866"/>
            <a:ext cx="8002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  <a:latin typeface="+mj-lt"/>
              </a:rPr>
              <a:t>žížale</a:t>
            </a:r>
            <a:endParaRPr lang="cs-CZ" b="1" dirty="0">
              <a:solidFill>
                <a:srgbClr val="C00000"/>
              </a:solidFill>
              <a:latin typeface="+mj-lt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247686" y="3244814"/>
            <a:ext cx="8130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  <a:latin typeface="+mj-lt"/>
              </a:rPr>
              <a:t>žížalu</a:t>
            </a:r>
            <a:endParaRPr lang="cs-CZ" b="1" dirty="0">
              <a:solidFill>
                <a:srgbClr val="C00000"/>
              </a:solidFill>
              <a:latin typeface="+mj-lt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240426" y="3629438"/>
            <a:ext cx="8899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rgbClr val="C00000"/>
                </a:solidFill>
                <a:latin typeface="+mj-lt"/>
              </a:rPr>
              <a:t>ž</a:t>
            </a:r>
            <a:r>
              <a:rPr lang="cs-CZ" b="1" dirty="0" smtClean="0">
                <a:solidFill>
                  <a:srgbClr val="C00000"/>
                </a:solidFill>
                <a:latin typeface="+mj-lt"/>
              </a:rPr>
              <a:t>ížalo!</a:t>
            </a:r>
            <a:endParaRPr lang="cs-CZ" b="1" dirty="0">
              <a:solidFill>
                <a:srgbClr val="C00000"/>
              </a:solidFill>
              <a:latin typeface="+mj-lt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247686" y="3998980"/>
            <a:ext cx="8002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  <a:latin typeface="+mj-lt"/>
              </a:rPr>
              <a:t>žížale</a:t>
            </a:r>
            <a:endParaRPr lang="cs-CZ" b="1" dirty="0">
              <a:solidFill>
                <a:srgbClr val="C00000"/>
              </a:solidFill>
              <a:latin typeface="+mj-lt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182376" y="4370326"/>
            <a:ext cx="9541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  <a:latin typeface="+mj-lt"/>
              </a:rPr>
              <a:t>žížalou</a:t>
            </a:r>
            <a:endParaRPr lang="cs-CZ" b="1" dirty="0">
              <a:solidFill>
                <a:srgbClr val="C00000"/>
              </a:solidFill>
              <a:latin typeface="+mj-lt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7159113" y="2152592"/>
            <a:ext cx="10182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7030A0"/>
                </a:solidFill>
                <a:latin typeface="+mj-lt"/>
              </a:rPr>
              <a:t>párátko</a:t>
            </a:r>
            <a:endParaRPr lang="cs-CZ" b="1" dirty="0">
              <a:solidFill>
                <a:srgbClr val="7030A0"/>
              </a:solidFill>
              <a:latin typeface="+mj-lt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7166373" y="2513756"/>
            <a:ext cx="10054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7030A0"/>
                </a:solidFill>
                <a:latin typeface="+mj-lt"/>
              </a:rPr>
              <a:t>párátka</a:t>
            </a:r>
            <a:endParaRPr lang="cs-CZ" b="1" dirty="0">
              <a:solidFill>
                <a:srgbClr val="7030A0"/>
              </a:solidFill>
              <a:latin typeface="+mj-lt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7164288" y="2888310"/>
            <a:ext cx="10182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7030A0"/>
                </a:solidFill>
                <a:latin typeface="+mj-lt"/>
              </a:rPr>
              <a:t>párátku</a:t>
            </a:r>
            <a:endParaRPr lang="cs-CZ" b="1" dirty="0">
              <a:solidFill>
                <a:srgbClr val="7030A0"/>
              </a:solidFill>
              <a:latin typeface="+mj-lt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7163726" y="3248402"/>
            <a:ext cx="10182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7030A0"/>
                </a:solidFill>
                <a:latin typeface="+mj-lt"/>
              </a:rPr>
              <a:t>párátko</a:t>
            </a:r>
            <a:endParaRPr lang="cs-CZ" b="1" dirty="0">
              <a:solidFill>
                <a:srgbClr val="7030A0"/>
              </a:solidFill>
              <a:latin typeface="+mj-lt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7134698" y="3633026"/>
            <a:ext cx="10951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rgbClr val="7030A0"/>
                </a:solidFill>
                <a:latin typeface="+mj-lt"/>
              </a:rPr>
              <a:t>p</a:t>
            </a:r>
            <a:r>
              <a:rPr lang="cs-CZ" b="1" dirty="0" smtClean="0">
                <a:solidFill>
                  <a:srgbClr val="7030A0"/>
                </a:solidFill>
                <a:latin typeface="+mj-lt"/>
              </a:rPr>
              <a:t>árátko!</a:t>
            </a:r>
            <a:endParaRPr lang="cs-CZ" b="1" dirty="0">
              <a:solidFill>
                <a:srgbClr val="7030A0"/>
              </a:solidFill>
              <a:latin typeface="+mj-lt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7171548" y="4004202"/>
            <a:ext cx="10182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7030A0"/>
                </a:solidFill>
                <a:latin typeface="+mj-lt"/>
              </a:rPr>
              <a:t>párátku</a:t>
            </a:r>
            <a:endParaRPr lang="cs-CZ" b="1" dirty="0">
              <a:solidFill>
                <a:srgbClr val="7030A0"/>
              </a:solidFill>
              <a:latin typeface="+mj-lt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7091724" y="4370326"/>
            <a:ext cx="12105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7030A0"/>
                </a:solidFill>
                <a:latin typeface="+mj-lt"/>
              </a:rPr>
              <a:t>párátkem</a:t>
            </a:r>
            <a:endParaRPr lang="cs-CZ" b="1" dirty="0">
              <a:solidFill>
                <a:srgbClr val="7030A0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7908172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5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6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7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8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23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4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25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2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31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32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33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34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39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40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41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42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4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4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4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5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55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56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57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58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63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64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2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73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81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2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90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91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9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00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08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09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1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1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0" fill="hold">
                      <p:stCondLst>
                        <p:cond delay="indefinite"/>
                      </p:stCondLst>
                      <p:childTnLst>
                        <p:par>
                          <p:cTn id="141" fill="hold">
                            <p:stCondLst>
                              <p:cond delay="0"/>
                            </p:stCondLst>
                            <p:childTnLst>
                              <p:par>
                                <p:cTn id="14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8" fill="hold">
                      <p:stCondLst>
                        <p:cond delay="indefinite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7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7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6" fill="hold">
                      <p:stCondLst>
                        <p:cond delay="indefinite"/>
                      </p:stCondLst>
                      <p:childTnLst>
                        <p:par>
                          <p:cTn id="177" fill="hold">
                            <p:stCondLst>
                              <p:cond delay="0"/>
                            </p:stCondLst>
                            <p:childTnLst>
                              <p:par>
                                <p:cTn id="17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9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4" fill="hold">
                      <p:stCondLst>
                        <p:cond delay="indefinite"/>
                      </p:stCondLst>
                      <p:childTnLst>
                        <p:par>
                          <p:cTn id="195" fill="hold">
                            <p:stCondLst>
                              <p:cond delay="0"/>
                            </p:stCondLst>
                            <p:childTnLst>
                              <p:par>
                                <p:cTn id="19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0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2" fill="hold">
                      <p:stCondLst>
                        <p:cond delay="indefinite"/>
                      </p:stCondLst>
                      <p:childTnLst>
                        <p:par>
                          <p:cTn id="213" fill="hold">
                            <p:stCondLst>
                              <p:cond delay="0"/>
                            </p:stCondLst>
                            <p:childTnLst>
                              <p:par>
                                <p:cTn id="21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2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2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2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0" fill="hold">
                      <p:stCondLst>
                        <p:cond delay="indefinite"/>
                      </p:stCondLst>
                      <p:childTnLst>
                        <p:par>
                          <p:cTn id="231" fill="hold">
                            <p:stCondLst>
                              <p:cond delay="0"/>
                            </p:stCondLst>
                            <p:childTnLst>
                              <p:par>
                                <p:cTn id="23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4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4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4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4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tint val="100000"/>
            <a:shade val="100000"/>
            <a:hueMod val="100000"/>
            <a:satMod val="100000"/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80" name="Tabulka 87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35302933"/>
              </p:ext>
            </p:extLst>
          </p:nvPr>
        </p:nvGraphicFramePr>
        <p:xfrm>
          <a:off x="-6454" y="26166"/>
          <a:ext cx="9144000" cy="741680"/>
        </p:xfrm>
        <a:graphic>
          <a:graphicData uri="http://schemas.openxmlformats.org/drawingml/2006/table">
            <a:tbl>
              <a:tblPr firstRow="1" bandRow="1"/>
              <a:tblGrid>
                <a:gridCol w="1043608"/>
                <a:gridCol w="8100392"/>
              </a:tblGrid>
              <a:tr h="370840">
                <a:tc gridSpan="2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/>
                      <a:r>
                        <a:rPr lang="cs-CZ" sz="1600" dirty="0" smtClean="0">
                          <a:latin typeface="Arial" pitchFamily="34" charset="0"/>
                          <a:cs typeface="Arial" pitchFamily="34" charset="0"/>
                        </a:rPr>
                        <a:t>Pracovní list 491</a:t>
                      </a:r>
                      <a:endParaRPr lang="cs-CZ" sz="16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sz="1600" dirty="0" smtClean="0">
                          <a:latin typeface="Arial" pitchFamily="34" charset="0"/>
                          <a:cs typeface="Arial" pitchFamily="34" charset="0"/>
                        </a:rPr>
                        <a:t>Jméno:</a:t>
                      </a:r>
                      <a:endParaRPr lang="cs-CZ" sz="16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/>
                      <a:endParaRPr lang="cs-CZ" sz="16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5897923"/>
              </p:ext>
            </p:extLst>
          </p:nvPr>
        </p:nvGraphicFramePr>
        <p:xfrm>
          <a:off x="1311604" y="1306414"/>
          <a:ext cx="6408712" cy="549673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408712"/>
              </a:tblGrid>
              <a:tr h="549673">
                <a:tc>
                  <a:txBody>
                    <a:bodyPr/>
                    <a:lstStyle/>
                    <a:p>
                      <a:pPr algn="ctr"/>
                      <a:r>
                        <a:rPr lang="cs-CZ" sz="1400" b="1" u="sng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Vyhlídkový let</a:t>
                      </a:r>
                    </a:p>
                  </a:txBody>
                  <a:tcPr/>
                </a:tc>
              </a:tr>
              <a:tr h="549673">
                <a:tc>
                  <a:txBody>
                    <a:bodyPr/>
                    <a:lstStyle/>
                    <a:p>
                      <a:endParaRPr lang="cs-CZ" sz="1400" dirty="0" smtClean="0"/>
                    </a:p>
                    <a:p>
                      <a:r>
                        <a:rPr lang="cs-CZ" sz="1400" dirty="0" smtClean="0"/>
                        <a:t>Petr je pilný chlapec.</a:t>
                      </a:r>
                      <a:endParaRPr lang="cs-CZ" sz="1400" b="1" dirty="0" smtClean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549673">
                <a:tc>
                  <a:txBody>
                    <a:bodyPr/>
                    <a:lstStyle/>
                    <a:p>
                      <a:endParaRPr lang="cs-CZ" sz="1400" dirty="0" smtClean="0"/>
                    </a:p>
                    <a:p>
                      <a:r>
                        <a:rPr lang="cs-CZ" sz="1400" dirty="0" smtClean="0"/>
                        <a:t>Sbírá starý papír.</a:t>
                      </a:r>
                      <a:endParaRPr lang="cs-CZ" sz="14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549673">
                <a:tc>
                  <a:txBody>
                    <a:bodyPr/>
                    <a:lstStyle/>
                    <a:p>
                      <a:endParaRPr lang="cs-CZ" sz="1400" dirty="0" smtClean="0"/>
                    </a:p>
                    <a:p>
                      <a:r>
                        <a:rPr lang="cs-CZ" sz="1400" dirty="0" smtClean="0"/>
                        <a:t>Již ho odnesl veliké množství.</a:t>
                      </a:r>
                      <a:endParaRPr lang="cs-CZ" sz="14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549673">
                <a:tc>
                  <a:txBody>
                    <a:bodyPr/>
                    <a:lstStyle/>
                    <a:p>
                      <a:endParaRPr lang="cs-CZ" sz="1400" dirty="0" smtClean="0"/>
                    </a:p>
                    <a:p>
                      <a:r>
                        <a:rPr lang="cs-CZ" sz="1400" dirty="0" smtClean="0"/>
                        <a:t>Dostal pěknou</a:t>
                      </a:r>
                      <a:r>
                        <a:rPr lang="cs-CZ" sz="1400" baseline="0" dirty="0" smtClean="0"/>
                        <a:t> odměnu.</a:t>
                      </a:r>
                      <a:endParaRPr lang="cs-CZ" sz="1400" b="1" dirty="0" smtClean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549673">
                <a:tc>
                  <a:txBody>
                    <a:bodyPr/>
                    <a:lstStyle/>
                    <a:p>
                      <a:endParaRPr lang="cs-CZ" sz="1400" dirty="0" smtClean="0"/>
                    </a:p>
                    <a:p>
                      <a:r>
                        <a:rPr lang="cs-CZ" sz="1400" dirty="0" smtClean="0"/>
                        <a:t>Poletí nad domem, kde bydlí,</a:t>
                      </a:r>
                      <a:r>
                        <a:rPr lang="cs-CZ" sz="1400" baseline="0" dirty="0" smtClean="0"/>
                        <a:t> vyhlídkovým letadlem.</a:t>
                      </a:r>
                      <a:endParaRPr lang="cs-CZ" sz="14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549673">
                <a:tc>
                  <a:txBody>
                    <a:bodyPr/>
                    <a:lstStyle/>
                    <a:p>
                      <a:endParaRPr lang="cs-CZ" sz="1400" dirty="0" smtClean="0"/>
                    </a:p>
                    <a:p>
                      <a:r>
                        <a:rPr lang="cs-CZ" sz="1400" dirty="0" smtClean="0"/>
                        <a:t>Vidí z letadla jejich krásnou řeku.</a:t>
                      </a:r>
                      <a:endParaRPr lang="cs-CZ" sz="14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549673">
                <a:tc>
                  <a:txBody>
                    <a:bodyPr/>
                    <a:lstStyle/>
                    <a:p>
                      <a:endParaRPr lang="cs-CZ" sz="1400" dirty="0" smtClean="0"/>
                    </a:p>
                    <a:p>
                      <a:r>
                        <a:rPr lang="cs-CZ" sz="1400" dirty="0" smtClean="0"/>
                        <a:t>Letadlo míří</a:t>
                      </a:r>
                      <a:r>
                        <a:rPr lang="cs-CZ" sz="1400" baseline="0" dirty="0" smtClean="0"/>
                        <a:t> ke krásnému hradu.</a:t>
                      </a:r>
                      <a:endParaRPr lang="cs-CZ" sz="14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549673">
                <a:tc>
                  <a:txBody>
                    <a:bodyPr/>
                    <a:lstStyle/>
                    <a:p>
                      <a:endParaRPr lang="cs-CZ" sz="1400" dirty="0" smtClean="0"/>
                    </a:p>
                    <a:p>
                      <a:r>
                        <a:rPr lang="cs-CZ" sz="1400" dirty="0" smtClean="0"/>
                        <a:t>Petr se krásně usmívá.</a:t>
                      </a:r>
                      <a:endParaRPr lang="cs-CZ" sz="14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549673">
                <a:tc>
                  <a:txBody>
                    <a:bodyPr/>
                    <a:lstStyle/>
                    <a:p>
                      <a:endParaRPr lang="cs-CZ" sz="1400" dirty="0" smtClean="0"/>
                    </a:p>
                    <a:p>
                      <a:r>
                        <a:rPr lang="cs-CZ" sz="1400" dirty="0" smtClean="0"/>
                        <a:t>Bude všem</a:t>
                      </a:r>
                      <a:r>
                        <a:rPr lang="cs-CZ" sz="1400" baseline="0" dirty="0"/>
                        <a:t> </a:t>
                      </a:r>
                      <a:r>
                        <a:rPr lang="cs-CZ" sz="1400" baseline="0" dirty="0" smtClean="0"/>
                        <a:t>vyprávět o nádherné odměně.</a:t>
                      </a:r>
                      <a:endParaRPr lang="cs-CZ" sz="1400" b="1" dirty="0" smtClean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0" y="847925"/>
            <a:ext cx="914400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R="0" lvl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4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Podtrhni přídavná jména a urči jejich druh písmenem.</a:t>
            </a:r>
            <a:endParaRPr kumimoji="0" lang="cs-CZ" sz="14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770075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tint val="100000"/>
            <a:shade val="100000"/>
            <a:hueMod val="100000"/>
            <a:satMod val="100000"/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80" name="Tabulka 87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1805667"/>
              </p:ext>
            </p:extLst>
          </p:nvPr>
        </p:nvGraphicFramePr>
        <p:xfrm>
          <a:off x="-6454" y="26166"/>
          <a:ext cx="9144000" cy="741680"/>
        </p:xfrm>
        <a:graphic>
          <a:graphicData uri="http://schemas.openxmlformats.org/drawingml/2006/table">
            <a:tbl>
              <a:tblPr firstRow="1" bandRow="1"/>
              <a:tblGrid>
                <a:gridCol w="1043608"/>
                <a:gridCol w="8100392"/>
              </a:tblGrid>
              <a:tr h="370840">
                <a:tc gridSpan="2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/>
                      <a:r>
                        <a:rPr lang="cs-CZ" sz="1600" dirty="0" smtClean="0">
                          <a:latin typeface="Arial" pitchFamily="34" charset="0"/>
                          <a:cs typeface="Arial" pitchFamily="34" charset="0"/>
                        </a:rPr>
                        <a:t>Pracovní list 491</a:t>
                      </a:r>
                      <a:endParaRPr lang="cs-CZ" sz="16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sz="1600" dirty="0" smtClean="0">
                          <a:latin typeface="Arial" pitchFamily="34" charset="0"/>
                          <a:cs typeface="Arial" pitchFamily="34" charset="0"/>
                        </a:rPr>
                        <a:t>Jméno:</a:t>
                      </a:r>
                      <a:endParaRPr lang="cs-CZ" sz="16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/>
                      <a:endParaRPr lang="cs-CZ" sz="16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-32704" y="984702"/>
            <a:ext cx="9144001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R="0" lvl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Doplňte do tabulky podstatná jména správně podle pádu.</a:t>
            </a: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53303398"/>
              </p:ext>
            </p:extLst>
          </p:nvPr>
        </p:nvGraphicFramePr>
        <p:xfrm>
          <a:off x="72570" y="1891640"/>
          <a:ext cx="9007468" cy="33375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27584"/>
                <a:gridCol w="2419244"/>
                <a:gridCol w="2808312"/>
                <a:gridCol w="2952328"/>
              </a:tblGrid>
              <a:tr h="370840">
                <a:tc rowSpan="2"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9pPr>
                    </a:lstStyle>
                    <a:p>
                      <a:pPr algn="ctr"/>
                      <a:r>
                        <a:rPr lang="cs-CZ" sz="1600" i="1" dirty="0" smtClean="0">
                          <a:latin typeface="Arial" pitchFamily="34" charset="0"/>
                          <a:cs typeface="Arial" pitchFamily="34" charset="0"/>
                        </a:rPr>
                        <a:t>Pád</a:t>
                      </a:r>
                      <a:endParaRPr lang="cs-CZ" sz="1600" i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9pPr>
                    </a:lstStyle>
                    <a:p>
                      <a:pPr algn="ctr"/>
                      <a:r>
                        <a:rPr lang="cs-CZ" sz="1600" i="1" dirty="0" smtClean="0">
                          <a:latin typeface="Arial" pitchFamily="34" charset="0"/>
                          <a:cs typeface="Arial" pitchFamily="34" charset="0"/>
                        </a:rPr>
                        <a:t>Rod mužský</a:t>
                      </a:r>
                      <a:endParaRPr lang="cs-CZ" sz="1600" i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9pPr>
                    </a:lstStyle>
                    <a:p>
                      <a:pPr algn="ctr"/>
                      <a:r>
                        <a:rPr lang="cs-CZ" sz="1600" i="1" dirty="0" smtClean="0">
                          <a:latin typeface="Arial" pitchFamily="34" charset="0"/>
                          <a:cs typeface="Arial" pitchFamily="34" charset="0"/>
                        </a:rPr>
                        <a:t>Rod ženský</a:t>
                      </a:r>
                      <a:endParaRPr lang="cs-CZ" sz="1600" i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9pPr>
                    </a:lstStyle>
                    <a:p>
                      <a:pPr algn="ctr"/>
                      <a:r>
                        <a:rPr lang="cs-CZ" sz="1600" i="1" dirty="0" smtClean="0">
                          <a:latin typeface="Arial" pitchFamily="34" charset="0"/>
                          <a:cs typeface="Arial" pitchFamily="34" charset="0"/>
                        </a:rPr>
                        <a:t>Rod střední</a:t>
                      </a:r>
                      <a:endParaRPr lang="cs-CZ" sz="1600" i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 vMerge="1">
                  <a:txBody>
                    <a:bodyPr/>
                    <a:lstStyle/>
                    <a:p>
                      <a:endParaRPr lang="cs-CZ" dirty="0"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algn="ctr"/>
                      <a:r>
                        <a:rPr lang="cs-CZ" sz="1600" b="1" dirty="0" smtClean="0">
                          <a:latin typeface="Arial" pitchFamily="34" charset="0"/>
                          <a:cs typeface="Arial" pitchFamily="34" charset="0"/>
                        </a:rPr>
                        <a:t>rak</a:t>
                      </a:r>
                      <a:endParaRPr lang="cs-CZ" sz="1600" b="1" dirty="0">
                        <a:solidFill>
                          <a:srgbClr val="0000FF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algn="ctr"/>
                      <a:r>
                        <a:rPr lang="cs-CZ" sz="1600" b="1" dirty="0" smtClean="0">
                          <a:latin typeface="Arial" pitchFamily="34" charset="0"/>
                          <a:cs typeface="Arial" pitchFamily="34" charset="0"/>
                        </a:rPr>
                        <a:t>žížala</a:t>
                      </a:r>
                      <a:endParaRPr lang="cs-CZ" sz="1600" b="1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algn="ctr"/>
                      <a:r>
                        <a:rPr lang="cs-CZ" sz="1600" b="1" dirty="0" smtClean="0">
                          <a:latin typeface="Arial" pitchFamily="34" charset="0"/>
                          <a:cs typeface="Arial" pitchFamily="34" charset="0"/>
                        </a:rPr>
                        <a:t>párátko</a:t>
                      </a:r>
                      <a:endParaRPr lang="cs-CZ" sz="1600" b="1" dirty="0">
                        <a:solidFill>
                          <a:srgbClr val="7030A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sz="1600" dirty="0" smtClean="0">
                          <a:latin typeface="+mj-lt"/>
                        </a:rPr>
                        <a:t>1. p.</a:t>
                      </a:r>
                      <a:endParaRPr lang="cs-CZ" sz="1600" dirty="0"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 sz="1600" dirty="0"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 sz="1600" dirty="0"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 sz="1600" dirty="0"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6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2. p.</a:t>
                      </a: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 sz="1600" dirty="0"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 sz="1600" dirty="0"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 sz="1600" dirty="0"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6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3. p.</a:t>
                      </a: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 sz="1600" dirty="0"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 sz="1600" dirty="0"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 sz="1600"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6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4. p.</a:t>
                      </a: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 sz="1600"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 sz="1600" dirty="0"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 sz="1600"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6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5. p.</a:t>
                      </a: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 sz="1600"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 sz="1600" dirty="0"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 sz="1600"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6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6. p.</a:t>
                      </a: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 sz="1600"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 sz="1600" dirty="0"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 sz="1600" dirty="0"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6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7. p.</a:t>
                      </a: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 sz="1600"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 sz="1600" dirty="0"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 sz="1600" dirty="0">
                        <a:latin typeface="+mj-lt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64806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1156"/>
            <a:ext cx="9144000" cy="477828"/>
          </a:xfrm>
        </p:spPr>
        <p:txBody>
          <a:bodyPr>
            <a:no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Použité zdroje: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21568" y="548680"/>
            <a:ext cx="9122431" cy="6309320"/>
          </a:xfrm>
        </p:spPr>
        <p:txBody>
          <a:bodyPr>
            <a:normAutofit/>
          </a:bodyPr>
          <a:lstStyle/>
          <a:p>
            <a:r>
              <a:rPr lang="cs-CZ" sz="1200" dirty="0" smtClean="0">
                <a:solidFill>
                  <a:srgbClr val="000000"/>
                </a:solidFill>
                <a:latin typeface="arial"/>
              </a:rPr>
              <a:t>Vlastní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/>
            </a:r>
            <a:br>
              <a:rPr lang="cs-CZ" sz="1200" dirty="0">
                <a:solidFill>
                  <a:srgbClr val="000000"/>
                </a:solidFill>
                <a:latin typeface="arial"/>
              </a:rPr>
            </a:br>
            <a:r>
              <a:rPr lang="cs-CZ" sz="1200" dirty="0">
                <a:solidFill>
                  <a:srgbClr val="000000"/>
                </a:solidFill>
                <a:latin typeface="arial"/>
              </a:rPr>
              <a:t/>
            </a:r>
            <a:br>
              <a:rPr lang="cs-CZ" sz="1200" dirty="0">
                <a:solidFill>
                  <a:srgbClr val="000000"/>
                </a:solidFill>
                <a:latin typeface="arial"/>
              </a:rPr>
            </a:b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endParaRPr lang="cs-CZ" sz="1200" dirty="0">
              <a:solidFill>
                <a:srgbClr val="000000"/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4042931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ppt/theme/theme1.xml><?xml version="1.0" encoding="utf-8"?>
<a:theme xmlns:a="http://schemas.openxmlformats.org/drawingml/2006/main" name="1_Mountain">
  <a:themeElements>
    <a:clrScheme name="Mountain">
      <a:dk1>
        <a:srgbClr val="000000"/>
      </a:dk1>
      <a:lt1>
        <a:srgbClr val="FFFFFF"/>
      </a:lt1>
      <a:dk2>
        <a:srgbClr val="0536B3"/>
      </a:dk2>
      <a:lt2>
        <a:srgbClr val="7CB7F8"/>
      </a:lt2>
      <a:accent1>
        <a:srgbClr val="3F9EE4"/>
      </a:accent1>
      <a:accent2>
        <a:srgbClr val="77B559"/>
      </a:accent2>
      <a:accent3>
        <a:srgbClr val="E4A81B"/>
      </a:accent3>
      <a:accent4>
        <a:srgbClr val="108BB4"/>
      </a:accent4>
      <a:accent5>
        <a:srgbClr val="DA7328"/>
      </a:accent5>
      <a:accent6>
        <a:srgbClr val="AE589F"/>
      </a:accent6>
      <a:hlink>
        <a:srgbClr val="460245"/>
      </a:hlink>
      <a:folHlink>
        <a:srgbClr val="AC17D6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Mountain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0000"/>
              </a:schemeClr>
            </a:gs>
            <a:gs pos="50000">
              <a:schemeClr val="phClr">
                <a:tint val="25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100000"/>
                <a:hueMod val="100000"/>
                <a:satMod val="10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40000"/>
                <a:shade val="100000"/>
                <a:hueMod val="100000"/>
                <a:satMod val="100000"/>
              </a:schemeClr>
            </a:gs>
            <a:gs pos="30000">
              <a:schemeClr val="phClr">
                <a:tint val="100000"/>
                <a:shade val="100000"/>
                <a:hueMod val="100000"/>
                <a:satMod val="100000"/>
              </a:schemeClr>
            </a:gs>
            <a:gs pos="68000">
              <a:schemeClr val="phClr">
                <a:tint val="100000"/>
                <a:shade val="100000"/>
                <a:hueMod val="100000"/>
                <a:satMod val="100000"/>
              </a:schemeClr>
            </a:gs>
            <a:gs pos="100000">
              <a:schemeClr val="phClr">
                <a:tint val="40000"/>
                <a:shade val="100000"/>
                <a:hueMod val="100000"/>
                <a:satMod val="100000"/>
              </a:schemeClr>
            </a:gs>
          </a:gsLst>
          <a:lin ang="540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algn="br">
              <a:srgbClr val="000000">
                <a:alpha val="0"/>
              </a:srgbClr>
            </a:outerShdw>
          </a:effectLst>
        </a:effectStyle>
        <a:effectStyle>
          <a:effectLst>
            <a:outerShdw dir="5400000" algn="ctr">
              <a:srgbClr val="EBE9ED">
                <a:alpha val="0"/>
              </a:srgbClr>
            </a:outerShdw>
          </a:effectLst>
          <a:scene3d>
            <a:camera prst="orthographicFront" fov="0">
              <a:rot lat="0" lon="0" rev="0"/>
            </a:camera>
            <a:lightRig rig="glow" dir="b">
              <a:rot lat="0" lon="0" rev="0"/>
            </a:lightRig>
          </a:scene3d>
          <a:sp3d contourW="6350" prstMaterial="softEdge">
            <a:bevelT w="25400" h="25400"/>
            <a:contourClr>
              <a:schemeClr val="phClr">
                <a:tint val="9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reflection blurRad="12700" stA="40000" endPos="40000" dist="25400" dir="5400000" sy="-100000" rotWithShape="0"/>
          </a:effectLst>
          <a:scene3d>
            <a:camera prst="perspectiveFront" fov="0">
              <a:rot lat="0" lon="0" rev="0"/>
            </a:camera>
            <a:lightRig rig="glow" dir="b">
              <a:rot lat="0" lon="0" rev="0"/>
            </a:lightRig>
          </a:scene3d>
          <a:sp3d contourW="6350" prstMaterial="softEdge">
            <a:bevelT w="50800" h="25400"/>
            <a:contourClr>
              <a:schemeClr val="phClr">
                <a:tint val="100000"/>
                <a:shade val="8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95000"/>
                <a:satMod val="100000"/>
              </a:schemeClr>
            </a:gs>
            <a:gs pos="100000">
              <a:schemeClr val="phClr">
                <a:tint val="10000"/>
                <a:satMod val="300000"/>
              </a:schemeClr>
            </a:gs>
          </a:gsLst>
          <a:lin ang="13000000" scaled="0"/>
        </a:gradFill>
        <a:blipFill>
          <a:blip xmlns:r="http://schemas.openxmlformats.org/officeDocument/2006/relationships" r:embed="rId1">
            <a:duotone>
              <a:schemeClr val="phClr">
                <a:tint val="100000"/>
                <a:shade val="75000"/>
                <a:hueMod val="100000"/>
                <a:satMod val="100000"/>
              </a:schemeClr>
              <a:schemeClr val="phClr">
                <a:tint val="55000"/>
                <a:shade val="100000"/>
                <a:hueMod val="100000"/>
                <a:satMod val="10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3_Mountain">
  <a:themeElements>
    <a:clrScheme name="Mountain">
      <a:dk1>
        <a:srgbClr val="000000"/>
      </a:dk1>
      <a:lt1>
        <a:srgbClr val="FFFFFF"/>
      </a:lt1>
      <a:dk2>
        <a:srgbClr val="0536B3"/>
      </a:dk2>
      <a:lt2>
        <a:srgbClr val="7CB7F8"/>
      </a:lt2>
      <a:accent1>
        <a:srgbClr val="3F9EE4"/>
      </a:accent1>
      <a:accent2>
        <a:srgbClr val="77B559"/>
      </a:accent2>
      <a:accent3>
        <a:srgbClr val="E4A81B"/>
      </a:accent3>
      <a:accent4>
        <a:srgbClr val="108BB4"/>
      </a:accent4>
      <a:accent5>
        <a:srgbClr val="DA7328"/>
      </a:accent5>
      <a:accent6>
        <a:srgbClr val="AE589F"/>
      </a:accent6>
      <a:hlink>
        <a:srgbClr val="460245"/>
      </a:hlink>
      <a:folHlink>
        <a:srgbClr val="AC17D6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Mountain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0000"/>
              </a:schemeClr>
            </a:gs>
            <a:gs pos="50000">
              <a:schemeClr val="phClr">
                <a:tint val="25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100000"/>
                <a:hueMod val="100000"/>
                <a:satMod val="10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40000"/>
                <a:shade val="100000"/>
                <a:hueMod val="100000"/>
                <a:satMod val="100000"/>
              </a:schemeClr>
            </a:gs>
            <a:gs pos="30000">
              <a:schemeClr val="phClr">
                <a:tint val="100000"/>
                <a:shade val="100000"/>
                <a:hueMod val="100000"/>
                <a:satMod val="100000"/>
              </a:schemeClr>
            </a:gs>
            <a:gs pos="68000">
              <a:schemeClr val="phClr">
                <a:tint val="100000"/>
                <a:shade val="100000"/>
                <a:hueMod val="100000"/>
                <a:satMod val="100000"/>
              </a:schemeClr>
            </a:gs>
            <a:gs pos="100000">
              <a:schemeClr val="phClr">
                <a:tint val="40000"/>
                <a:shade val="100000"/>
                <a:hueMod val="100000"/>
                <a:satMod val="100000"/>
              </a:schemeClr>
            </a:gs>
          </a:gsLst>
          <a:lin ang="540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algn="br">
              <a:srgbClr val="000000">
                <a:alpha val="0"/>
              </a:srgbClr>
            </a:outerShdw>
          </a:effectLst>
        </a:effectStyle>
        <a:effectStyle>
          <a:effectLst>
            <a:outerShdw dir="5400000" algn="ctr">
              <a:srgbClr val="EBE9ED">
                <a:alpha val="0"/>
              </a:srgbClr>
            </a:outerShdw>
          </a:effectLst>
          <a:scene3d>
            <a:camera prst="orthographicFront" fov="0">
              <a:rot lat="0" lon="0" rev="0"/>
            </a:camera>
            <a:lightRig rig="glow" dir="b">
              <a:rot lat="0" lon="0" rev="0"/>
            </a:lightRig>
          </a:scene3d>
          <a:sp3d contourW="6350" prstMaterial="softEdge">
            <a:bevelT w="25400" h="25400"/>
            <a:contourClr>
              <a:schemeClr val="phClr">
                <a:tint val="9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reflection blurRad="12700" stA="40000" endPos="40000" dist="25400" dir="5400000" sy="-100000" rotWithShape="0"/>
          </a:effectLst>
          <a:scene3d>
            <a:camera prst="perspectiveFront" fov="0">
              <a:rot lat="0" lon="0" rev="0"/>
            </a:camera>
            <a:lightRig rig="glow" dir="b">
              <a:rot lat="0" lon="0" rev="0"/>
            </a:lightRig>
          </a:scene3d>
          <a:sp3d contourW="6350" prstMaterial="softEdge">
            <a:bevelT w="50800" h="25400"/>
            <a:contourClr>
              <a:schemeClr val="phClr">
                <a:tint val="100000"/>
                <a:shade val="8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95000"/>
                <a:satMod val="100000"/>
              </a:schemeClr>
            </a:gs>
            <a:gs pos="100000">
              <a:schemeClr val="phClr">
                <a:tint val="10000"/>
                <a:satMod val="300000"/>
              </a:schemeClr>
            </a:gs>
          </a:gsLst>
          <a:lin ang="13000000" scaled="0"/>
        </a:gradFill>
        <a:blipFill>
          <a:blip xmlns:r="http://schemas.openxmlformats.org/officeDocument/2006/relationships" r:embed="rId1">
            <a:duotone>
              <a:schemeClr val="phClr">
                <a:tint val="100000"/>
                <a:shade val="75000"/>
                <a:hueMod val="100000"/>
                <a:satMod val="100000"/>
              </a:schemeClr>
              <a:schemeClr val="phClr">
                <a:tint val="55000"/>
                <a:shade val="100000"/>
                <a:hueMod val="100000"/>
                <a:satMod val="100000"/>
              </a:schemeClr>
            </a:duotone>
          </a:blip>
          <a:stretch>
            <a:fillRect/>
          </a:stretch>
        </a:blipFill>
      </a:bgFillStyleLst>
    </a:fmtScheme>
  </a:themeElements>
  <a:objectDefaults>
    <a:spDef>
      <a:spPr>
        <a:solidFill>
          <a:srgbClr val="0000FF"/>
        </a:solidFill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</a:theme>
</file>

<file path=ppt/theme/theme4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Horský motiv</Template>
  <TotalTime>4603</TotalTime>
  <Words>592</Words>
  <Application>Microsoft Office PowerPoint</Application>
  <PresentationFormat>Předvádění na obrazovce (4:3)</PresentationFormat>
  <Paragraphs>195</Paragraphs>
  <Slides>11</Slides>
  <Notes>5</Notes>
  <HiddenSlides>0</HiddenSlides>
  <MMClips>0</MMClips>
  <ScaleCrop>false</ScaleCrop>
  <HeadingPairs>
    <vt:vector size="6" baseType="variant">
      <vt:variant>
        <vt:lpstr>Použitá písma</vt:lpstr>
      </vt:variant>
      <vt:variant>
        <vt:i4>12</vt:i4>
      </vt:variant>
      <vt:variant>
        <vt:lpstr>Motiv</vt:lpstr>
      </vt:variant>
      <vt:variant>
        <vt:i4>4</vt:i4>
      </vt:variant>
      <vt:variant>
        <vt:lpstr>Nadpisy snímků</vt:lpstr>
      </vt:variant>
      <vt:variant>
        <vt:i4>11</vt:i4>
      </vt:variant>
    </vt:vector>
  </HeadingPairs>
  <TitlesOfParts>
    <vt:vector size="27" baseType="lpstr">
      <vt:lpstr>바탕</vt:lpstr>
      <vt:lpstr>맑은 고딕</vt:lpstr>
      <vt:lpstr>Andalus</vt:lpstr>
      <vt:lpstr>arial</vt:lpstr>
      <vt:lpstr>arial</vt:lpstr>
      <vt:lpstr>Calibri</vt:lpstr>
      <vt:lpstr>Century Gothic</vt:lpstr>
      <vt:lpstr>Gill Sans MT</vt:lpstr>
      <vt:lpstr>Monotype Corsiva</vt:lpstr>
      <vt:lpstr>Times New Roman</vt:lpstr>
      <vt:lpstr>Wingdings</vt:lpstr>
      <vt:lpstr>Wingdings 2</vt:lpstr>
      <vt:lpstr>1_Mountain</vt:lpstr>
      <vt:lpstr>Motiv systému Office</vt:lpstr>
      <vt:lpstr>3_Mountain</vt:lpstr>
      <vt:lpstr>Austin</vt:lpstr>
      <vt:lpstr>Prezentace aplikace PowerPoint</vt:lpstr>
      <vt:lpstr>Anotace</vt:lpstr>
      <vt:lpstr>Datum vytvoření:</vt:lpstr>
      <vt:lpstr>Prezentace aplikace PowerPoint</vt:lpstr>
      <vt:lpstr>PŘÍDAVNÁ JMÉNA </vt:lpstr>
      <vt:lpstr>PŘÍDAVNÁ JMÉNA </vt:lpstr>
      <vt:lpstr>PODSTATNÁ JMÉNA </vt:lpstr>
      <vt:lpstr>PODSTATNÁ JMÉNA </vt:lpstr>
      <vt:lpstr>Prezentace aplikace PowerPoint</vt:lpstr>
      <vt:lpstr>Prezentace aplikace PowerPoint</vt:lpstr>
      <vt:lpstr>Použité zdroje: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Ing. Ráček Václav</dc:creator>
  <cp:lastModifiedBy>Ing. Václav Ráček</cp:lastModifiedBy>
  <cp:revision>322</cp:revision>
  <dcterms:created xsi:type="dcterms:W3CDTF">2011-11-08T12:26:57Z</dcterms:created>
  <dcterms:modified xsi:type="dcterms:W3CDTF">2013-12-15T17:11:13Z</dcterms:modified>
</cp:coreProperties>
</file>