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  <p:sldMasterId id="2147483744" r:id="rId3"/>
    <p:sldMasterId id="2147483768" r:id="rId4"/>
  </p:sldMasterIdLst>
  <p:notesMasterIdLst>
    <p:notesMasterId r:id="rId16"/>
  </p:notesMasterIdLst>
  <p:sldIdLst>
    <p:sldId id="322" r:id="rId5"/>
    <p:sldId id="323" r:id="rId6"/>
    <p:sldId id="324" r:id="rId7"/>
    <p:sldId id="369" r:id="rId8"/>
    <p:sldId id="364" r:id="rId9"/>
    <p:sldId id="365" r:id="rId10"/>
    <p:sldId id="366" r:id="rId11"/>
    <p:sldId id="367" r:id="rId12"/>
    <p:sldId id="360" r:id="rId13"/>
    <p:sldId id="368" r:id="rId14"/>
    <p:sldId id="34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8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FF"/>
    <a:srgbClr val="00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/>
        <p:guide pos="4876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15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35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58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79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95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769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9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80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35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2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76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502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389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0935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689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73347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071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23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09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4685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23887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0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378357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VY_32_INOVACE_492_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PODSTATNÁ JMÉNA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–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PÁDŮ A VZORŮ PODSTATNÝCH JMEN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Materiál určen pro práci žáků na ZŠ – 1. stupeň v předmětu Český jazyk a literatura pro 5. ročník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Cílem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Microsoft PowerPointové prezentace je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opakování podstatných jmen, jejich pádů a vzorů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Součástí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prezentace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pracovní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listy</a:t>
            </a:r>
          </a:p>
        </p:txBody>
      </p:sp>
    </p:spTree>
    <p:extLst>
      <p:ext uri="{BB962C8B-B14F-4D97-AF65-F5344CB8AC3E}">
        <p14:creationId xmlns:p14="http://schemas.microsoft.com/office/powerpoint/2010/main" val="4917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Podstatná jména – pád, vzor</a:t>
            </a: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podstatných jmen – pád, vzor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7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Koncovky podstatných jmen podle vzoru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koncovek podstatných jmen podle vzoru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9, 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57784" lvl="1" indent="0">
              <a:lnSpc>
                <a:spcPct val="120000"/>
              </a:lnSpc>
              <a:buClrTx/>
              <a:buSzPct val="100000"/>
              <a:buNone/>
            </a:pP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</a:rPr>
              <a:t>Listopad</a:t>
            </a:r>
            <a:endParaRPr lang="cs-CZ" sz="24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393302" y="1261719"/>
            <a:ext cx="6211146" cy="653947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PODSTATNÁ JMÉNA, PÁDY, VZORY, </a:t>
            </a:r>
          </a:p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KONCOVKY PODSTATNÝCH JMEN 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4428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Vývojový diagram: děrná páska 10"/>
          <p:cNvSpPr/>
          <p:nvPr/>
        </p:nvSpPr>
        <p:spPr>
          <a:xfrm>
            <a:off x="3672384" y="3700986"/>
            <a:ext cx="5472608" cy="2711919"/>
          </a:xfrm>
          <a:prstGeom prst="flowChartPunchedTape">
            <a:avLst/>
          </a:prstGeom>
          <a:solidFill>
            <a:srgbClr val="006600"/>
          </a:solidFill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prstClr val="white"/>
                </a:solidFill>
              </a:rPr>
              <a:t>Pravopis předložek S (se), z (ze) se často liší od výslovnosti, např.: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bratrem /z/		z Písku /s/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důvtipem /z/		z přesvědčení /s/</a:t>
            </a:r>
          </a:p>
          <a:p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1121401"/>
            <a:ext cx="6571030" cy="64633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isometricOffAxis1Lef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Skupiny –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</a:t>
            </a:r>
            <a:endParaRPr lang="cs-CZ" sz="3600" b="1" i="1" dirty="0">
              <a:ln>
                <a:solidFill>
                  <a:srgbClr val="92D050"/>
                </a:solidFill>
              </a:ln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60648"/>
            <a:ext cx="2935419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já		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ně</a:t>
            </a:r>
            <a:r>
              <a:rPr lang="cs-CZ" dirty="0" smtClean="0">
                <a:solidFill>
                  <a:srgbClr val="0070C0"/>
                </a:solidFill>
              </a:rPr>
              <a:t>, mi	(tobě)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o</a:t>
            </a:r>
            <a:r>
              <a:rPr lang="cs-CZ" b="1" dirty="0" smtClean="0">
                <a:solidFill>
                  <a:srgbClr val="0070C0"/>
                </a:solidFill>
              </a:rPr>
              <a:t> mně	</a:t>
            </a:r>
            <a:r>
              <a:rPr lang="cs-CZ" dirty="0" smtClean="0">
                <a:solidFill>
                  <a:srgbClr val="0070C0"/>
                </a:solidFill>
              </a:rPr>
              <a:t>(o 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mnou</a:t>
            </a:r>
          </a:p>
          <a:p>
            <a:pPr marL="342900" indent="-342900">
              <a:buFontTx/>
              <a:buAutoNum type="arabicPeriod"/>
            </a:pPr>
            <a:endParaRPr lang="cs-CZ" dirty="0" smtClean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515263">
            <a:off x="-98449" y="3424645"/>
            <a:ext cx="6426759" cy="58477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3200" b="1" cap="all" dirty="0" err="1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y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, 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zý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: brzy, jazyk, nazývat se </a:t>
            </a:r>
            <a:endParaRPr lang="cs-CZ" sz="3200" b="1" cap="all" dirty="0">
              <a:ln w="9000" cmpd="sng">
                <a:solidFill>
                  <a:srgbClr val="909465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909465">
                      <a:shade val="20000"/>
                      <a:satMod val="245000"/>
                    </a:srgbClr>
                  </a:gs>
                  <a:gs pos="43000">
                    <a:srgbClr val="909465">
                      <a:satMod val="255000"/>
                    </a:srgbClr>
                  </a:gs>
                  <a:gs pos="48000">
                    <a:srgbClr val="909465">
                      <a:shade val="85000"/>
                      <a:satMod val="255000"/>
                    </a:srgbClr>
                  </a:gs>
                  <a:gs pos="100000">
                    <a:srgbClr val="909465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3401127">
            <a:off x="3238147" y="2609779"/>
            <a:ext cx="7077579" cy="523220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2800" b="1" dirty="0" smtClean="0">
                <a:ln w="1143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71685A">
                    <a:lumMod val="75000"/>
                  </a:srgbClr>
                </a:solidFill>
                <a:effectLst>
                  <a:glow rad="228600">
                    <a:srgbClr val="FF6700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PŘEDPONY S – (SE-), z – (ZE-), VZ – (VZE-)</a:t>
            </a:r>
            <a:endParaRPr lang="cs-CZ" sz="2800" b="1" dirty="0">
              <a:ln w="1143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71685A">
                  <a:lumMod val="75000"/>
                </a:srgbClr>
              </a:solidFill>
              <a:effectLst>
                <a:glow rad="228600">
                  <a:srgbClr val="FF6700">
                    <a:satMod val="175000"/>
                    <a:alpha val="4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5. ročník</a:t>
            </a:r>
          </a:p>
        </p:txBody>
      </p:sp>
      <p:grpSp>
        <p:nvGrpSpPr>
          <p:cNvPr id="15" name="Skupina 14"/>
          <p:cNvGrpSpPr/>
          <p:nvPr/>
        </p:nvGrpSpPr>
        <p:grpSpPr>
          <a:xfrm rot="20544323">
            <a:off x="-304624" y="3579326"/>
            <a:ext cx="6048673" cy="1872208"/>
            <a:chOff x="899591" y="3717032"/>
            <a:chExt cx="6048673" cy="1872208"/>
          </a:xfrm>
          <a:scene3d>
            <a:camera prst="isometricTopUp"/>
            <a:lightRig rig="threePt" dir="t"/>
          </a:scene3d>
        </p:grpSpPr>
        <p:sp>
          <p:nvSpPr>
            <p:cNvPr id="14" name="Vodorovný svitek 13"/>
            <p:cNvSpPr/>
            <p:nvPr/>
          </p:nvSpPr>
          <p:spPr>
            <a:xfrm>
              <a:off x="899591" y="3717032"/>
              <a:ext cx="6048673" cy="1872208"/>
            </a:xfrm>
            <a:prstGeom prst="horizontalScrol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28014" y="4224863"/>
              <a:ext cx="5904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prstClr val="black"/>
                  </a:solidFill>
                </a:rPr>
                <a:t>Zkratky a značky:</a:t>
              </a:r>
              <a:r>
                <a:rPr lang="cs-CZ" dirty="0" smtClean="0">
                  <a:solidFill>
                    <a:prstClr val="black"/>
                  </a:solidFill>
                </a:rPr>
                <a:t> </a:t>
              </a:r>
              <a:r>
                <a:rPr lang="cs-CZ" b="1" i="1" dirty="0" smtClean="0">
                  <a:solidFill>
                    <a:prstClr val="black"/>
                  </a:solidFill>
                </a:rPr>
                <a:t>p.= pan,…</a:t>
              </a:r>
            </a:p>
            <a:p>
              <a:r>
                <a:rPr lang="cs-CZ" b="1" i="1" dirty="0">
                  <a:solidFill>
                    <a:prstClr val="black"/>
                  </a:solidFill>
                </a:rPr>
                <a:t>	</a:t>
              </a:r>
              <a:r>
                <a:rPr lang="cs-CZ" b="1" i="1" dirty="0" smtClean="0">
                  <a:solidFill>
                    <a:prstClr val="black"/>
                  </a:solidFill>
                </a:rPr>
                <a:t>	  s. = slečna, sestra, …</a:t>
              </a:r>
            </a:p>
            <a:p>
              <a:r>
                <a:rPr lang="cs-CZ" b="1" i="1" dirty="0" smtClean="0">
                  <a:solidFill>
                    <a:prstClr val="black"/>
                  </a:solidFill>
                </a:rPr>
                <a:t>		  č. j. = číslo jednací, jednotné číslo</a:t>
              </a: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854994" y="566678"/>
            <a:ext cx="5248553" cy="2862322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</a:t>
            </a:r>
          </a:p>
          <a:p>
            <a:pPr algn="ctr"/>
            <a:r>
              <a:rPr lang="cs-CZ" sz="6000" b="1" dirty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6000" b="1" dirty="0" smtClean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endParaRPr lang="cs-CZ" sz="6000" b="1" dirty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200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PODSTATNÁ JMÉNA </a:t>
            </a:r>
            <a:endParaRPr lang="cs-CZ" sz="28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32704" y="490062"/>
            <a:ext cx="91440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</a:rPr>
              <a:t>Doplňte do tabulky podstatná jména správně podle pádů a vzorů.</a:t>
            </a:r>
            <a:endParaRPr lang="cs-CZ" sz="2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560499"/>
              </p:ext>
            </p:extLst>
          </p:nvPr>
        </p:nvGraphicFramePr>
        <p:xfrm>
          <a:off x="397440" y="1052736"/>
          <a:ext cx="8283712" cy="5090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19844"/>
                <a:gridCol w="1962628"/>
                <a:gridCol w="2952328"/>
                <a:gridCol w="1948912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dirty="0" smtClean="0">
                          <a:latin typeface="+mn-lt"/>
                        </a:rPr>
                        <a:t>Podstatné</a:t>
                      </a:r>
                      <a:r>
                        <a:rPr lang="cs-CZ" sz="1800" baseline="0" dirty="0" smtClean="0">
                          <a:latin typeface="+mn-lt"/>
                        </a:rPr>
                        <a:t> jméno</a:t>
                      </a:r>
                      <a:endParaRPr lang="cs-CZ" sz="1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dirty="0" smtClean="0">
                          <a:latin typeface="+mn-lt"/>
                        </a:rPr>
                        <a:t>Převedení</a:t>
                      </a:r>
                      <a:r>
                        <a:rPr lang="cs-CZ" sz="1800" baseline="0" dirty="0" smtClean="0">
                          <a:latin typeface="+mn-lt"/>
                        </a:rPr>
                        <a:t> do příslušného pádu a čísla</a:t>
                      </a:r>
                      <a:endParaRPr lang="cs-CZ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dirty="0" smtClean="0">
                          <a:latin typeface="+mn-lt"/>
                        </a:rPr>
                        <a:t>Určení</a:t>
                      </a:r>
                      <a:r>
                        <a:rPr lang="cs-CZ" sz="1800" baseline="0" dirty="0" smtClean="0">
                          <a:latin typeface="+mn-lt"/>
                        </a:rPr>
                        <a:t> vzoru</a:t>
                      </a:r>
                      <a:endParaRPr lang="cs-CZ" sz="1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práce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3.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mrkev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6.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žena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7. p. č. mn.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chvíle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6. p. č. mn.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zeď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2.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sůl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7.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lev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4. p. č. mn.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hotel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2.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účes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3.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vítězství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2.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slunce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6.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pondělí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800" b="1" dirty="0" smtClean="0">
                          <a:latin typeface="+mj-lt"/>
                        </a:rPr>
                        <a:t>4. p. č. j.</a:t>
                      </a:r>
                      <a:endParaRPr lang="cs-CZ" sz="1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71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PODSTATNÁ JMÉNA </a:t>
            </a:r>
            <a:endParaRPr lang="cs-CZ" sz="28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32704" y="490062"/>
            <a:ext cx="91440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</a:rPr>
              <a:t>Kontrola doplnění do tabulky podstatných jmen podle pádů a vzorů.</a:t>
            </a:r>
            <a:endParaRPr lang="cs-CZ" sz="2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655541"/>
              </p:ext>
            </p:extLst>
          </p:nvPr>
        </p:nvGraphicFramePr>
        <p:xfrm>
          <a:off x="397440" y="1052736"/>
          <a:ext cx="8283712" cy="5090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19844"/>
                <a:gridCol w="2646259"/>
                <a:gridCol w="2412713"/>
                <a:gridCol w="180489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Podstatné</a:t>
                      </a:r>
                      <a:r>
                        <a:rPr lang="cs-CZ" baseline="0" dirty="0" smtClean="0"/>
                        <a:t> jméno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Převedení</a:t>
                      </a:r>
                      <a:r>
                        <a:rPr lang="cs-CZ" baseline="0" dirty="0" smtClean="0"/>
                        <a:t> do příslušného pádu a čísla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Určení</a:t>
                      </a:r>
                      <a:r>
                        <a:rPr lang="cs-CZ" baseline="0" dirty="0" smtClean="0"/>
                        <a:t> vzoru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práce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mrkev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žena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chvíle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zeď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sůl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lev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hotel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účes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vítězství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slunce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pondělí </a:t>
                      </a:r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633117" y="1697757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3. p. č. j.</a:t>
            </a:r>
            <a:endParaRPr lang="cs-CZ" b="1" dirty="0">
              <a:latin typeface="+mj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33117" y="2061081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+mj-lt"/>
              </a:rPr>
              <a:t>6</a:t>
            </a:r>
            <a:r>
              <a:rPr lang="cs-CZ" b="1" dirty="0" smtClean="0">
                <a:latin typeface="+mj-lt"/>
              </a:rPr>
              <a:t>. p. č. j.</a:t>
            </a:r>
            <a:endParaRPr lang="cs-CZ" b="1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24150" y="2434838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7. p. č. mn.</a:t>
            </a:r>
            <a:endParaRPr lang="cs-CZ" b="1" dirty="0"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24150" y="2804403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+mj-lt"/>
              </a:rPr>
              <a:t>6</a:t>
            </a:r>
            <a:r>
              <a:rPr lang="cs-CZ" b="1" dirty="0" smtClean="0">
                <a:latin typeface="+mj-lt"/>
              </a:rPr>
              <a:t>. p. č. mn.</a:t>
            </a:r>
            <a:endParaRPr lang="cs-CZ" b="1" dirty="0">
              <a:latin typeface="+mj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33117" y="3175109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2. p. č. j.</a:t>
            </a:r>
            <a:endParaRPr lang="cs-CZ" b="1" dirty="0">
              <a:latin typeface="+mj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33117" y="3548866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+mj-lt"/>
              </a:rPr>
              <a:t>7</a:t>
            </a:r>
            <a:r>
              <a:rPr lang="cs-CZ" b="1" dirty="0" smtClean="0">
                <a:latin typeface="+mj-lt"/>
              </a:rPr>
              <a:t>. p. č. j.</a:t>
            </a:r>
            <a:endParaRPr lang="cs-CZ" b="1" dirty="0">
              <a:latin typeface="+mj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4625" y="3918431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4. p. č. mn.</a:t>
            </a:r>
            <a:endParaRPr lang="cs-CZ" b="1" dirty="0">
              <a:latin typeface="+mj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33117" y="4287996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2. p. č. j.</a:t>
            </a:r>
            <a:endParaRPr lang="cs-CZ" b="1" dirty="0"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33117" y="466289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3. p. č. j.</a:t>
            </a:r>
            <a:endParaRPr lang="cs-CZ" b="1" dirty="0">
              <a:latin typeface="+mj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33117" y="5028267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2. p. č. j.</a:t>
            </a:r>
            <a:endParaRPr lang="cs-CZ" b="1" dirty="0">
              <a:latin typeface="+mj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33117" y="540202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+mj-lt"/>
              </a:rPr>
              <a:t>6</a:t>
            </a:r>
            <a:r>
              <a:rPr lang="cs-CZ" b="1" dirty="0" smtClean="0">
                <a:latin typeface="+mj-lt"/>
              </a:rPr>
              <a:t>. p. č. j.</a:t>
            </a:r>
            <a:endParaRPr lang="cs-CZ" b="1" dirty="0">
              <a:latin typeface="+mj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633117" y="5776922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4. p. č. j.</a:t>
            </a:r>
            <a:endParaRPr lang="cs-CZ" b="1" dirty="0">
              <a:latin typeface="+mj-lt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34377" y="1688396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k</a:t>
            </a:r>
            <a:r>
              <a:rPr lang="cs-CZ" b="1" dirty="0" smtClean="0">
                <a:solidFill>
                  <a:srgbClr val="0000FF"/>
                </a:solidFill>
              </a:rPr>
              <a:t> práci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86752" y="2058030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o mrkvi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148652" y="2435979"/>
            <a:ext cx="1037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s</a:t>
            </a:r>
            <a:r>
              <a:rPr lang="cs-CZ" b="1" dirty="0" smtClean="0">
                <a:solidFill>
                  <a:srgbClr val="0000FF"/>
                </a:solidFill>
              </a:rPr>
              <a:t> ženami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091502" y="2800211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o chvílích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224852" y="3175109"/>
            <a:ext cx="870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b</a:t>
            </a:r>
            <a:r>
              <a:rPr lang="cs-CZ" b="1" dirty="0" smtClean="0">
                <a:solidFill>
                  <a:srgbClr val="0000FF"/>
                </a:solidFill>
              </a:rPr>
              <a:t>ez zdi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234377" y="3543533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se solí 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405827" y="3914239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lvy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75287" y="4283804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b</a:t>
            </a:r>
            <a:r>
              <a:rPr lang="cs-CZ" b="1" dirty="0" smtClean="0">
                <a:solidFill>
                  <a:srgbClr val="0000FF"/>
                </a:solidFill>
              </a:rPr>
              <a:t>ez hotelu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199112" y="4658702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k</a:t>
            </a:r>
            <a:r>
              <a:rPr lang="cs-CZ" b="1" dirty="0" smtClean="0">
                <a:solidFill>
                  <a:srgbClr val="0000FF"/>
                </a:solidFill>
              </a:rPr>
              <a:t> účesu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970512" y="5031318"/>
            <a:ext cx="1383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b</a:t>
            </a:r>
            <a:r>
              <a:rPr lang="cs-CZ" b="1" dirty="0" smtClean="0">
                <a:solidFill>
                  <a:srgbClr val="0000FF"/>
                </a:solidFill>
              </a:rPr>
              <a:t>ez vítězství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186752" y="5402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o slunci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205802" y="5767397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pondělí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343420" y="1691283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růže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267220" y="206108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píseň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295795" y="2426454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žena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314845" y="280554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růže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314845" y="316977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kost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324370" y="3541251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kost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343420" y="3914239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pán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305320" y="4289137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hrad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05320" y="4662894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hrad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191020" y="5027126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stavení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7276745" y="540316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moře 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7191020" y="5760923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( stavení )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1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PODSTATNÁ JMÉNA </a:t>
            </a:r>
            <a:endParaRPr lang="cs-CZ" sz="28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1" y="823015"/>
            <a:ext cx="91440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</a:rPr>
              <a:t>Doplň správné koncovky podstatných jmen podle vzoru </a:t>
            </a:r>
            <a:endParaRPr lang="cs-CZ" sz="2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27746"/>
              </p:ext>
            </p:extLst>
          </p:nvPr>
        </p:nvGraphicFramePr>
        <p:xfrm>
          <a:off x="287523" y="1272376"/>
          <a:ext cx="8568952" cy="4820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61"/>
                <a:gridCol w="8028891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1.</a:t>
                      </a:r>
                      <a:endParaRPr kumimoji="0" lang="cs-CZ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Ps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mají dráp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Před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dávnými čas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Někteří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lidé chovají plaz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4.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Narýsuj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dva pravé </a:t>
                      </a:r>
                      <a:r>
                        <a:rPr lang="cs-CZ" sz="1800" b="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úhl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5.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Holčička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s dlouhými cop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 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Voda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byla v </a:t>
                      </a:r>
                      <a:r>
                        <a:rPr lang="cs-CZ" sz="1800" b="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konv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7.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Herectv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má v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krv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8.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Na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širém </a:t>
                      </a:r>
                      <a:r>
                        <a:rPr lang="cs-CZ" sz="1800" b="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pol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roste obil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9.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Jeřab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máme chránit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10.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Knihu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podej </a:t>
                      </a:r>
                      <a:r>
                        <a:rPr lang="cs-CZ" sz="180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bratro</a:t>
                      </a:r>
                      <a:r>
                        <a:rPr lang="cs-CZ" sz="18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v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Zahlídli jsme v ZOO páv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a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pštros</a:t>
                      </a:r>
                      <a:r>
                        <a:rPr lang="cs-CZ" sz="1800" b="1" baseline="0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 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12.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Kos</a:t>
                      </a:r>
                      <a:r>
                        <a:rPr lang="cs-CZ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… 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nádherně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zpívají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13.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Osl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… </a:t>
                      </a:r>
                      <a:r>
                        <a:rPr kumimoji="0" lang="cs-CZ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hlasitě hýkají.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1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PODSTATNÁ JMÉNA</a:t>
            </a:r>
            <a:endParaRPr lang="cs-CZ" sz="28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300" y="431444"/>
            <a:ext cx="91440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</a:rPr>
              <a:t>Kontrola doplnění koncovek podstatných jmen podle vzoru</a:t>
            </a:r>
            <a:endParaRPr lang="cs-CZ" sz="2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791443"/>
              </p:ext>
            </p:extLst>
          </p:nvPr>
        </p:nvGraphicFramePr>
        <p:xfrm>
          <a:off x="287523" y="872423"/>
          <a:ext cx="8568952" cy="4820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61"/>
                <a:gridCol w="8028891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1.</a:t>
                      </a:r>
                      <a:endParaRPr kumimoji="0" lang="cs-CZ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4.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5.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7.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8.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9.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10.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12.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+mj-lt"/>
                        </a:rPr>
                        <a:t>13.</a:t>
                      </a:r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62381" y="873210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0000"/>
                </a:solidFill>
                <a:latin typeface="Arial"/>
              </a:rPr>
              <a:t>Ps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mají dráp   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83698" y="88293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>
                <a:solidFill>
                  <a:srgbClr val="FF0000"/>
                </a:solidFill>
                <a:latin typeface="Arial"/>
              </a:rPr>
              <a:t>i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32822" y="1244327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Před dávnými čas   .</a:t>
            </a:r>
            <a:endParaRPr lang="cs-CZ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04327" y="88775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653854" y="122900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98706" y="1243519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y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29821" y="1609626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Někteří lidé chovají plaz 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19411" y="160962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86016" y="161428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y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016287" y="19888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992098" y="20033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>
                <a:solidFill>
                  <a:srgbClr val="FF0000"/>
                </a:solidFill>
                <a:latin typeface="Arial"/>
              </a:rPr>
              <a:t>y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28466" y="1993472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Narýsuj dva pravé </a:t>
            </a:r>
            <a:r>
              <a:rPr lang="cs-CZ" dirty="0" err="1" smtClean="0">
                <a:solidFill>
                  <a:srgbClr val="000000"/>
                </a:solidFill>
                <a:latin typeface="Arial"/>
              </a:rPr>
              <a:t>úhl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64567" y="236016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316452" y="237468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/>
              </a:rPr>
              <a:t>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841536" y="2353540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Holčička s dlouhými cop 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495057" y="274601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...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532181" y="273794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i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810585" y="2730932"/>
            <a:ext cx="2121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Voda byla v </a:t>
            </a:r>
            <a:r>
              <a:rPr lang="cs-CZ" dirty="0" err="1" smtClean="0">
                <a:solidFill>
                  <a:srgbClr val="000000"/>
                </a:solidFill>
                <a:latin typeface="Arial"/>
              </a:rPr>
              <a:t>konv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567826" y="30979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27780" y="309278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í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828109" y="3092787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0000"/>
                </a:solidFill>
                <a:latin typeface="Arial"/>
              </a:rPr>
              <a:t>Herectv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má v </a:t>
            </a:r>
            <a:r>
              <a:rPr lang="cs-CZ" dirty="0" err="1" smtClean="0">
                <a:solidFill>
                  <a:srgbClr val="000000"/>
                </a:solidFill>
                <a:latin typeface="Arial"/>
              </a:rPr>
              <a:t>krv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70389" y="3474228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Na širém </a:t>
            </a:r>
            <a:r>
              <a:rPr lang="cs-CZ" dirty="0" err="1" smtClean="0">
                <a:solidFill>
                  <a:srgbClr val="000000"/>
                </a:solidFill>
                <a:latin typeface="Arial"/>
              </a:rPr>
              <a:t>pol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roste obil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406189" y="384541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...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376796" y="382904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>
                <a:solidFill>
                  <a:srgbClr val="FF0000"/>
                </a:solidFill>
                <a:latin typeface="Arial"/>
              </a:rPr>
              <a:t>y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42098" y="3830896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Jeřáb    máme chránit.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776074" y="421786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...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819912" y="4217863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i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27584" y="4204888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Knihu podej </a:t>
            </a:r>
            <a:r>
              <a:rPr lang="cs-CZ" dirty="0" err="1" smtClean="0">
                <a:solidFill>
                  <a:srgbClr val="000000"/>
                </a:solidFill>
                <a:latin typeface="Arial"/>
              </a:rPr>
              <a:t>bratrov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40974" y="4586350"/>
            <a:ext cx="3993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Zahlédli jsme v ZOO páv   a pštros   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220068" y="498148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...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188763" y="496697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i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842131" y="4955682"/>
            <a:ext cx="2544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Kos   nádherně zpívají.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1152334" y="533545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...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187846" y="533489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i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827584" y="5319792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0000"/>
                </a:solidFill>
                <a:latin typeface="Arial"/>
              </a:rPr>
              <a:t>Osl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hlasitě hýkají.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2240892" y="87729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Arial"/>
              </a:rPr>
              <a:t>y 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2252958" y="88813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2640606" y="310909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2689049" y="309780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i</a:t>
            </a:r>
            <a:endParaRPr lang="cs-CZ" b="1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2119454" y="34848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179408" y="347967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/>
              </a:rPr>
              <a:t>i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237390" y="349599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3285833" y="348470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/>
              </a:rPr>
              <a:t>í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3309723" y="459886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3369677" y="459366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/>
              </a:rPr>
              <a:t>y</a:t>
            </a:r>
          </a:p>
        </p:txBody>
      </p:sp>
      <p:sp>
        <p:nvSpPr>
          <p:cNvPr id="72" name="TextovéPole 71"/>
          <p:cNvSpPr txBox="1"/>
          <p:nvPr/>
        </p:nvSpPr>
        <p:spPr>
          <a:xfrm>
            <a:off x="4337347" y="45986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/>
              </a:rPr>
              <a:t>…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4385790" y="458739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10736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9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4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49" dur="1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6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84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000"/>
                            </p:stCondLst>
                            <p:childTnLst>
                              <p:par>
                                <p:cTn id="214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219" dur="1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3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000"/>
                            </p:stCondLst>
                            <p:childTnLst>
                              <p:par>
                                <p:cTn id="249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254" dur="1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000"/>
                            </p:stCondLst>
                            <p:childTnLst>
                              <p:par>
                                <p:cTn id="256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1" dur="1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7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9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000"/>
                            </p:stCondLst>
                            <p:childTnLst>
                              <p:par>
                                <p:cTn id="307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312" dur="1000" fill="hold"/>
                                        <p:tgtEl>
                                          <p:spTgt spid="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2000"/>
                            </p:stCondLst>
                            <p:childTnLst>
                              <p:par>
                                <p:cTn id="314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9" dur="1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33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4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5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348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9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0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1000"/>
                            </p:stCondLst>
                            <p:childTnLst>
                              <p:par>
                                <p:cTn id="36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370" dur="1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38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0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05" dur="1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418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9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0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000"/>
                            </p:stCondLst>
                            <p:childTnLst>
                              <p:par>
                                <p:cTn id="43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40" dur="1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42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7" dur="1000" fill="hold"/>
                                        <p:tgtEl>
                                          <p:spTgt spid="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460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2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3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47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0" fill="hold">
                      <p:stCondLst>
                        <p:cond delay="indefinite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1000"/>
                            </p:stCondLst>
                            <p:childTnLst>
                              <p:par>
                                <p:cTn id="493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98" dur="1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9" fill="hold">
                      <p:stCondLst>
                        <p:cond delay="indefinite"/>
                      </p:stCondLst>
                      <p:childTnLst>
                        <p:par>
                          <p:cTn id="500" fill="hold">
                            <p:stCondLst>
                              <p:cond delay="0"/>
                            </p:stCondLst>
                            <p:childTnLst>
                              <p:par>
                                <p:cTn id="5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511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2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3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000"/>
                            </p:stCondLst>
                            <p:childTnLst>
                              <p:par>
                                <p:cTn id="528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3" dur="1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4" fill="hold">
                      <p:stCondLst>
                        <p:cond delay="indefinite"/>
                      </p:stCondLst>
                      <p:childTnLst>
                        <p:par>
                          <p:cTn id="535" fill="hold">
                            <p:stCondLst>
                              <p:cond delay="0"/>
                            </p:stCondLst>
                            <p:childTnLst>
                              <p:par>
                                <p:cTn id="5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6" grpId="1"/>
      <p:bldP spid="7" grpId="0"/>
      <p:bldP spid="11" grpId="0"/>
      <p:bldP spid="11" grpId="1"/>
      <p:bldP spid="11" grpId="2"/>
      <p:bldP spid="16" grpId="0"/>
      <p:bldP spid="16" grpId="1"/>
      <p:bldP spid="16" grpId="2"/>
      <p:bldP spid="17" grpId="0"/>
      <p:bldP spid="17" grpId="1"/>
      <p:bldP spid="18" grpId="0"/>
      <p:bldP spid="19" grpId="0"/>
      <p:bldP spid="19" grpId="1"/>
      <p:bldP spid="19" grpId="2"/>
      <p:bldP spid="20" grpId="0"/>
      <p:bldP spid="20" grpId="1"/>
      <p:bldP spid="21" grpId="0"/>
      <p:bldP spid="21" grpId="1"/>
      <p:bldP spid="21" grpId="2"/>
      <p:bldP spid="22" grpId="0"/>
      <p:bldP spid="22" grpId="1"/>
      <p:bldP spid="23" grpId="0"/>
      <p:bldP spid="24" grpId="0"/>
      <p:bldP spid="24" grpId="1"/>
      <p:bldP spid="24" grpId="2"/>
      <p:bldP spid="25" grpId="0"/>
      <p:bldP spid="25" grpId="1"/>
      <p:bldP spid="26" grpId="0"/>
      <p:bldP spid="27" grpId="0"/>
      <p:bldP spid="27" grpId="1"/>
      <p:bldP spid="27" grpId="2"/>
      <p:bldP spid="28" grpId="0"/>
      <p:bldP spid="28" grpId="1"/>
      <p:bldP spid="29" grpId="0"/>
      <p:bldP spid="30" grpId="0"/>
      <p:bldP spid="30" grpId="1"/>
      <p:bldP spid="30" grpId="2"/>
      <p:bldP spid="31" grpId="0"/>
      <p:bldP spid="31" grpId="1"/>
      <p:bldP spid="32" grpId="0"/>
      <p:bldP spid="35" grpId="0"/>
      <p:bldP spid="36" grpId="0"/>
      <p:bldP spid="36" grpId="1"/>
      <p:bldP spid="36" grpId="2"/>
      <p:bldP spid="37" grpId="0"/>
      <p:bldP spid="37" grpId="1"/>
      <p:bldP spid="38" grpId="0"/>
      <p:bldP spid="39" grpId="0"/>
      <p:bldP spid="39" grpId="1"/>
      <p:bldP spid="39" grpId="2"/>
      <p:bldP spid="40" grpId="0"/>
      <p:bldP spid="40" grpId="1"/>
      <p:bldP spid="41" grpId="0"/>
      <p:bldP spid="44" grpId="0"/>
      <p:bldP spid="45" grpId="0"/>
      <p:bldP spid="45" grpId="1"/>
      <p:bldP spid="45" grpId="2"/>
      <p:bldP spid="46" grpId="0"/>
      <p:bldP spid="46" grpId="1"/>
      <p:bldP spid="47" grpId="0"/>
      <p:bldP spid="48" grpId="0"/>
      <p:bldP spid="48" grpId="1"/>
      <p:bldP spid="48" grpId="2"/>
      <p:bldP spid="49" grpId="0"/>
      <p:bldP spid="50" grpId="0"/>
      <p:bldP spid="63" grpId="0"/>
      <p:bldP spid="63" grpId="1"/>
      <p:bldP spid="64" grpId="0"/>
      <p:bldP spid="64" grpId="1"/>
      <p:bldP spid="64" grpId="2"/>
      <p:bldP spid="59" grpId="0"/>
      <p:bldP spid="59" grpId="1"/>
      <p:bldP spid="59" grpId="2"/>
      <p:bldP spid="65" grpId="0"/>
      <p:bldP spid="65" grpId="1"/>
      <p:bldP spid="66" grpId="0"/>
      <p:bldP spid="66" grpId="1"/>
      <p:bldP spid="66" grpId="2"/>
      <p:bldP spid="67" grpId="0"/>
      <p:bldP spid="67" grpId="1"/>
      <p:bldP spid="68" grpId="0"/>
      <p:bldP spid="68" grpId="1"/>
      <p:bldP spid="68" grpId="2"/>
      <p:bldP spid="69" grpId="0"/>
      <p:bldP spid="69" grpId="1"/>
      <p:bldP spid="70" grpId="0"/>
      <p:bldP spid="70" grpId="1"/>
      <p:bldP spid="70" grpId="2"/>
      <p:bldP spid="71" grpId="0"/>
      <p:bldP spid="71" grpId="1"/>
      <p:bldP spid="72" grpId="0"/>
      <p:bldP spid="72" grpId="1"/>
      <p:bldP spid="72" grpId="2"/>
      <p:bldP spid="73" grpId="0"/>
      <p:bldP spid="7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125434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492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-32704" y="836712"/>
            <a:ext cx="91440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Doplňte do tabulky podstatná jména správně podle pádů</a:t>
            </a:r>
            <a:r>
              <a:rPr kumimoji="0" lang="cs-CZ" sz="14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a vzorů</a:t>
            </a: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.</a:t>
            </a:r>
            <a:endParaRPr kumimoji="0" lang="cs-CZ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158153"/>
              </p:ext>
            </p:extLst>
          </p:nvPr>
        </p:nvGraphicFramePr>
        <p:xfrm>
          <a:off x="397440" y="1399386"/>
          <a:ext cx="8283712" cy="496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9844"/>
                <a:gridCol w="1962628"/>
                <a:gridCol w="2952328"/>
                <a:gridCol w="1948912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Podstatné</a:t>
                      </a:r>
                      <a:r>
                        <a:rPr lang="cs-CZ" sz="1400" baseline="0" dirty="0" smtClean="0"/>
                        <a:t> jméno</a:t>
                      </a:r>
                      <a:endParaRPr lang="cs-CZ" sz="1400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Převedení</a:t>
                      </a:r>
                      <a:r>
                        <a:rPr lang="cs-CZ" sz="1400" baseline="0" dirty="0" smtClean="0"/>
                        <a:t> do příslušného pádu a čísla</a:t>
                      </a:r>
                      <a:endParaRPr lang="cs-CZ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Určení</a:t>
                      </a:r>
                      <a:r>
                        <a:rPr lang="cs-CZ" sz="1400" baseline="0" dirty="0" smtClean="0"/>
                        <a:t> vzoru</a:t>
                      </a:r>
                      <a:endParaRPr lang="cs-CZ" sz="1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práce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mrkev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žena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7. p. č. mn.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chvíle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 p. č. mn.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zeď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sůl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7.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lev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4. p. č. mn.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hotel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účes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vítězství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slunce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/>
                        <a:t>pondělí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4. p. č. j.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endParaRPr lang="cs-CZ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00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579095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492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-1" y="1177007"/>
            <a:ext cx="91440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Doplň  koncovky podstatných  jmen  podle  vzoru</a:t>
            </a:r>
            <a:endParaRPr kumimoji="0" lang="cs-CZ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224870"/>
              </p:ext>
            </p:extLst>
          </p:nvPr>
        </p:nvGraphicFramePr>
        <p:xfrm>
          <a:off x="287523" y="1633624"/>
          <a:ext cx="8568952" cy="4820920"/>
        </p:xfrm>
        <a:graphic>
          <a:graphicData uri="http://schemas.openxmlformats.org/drawingml/2006/table">
            <a:tbl>
              <a:tblPr firstRow="1" bandRow="1"/>
              <a:tblGrid>
                <a:gridCol w="540061"/>
                <a:gridCol w="8028891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kumimoji="0" lang="cs-CZ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Ps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mají dráp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Před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dávnými čas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Někteří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lidé chovají plaz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Narýsuj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dva pravé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úhl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Holčička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 dlouhými cop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Voda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byla v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konv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Herectv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má v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krv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širém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pol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roste obil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Jeřab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máme chránit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Knihu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podej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bratro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Zahlídli jsme v ZOO páv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pštros</a:t>
                      </a:r>
                      <a:r>
                        <a:rPr lang="cs-CZ" sz="14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Kos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…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nádherně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zpívají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13.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Osl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… 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hlasitě hýkají.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156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29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4858</TotalTime>
  <Words>1038</Words>
  <Application>Microsoft Office PowerPoint</Application>
  <PresentationFormat>Předvádění na obrazovce (4:3)</PresentationFormat>
  <Paragraphs>287</Paragraphs>
  <Slides>11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11</vt:i4>
      </vt:variant>
    </vt:vector>
  </HeadingPairs>
  <TitlesOfParts>
    <vt:vector size="27" baseType="lpstr">
      <vt:lpstr>바탕</vt:lpstr>
      <vt:lpstr>맑은 고딕</vt:lpstr>
      <vt:lpstr>Andalus</vt:lpstr>
      <vt:lpstr>Arial</vt:lpstr>
      <vt:lpstr>Arial</vt:lpstr>
      <vt:lpstr>Calibri</vt:lpstr>
      <vt:lpstr>Century Gothic</vt:lpstr>
      <vt:lpstr>Gill Sans MT</vt:lpstr>
      <vt:lpstr>Monotype Corsiva</vt:lpstr>
      <vt:lpstr>Times New Roman</vt:lpstr>
      <vt:lpstr>Wingdings</vt:lpstr>
      <vt:lpstr>Wingdings 2</vt:lpstr>
      <vt:lpstr>1_Mountain</vt:lpstr>
      <vt:lpstr>Motiv systému Office</vt:lpstr>
      <vt:lpstr>3_Mountain</vt:lpstr>
      <vt:lpstr>Austin</vt:lpstr>
      <vt:lpstr>Prezentace aplikace PowerPoint</vt:lpstr>
      <vt:lpstr>Anotace</vt:lpstr>
      <vt:lpstr>Datum vytvoření:</vt:lpstr>
      <vt:lpstr>Prezentace aplikace PowerPoint</vt:lpstr>
      <vt:lpstr>PODSTATNÁ JMÉNA </vt:lpstr>
      <vt:lpstr>PODSTATNÁ JMÉNA </vt:lpstr>
      <vt:lpstr>PODSTATNÁ JMÉNA </vt:lpstr>
      <vt:lpstr>PODSTATNÁ JMÉNA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343</cp:revision>
  <dcterms:created xsi:type="dcterms:W3CDTF">2011-11-08T12:26:57Z</dcterms:created>
  <dcterms:modified xsi:type="dcterms:W3CDTF">2013-12-15T17:12:28Z</dcterms:modified>
</cp:coreProperties>
</file>