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32" r:id="rId2"/>
    <p:sldMasterId id="2147483744" r:id="rId3"/>
    <p:sldMasterId id="2147483768" r:id="rId4"/>
  </p:sldMasterIdLst>
  <p:notesMasterIdLst>
    <p:notesMasterId r:id="rId16"/>
  </p:notesMasterIdLst>
  <p:sldIdLst>
    <p:sldId id="322" r:id="rId5"/>
    <p:sldId id="323" r:id="rId6"/>
    <p:sldId id="324" r:id="rId7"/>
    <p:sldId id="375" r:id="rId8"/>
    <p:sldId id="366" r:id="rId9"/>
    <p:sldId id="372" r:id="rId10"/>
    <p:sldId id="373" r:id="rId11"/>
    <p:sldId id="374" r:id="rId12"/>
    <p:sldId id="360" r:id="rId13"/>
    <p:sldId id="368" r:id="rId14"/>
    <p:sldId id="34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 pos="1973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0000FF"/>
    <a:srgbClr val="66FFFF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3" autoAdjust="0"/>
    <p:restoredTop sz="94671" autoAdjust="0"/>
  </p:normalViewPr>
  <p:slideViewPr>
    <p:cSldViewPr showGuides="1">
      <p:cViewPr varScale="1">
        <p:scale>
          <a:sx n="63" d="100"/>
          <a:sy n="63" d="100"/>
        </p:scale>
        <p:origin x="1252" y="56"/>
      </p:cViewPr>
      <p:guideLst>
        <p:guide orient="horz"/>
        <p:guide pos="1973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1257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8155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2508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3567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151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607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3846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9012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835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0237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8586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3079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0950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3769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84959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71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2801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8352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3209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2376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285028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113890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709357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7689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0733476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071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7923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609366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946852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623887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65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704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9276764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VY_32_INOVACE_494_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PODSTATNÁ </a:t>
                      </a:r>
                      <a:r>
                        <a:rPr lang="cs-CZ" sz="1200" b="1" baseline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JMÉNA 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PODSTATNÝCH JMEN RODU ŽENSKÉHO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1156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7515"/>
            <a:ext cx="9144000" cy="3953813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Materiál určen pro práci žáků na ZŠ – 1. stupeň v předmětu Český jazyk a literatura pro 5. ročník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Cílem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Microsoft PowerPointové prezentace je opakování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podstatných jmen rodu ženského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Součástí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jsou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pracovní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listy</a:t>
            </a:r>
          </a:p>
        </p:txBody>
      </p:sp>
    </p:spTree>
    <p:extLst>
      <p:ext uri="{BB962C8B-B14F-4D97-AF65-F5344CB8AC3E}">
        <p14:creationId xmlns:p14="http://schemas.microsoft.com/office/powerpoint/2010/main" val="491772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b="1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– Podstatných jmen rodu ženského a jejich vzorů 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podstatných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jmen rodu ženského a jejich vzorů 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7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Pádů 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podstatných 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jmen rodu 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ženského 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ádů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podstatných jmen rodu ženského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9, 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57784" lvl="1" indent="0">
              <a:lnSpc>
                <a:spcPct val="120000"/>
              </a:lnSpc>
              <a:buClrTx/>
              <a:buSzPct val="100000"/>
              <a:buNone/>
            </a:pP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</a:rPr>
              <a:t>Listopad</a:t>
            </a:r>
            <a:endParaRPr lang="cs-CZ" sz="24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393302" y="1437923"/>
            <a:ext cx="6840760" cy="376145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PODSTATNÁ JMÉNA, VZORY, ŽENA, RŮŽE, PÍSEŇ, KOST, PÁDY 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3442858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vojový diagram: děrná páska 10"/>
          <p:cNvSpPr/>
          <p:nvPr/>
        </p:nvSpPr>
        <p:spPr>
          <a:xfrm>
            <a:off x="3672384" y="3700986"/>
            <a:ext cx="5472608" cy="2711919"/>
          </a:xfrm>
          <a:prstGeom prst="flowChartPunchedTape">
            <a:avLst/>
          </a:prstGeom>
          <a:solidFill>
            <a:srgbClr val="006600"/>
          </a:solidFill>
          <a:scene3d>
            <a:camera prst="perspectiveContrastingLef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prstClr val="white"/>
                </a:solidFill>
              </a:rPr>
              <a:t>Pravopis předložek S (se), z (ze) se často liší od výslovnosti, např.: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bratrem /z/		z Písku /s/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důvtipem /z/		z přesvědčení /s/</a:t>
            </a:r>
          </a:p>
          <a:p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6" y="1121401"/>
            <a:ext cx="6571030" cy="646331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isometricOffAxis1Left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Skupiny –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</a:t>
            </a:r>
            <a:endParaRPr lang="cs-CZ" sz="3600" b="1" i="1" dirty="0">
              <a:ln>
                <a:solidFill>
                  <a:srgbClr val="92D050"/>
                </a:solidFill>
              </a:ln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8"/>
            <a:ext cx="2935419" cy="20313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</p:spPr>
        <p:txBody>
          <a:bodyPr wrap="none" rtlCol="0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já		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ně</a:t>
            </a:r>
            <a:r>
              <a:rPr lang="cs-CZ" dirty="0" smtClean="0">
                <a:solidFill>
                  <a:srgbClr val="0070C0"/>
                </a:solidFill>
              </a:rPr>
              <a:t>, mi	(tobě)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o</a:t>
            </a:r>
            <a:r>
              <a:rPr lang="cs-CZ" b="1" dirty="0" smtClean="0">
                <a:solidFill>
                  <a:srgbClr val="0070C0"/>
                </a:solidFill>
              </a:rPr>
              <a:t> mně	</a:t>
            </a:r>
            <a:r>
              <a:rPr lang="cs-CZ" dirty="0" smtClean="0">
                <a:solidFill>
                  <a:srgbClr val="0070C0"/>
                </a:solidFill>
              </a:rPr>
              <a:t>(o 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mnou</a:t>
            </a:r>
          </a:p>
          <a:p>
            <a:pPr marL="342900" indent="-342900">
              <a:buFontTx/>
              <a:buAutoNum type="arabicPeriod"/>
            </a:pP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2515263">
            <a:off x="-98449" y="3424645"/>
            <a:ext cx="6426759" cy="584775"/>
          </a:xfrm>
          <a:prstGeom prst="rect">
            <a:avLst/>
          </a:prstGeom>
          <a:solidFill>
            <a:srgbClr val="FFC000"/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cap="all" dirty="0" err="1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y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, 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zý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: brzy, jazyk, nazývat se </a:t>
            </a:r>
            <a:endParaRPr lang="cs-CZ" sz="3200" b="1" cap="all" dirty="0">
              <a:ln w="9000" cmpd="sng">
                <a:solidFill>
                  <a:srgbClr val="909465">
                    <a:shade val="50000"/>
                    <a:satMod val="120000"/>
                  </a:srgbClr>
                </a:solidFill>
                <a:prstDash val="solid"/>
              </a:ln>
              <a:gradFill>
                <a:gsLst>
                  <a:gs pos="0">
                    <a:srgbClr val="909465">
                      <a:shade val="20000"/>
                      <a:satMod val="245000"/>
                    </a:srgbClr>
                  </a:gs>
                  <a:gs pos="43000">
                    <a:srgbClr val="909465">
                      <a:satMod val="255000"/>
                    </a:srgbClr>
                  </a:gs>
                  <a:gs pos="48000">
                    <a:srgbClr val="909465">
                      <a:shade val="85000"/>
                      <a:satMod val="255000"/>
                    </a:srgbClr>
                  </a:gs>
                  <a:gs pos="100000">
                    <a:srgbClr val="909465">
                      <a:shade val="20000"/>
                      <a:satMod val="245000"/>
                    </a:srgb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Monotype Corsiva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3401127">
            <a:off x="3238147" y="2609779"/>
            <a:ext cx="7077579" cy="523220"/>
          </a:xfrm>
          <a:prstGeom prst="rect">
            <a:avLst/>
          </a:prstGeom>
          <a:noFill/>
          <a:scene3d>
            <a:camera prst="isometricOffAxis2Right"/>
            <a:lightRig rig="threePt" dir="t"/>
          </a:scene3d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>
                  <a:solidFill>
                    <a:prstClr val="black">
                      <a:lumMod val="85000"/>
                      <a:lumOff val="15000"/>
                    </a:prstClr>
                  </a:solidFill>
                </a:ln>
                <a:solidFill>
                  <a:srgbClr val="71685A">
                    <a:lumMod val="75000"/>
                  </a:srgbClr>
                </a:solidFill>
                <a:effectLst>
                  <a:glow rad="228600">
                    <a:srgbClr val="FF6700">
                      <a:satMod val="175000"/>
                      <a:alpha val="40000"/>
                    </a:srgb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PŘEDPONY S – (SE-), z – (ZE-), VZ – (VZE-)</a:t>
            </a:r>
            <a:endParaRPr lang="cs-CZ" sz="2800" b="1" dirty="0">
              <a:ln w="11430">
                <a:solidFill>
                  <a:prstClr val="black">
                    <a:lumMod val="85000"/>
                    <a:lumOff val="15000"/>
                  </a:prstClr>
                </a:solidFill>
              </a:ln>
              <a:solidFill>
                <a:srgbClr val="71685A">
                  <a:lumMod val="75000"/>
                </a:srgbClr>
              </a:solidFill>
              <a:effectLst>
                <a:glow rad="228600">
                  <a:srgbClr val="FF6700">
                    <a:satMod val="175000"/>
                    <a:alpha val="40000"/>
                  </a:srgb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2589" y="3717032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5. ročník</a:t>
            </a:r>
          </a:p>
        </p:txBody>
      </p:sp>
      <p:grpSp>
        <p:nvGrpSpPr>
          <p:cNvPr id="15" name="Skupina 14"/>
          <p:cNvGrpSpPr/>
          <p:nvPr/>
        </p:nvGrpSpPr>
        <p:grpSpPr>
          <a:xfrm rot="20544323">
            <a:off x="-304624" y="3579326"/>
            <a:ext cx="6048673" cy="1872208"/>
            <a:chOff x="899591" y="3717032"/>
            <a:chExt cx="6048673" cy="1872208"/>
          </a:xfrm>
          <a:scene3d>
            <a:camera prst="isometricTopUp"/>
            <a:lightRig rig="threePt" dir="t"/>
          </a:scene3d>
        </p:grpSpPr>
        <p:sp>
          <p:nvSpPr>
            <p:cNvPr id="14" name="Vodorovný svitek 13"/>
            <p:cNvSpPr/>
            <p:nvPr/>
          </p:nvSpPr>
          <p:spPr>
            <a:xfrm>
              <a:off x="899591" y="3717032"/>
              <a:ext cx="6048673" cy="1872208"/>
            </a:xfrm>
            <a:prstGeom prst="horizontalScrol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028014" y="4224863"/>
              <a:ext cx="590418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prstClr val="black"/>
                  </a:solidFill>
                </a:rPr>
                <a:t>Zkratky a značky:</a:t>
              </a:r>
              <a:r>
                <a:rPr lang="cs-CZ" dirty="0" smtClean="0">
                  <a:solidFill>
                    <a:prstClr val="black"/>
                  </a:solidFill>
                </a:rPr>
                <a:t> </a:t>
              </a:r>
              <a:r>
                <a:rPr lang="cs-CZ" b="1" i="1" dirty="0" smtClean="0">
                  <a:solidFill>
                    <a:prstClr val="black"/>
                  </a:solidFill>
                </a:rPr>
                <a:t>p.= pan,…</a:t>
              </a:r>
            </a:p>
            <a:p>
              <a:r>
                <a:rPr lang="cs-CZ" b="1" i="1" dirty="0">
                  <a:solidFill>
                    <a:prstClr val="black"/>
                  </a:solidFill>
                </a:rPr>
                <a:t>	</a:t>
              </a:r>
              <a:r>
                <a:rPr lang="cs-CZ" b="1" i="1" dirty="0" smtClean="0">
                  <a:solidFill>
                    <a:prstClr val="black"/>
                  </a:solidFill>
                </a:rPr>
                <a:t>	  s. = slečna, sestra, …</a:t>
              </a:r>
            </a:p>
            <a:p>
              <a:r>
                <a:rPr lang="cs-CZ" b="1" i="1" dirty="0" smtClean="0">
                  <a:solidFill>
                    <a:prstClr val="black"/>
                  </a:solidFill>
                </a:rPr>
                <a:t>		  č. j. = číslo jednací, jednotné číslo</a:t>
              </a: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854994" y="566678"/>
            <a:ext cx="5248553" cy="2862322"/>
          </a:xfrm>
          <a:prstGeom prst="rect">
            <a:avLst/>
          </a:prstGeom>
          <a:noFill/>
          <a:scene3d>
            <a:camera prst="perspectiveHeroicExtremeLeftFacing"/>
            <a:lightRig rig="threePt" dir="t"/>
          </a:scene3d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 </a:t>
            </a:r>
          </a:p>
          <a:p>
            <a:pPr algn="ctr"/>
            <a:r>
              <a:rPr lang="cs-CZ" sz="6000" b="1" dirty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6000" b="1" dirty="0" smtClean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6000" b="1" dirty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2200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PODSTATNÁ JMÉNA  – ROD ŽENSKÝ </a:t>
            </a:r>
            <a:endParaRPr lang="cs-CZ" sz="2800" dirty="0">
              <a:latin typeface="+mj-lt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9406187"/>
              </p:ext>
            </p:extLst>
          </p:nvPr>
        </p:nvGraphicFramePr>
        <p:xfrm>
          <a:off x="614904" y="730498"/>
          <a:ext cx="7884877" cy="5933440"/>
        </p:xfrm>
        <a:graphic>
          <a:graphicData uri="http://schemas.openxmlformats.org/drawingml/2006/table">
            <a:tbl>
              <a:tblPr firstRow="1" bandRow="1">
                <a:tableStyleId>{46F890A9-2807-4EBB-B81D-B2AA78EC7F39}</a:tableStyleId>
              </a:tblPr>
              <a:tblGrid>
                <a:gridCol w="684077"/>
                <a:gridCol w="3600400"/>
                <a:gridCol w="3600400"/>
              </a:tblGrid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Urči</a:t>
                      </a:r>
                      <a:r>
                        <a:rPr lang="cs-CZ" baseline="0" dirty="0" smtClean="0"/>
                        <a:t> vzory podstatných jmen rodu ženského u</a:t>
                      </a:r>
                      <a:r>
                        <a:rPr lang="cs-CZ" dirty="0" smtClean="0"/>
                        <a:t> slov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jeskyně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jabloň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zeď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Bechyně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mrkev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bolest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země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bota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klobása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+mj-lt"/>
                        </a:rPr>
                        <a:t>žíně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11.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stodola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vůně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j-lt"/>
                          <a:ea typeface="+mn-ea"/>
                          <a:cs typeface="+mn-cs"/>
                        </a:rPr>
                        <a:t>řeč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j-lt"/>
                          <a:ea typeface="+mn-ea"/>
                          <a:cs typeface="+mn-cs"/>
                        </a:rPr>
                        <a:t>učitelka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j-lt"/>
                          <a:ea typeface="+mn-ea"/>
                          <a:cs typeface="+mn-cs"/>
                        </a:rPr>
                        <a:t>Břeclav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418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PODSTATNÁ JMÉNA  – ROD ŽENSKÝ </a:t>
            </a:r>
            <a:endParaRPr lang="cs-CZ" sz="2800" dirty="0">
              <a:latin typeface="+mj-lt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8495853"/>
              </p:ext>
            </p:extLst>
          </p:nvPr>
        </p:nvGraphicFramePr>
        <p:xfrm>
          <a:off x="614904" y="730498"/>
          <a:ext cx="7884877" cy="5933440"/>
        </p:xfrm>
        <a:graphic>
          <a:graphicData uri="http://schemas.openxmlformats.org/drawingml/2006/table">
            <a:tbl>
              <a:tblPr firstRow="1" bandRow="1">
                <a:tableStyleId>{46F890A9-2807-4EBB-B81D-B2AA78EC7F39}</a:tableStyleId>
              </a:tblPr>
              <a:tblGrid>
                <a:gridCol w="684077"/>
                <a:gridCol w="3600400"/>
                <a:gridCol w="3600400"/>
              </a:tblGrid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Kontrola určení</a:t>
                      </a:r>
                      <a:r>
                        <a:rPr lang="cs-CZ" baseline="0" dirty="0" smtClean="0"/>
                        <a:t> vzorů podstatných jmen rodu ženského u</a:t>
                      </a:r>
                      <a:r>
                        <a:rPr lang="cs-CZ" dirty="0" smtClean="0"/>
                        <a:t> slov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11.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2636580" y="1095716"/>
            <a:ext cx="9669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srgbClr val="000000"/>
                </a:solidFill>
                <a:latin typeface="Arial"/>
              </a:rPr>
              <a:t>jeskyně</a:t>
            </a:r>
          </a:p>
        </p:txBody>
      </p:sp>
      <p:sp>
        <p:nvSpPr>
          <p:cNvPr id="7" name="Obdélník 6"/>
          <p:cNvSpPr/>
          <p:nvPr/>
        </p:nvSpPr>
        <p:spPr>
          <a:xfrm>
            <a:off x="2723664" y="1472696"/>
            <a:ext cx="8002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srgbClr val="000000"/>
                </a:solidFill>
                <a:latin typeface="Arial"/>
              </a:rPr>
              <a:t>jabloň</a:t>
            </a:r>
          </a:p>
        </p:txBody>
      </p:sp>
      <p:sp>
        <p:nvSpPr>
          <p:cNvPr id="9" name="Obdélník 8"/>
          <p:cNvSpPr/>
          <p:nvPr/>
        </p:nvSpPr>
        <p:spPr>
          <a:xfrm>
            <a:off x="2852792" y="1842028"/>
            <a:ext cx="5709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srgbClr val="000000"/>
                </a:solidFill>
                <a:latin typeface="Arial"/>
              </a:rPr>
              <a:t>zeď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593733" y="2211360"/>
            <a:ext cx="10823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srgbClr val="000000"/>
                </a:solidFill>
                <a:latin typeface="Arial"/>
              </a:rPr>
              <a:t>Bechyně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728385" y="2580692"/>
            <a:ext cx="8130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srgbClr val="000000"/>
                </a:solidFill>
                <a:latin typeface="Arial"/>
              </a:rPr>
              <a:t>mrkev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691603" y="2955221"/>
            <a:ext cx="8643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srgbClr val="000000"/>
                </a:solidFill>
                <a:latin typeface="Arial"/>
              </a:rPr>
              <a:t>bolest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722166" y="3317687"/>
            <a:ext cx="8130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srgbClr val="000000"/>
                </a:solidFill>
                <a:latin typeface="Arial"/>
              </a:rPr>
              <a:t>země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779658" y="3694668"/>
            <a:ext cx="6976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srgbClr val="000000"/>
                </a:solidFill>
                <a:latin typeface="Arial"/>
              </a:rPr>
              <a:t>bota 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607552" y="4064000"/>
            <a:ext cx="1043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dirty="0">
                <a:solidFill>
                  <a:srgbClr val="000000"/>
                </a:solidFill>
                <a:latin typeface="Arial"/>
              </a:rPr>
              <a:t>klobása 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826448" y="4433332"/>
            <a:ext cx="6206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 smtClean="0">
                <a:solidFill>
                  <a:srgbClr val="000000"/>
                </a:solidFill>
                <a:latin typeface="Arial"/>
              </a:rPr>
              <a:t>žíně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633547" y="4803055"/>
            <a:ext cx="9925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srgbClr val="000000"/>
                </a:solidFill>
                <a:latin typeface="Arial"/>
              </a:rPr>
              <a:t>stodola 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748963" y="5172387"/>
            <a:ext cx="7489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srgbClr val="000000"/>
                </a:solidFill>
                <a:latin typeface="Arial"/>
              </a:rPr>
              <a:t>vůně 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2843777" y="5555842"/>
            <a:ext cx="5693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cs-CZ" dirty="0">
                <a:solidFill>
                  <a:srgbClr val="000000"/>
                </a:solidFill>
                <a:latin typeface="Arial"/>
              </a:rPr>
              <a:t>řeč 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619381" y="5910269"/>
            <a:ext cx="10310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cs-CZ" dirty="0">
                <a:solidFill>
                  <a:srgbClr val="000000"/>
                </a:solidFill>
                <a:latin typeface="Arial"/>
              </a:rPr>
              <a:t>učitelka 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2646719" y="6294115"/>
            <a:ext cx="9541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cs-CZ" dirty="0">
                <a:solidFill>
                  <a:srgbClr val="000000"/>
                </a:solidFill>
                <a:latin typeface="Arial"/>
              </a:rPr>
              <a:t>Břeclav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431942" y="1094824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růže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381146" y="1479448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píseň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445332" y="1836094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kost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423564" y="2210086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růže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387282" y="2584078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píseň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45338" y="2958632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kost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423570" y="3318672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růže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416316" y="3693226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žena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09062" y="4067780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žena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30830" y="4433440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růže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16322" y="4802374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žena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423576" y="5177490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růže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438084" y="5550920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kost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409068" y="5925474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žena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445344" y="6299466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kost</a:t>
            </a:r>
            <a:endParaRPr lang="cs-CZ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5956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PÁDY PODSTATNÝCH JMEN </a:t>
            </a:r>
            <a:endParaRPr lang="cs-CZ" sz="2800" dirty="0">
              <a:latin typeface="+mj-lt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1311602"/>
              </p:ext>
            </p:extLst>
          </p:nvPr>
        </p:nvGraphicFramePr>
        <p:xfrm>
          <a:off x="614904" y="730498"/>
          <a:ext cx="7884877" cy="5562600"/>
        </p:xfrm>
        <a:graphic>
          <a:graphicData uri="http://schemas.openxmlformats.org/drawingml/2006/table">
            <a:tbl>
              <a:tblPr firstRow="1" bandRow="1">
                <a:tableStyleId>{46F890A9-2807-4EBB-B81D-B2AA78EC7F39}</a:tableStyleId>
              </a:tblPr>
              <a:tblGrid>
                <a:gridCol w="684077"/>
                <a:gridCol w="4425147"/>
                <a:gridCol w="2775653"/>
              </a:tblGrid>
              <a:tr h="370840">
                <a:tc gridSpan="3"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lt1"/>
                          </a:solidFill>
                          <a:latin typeface="+mj-lt"/>
                        </a:rPr>
                        <a:t>Vytvoř: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1)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7.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p. č. j.         </a:t>
                      </a:r>
                      <a:r>
                        <a:rPr lang="cs-CZ" sz="1800" b="1" i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od slova        </a:t>
                      </a:r>
                      <a:r>
                        <a:rPr lang="cs-CZ" sz="1800" b="1" baseline="0" dirty="0" smtClean="0">
                          <a:solidFill>
                            <a:srgbClr val="0000FF"/>
                          </a:solidFill>
                          <a:latin typeface="+mj-lt"/>
                        </a:rPr>
                        <a:t>mast</a:t>
                      </a:r>
                      <a:endParaRPr lang="cs-CZ" sz="1800" b="1" dirty="0">
                        <a:solidFill>
                          <a:srgbClr val="0000FF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2)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2.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okenice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3)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4. p. č. j.    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vůle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4)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1.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jabloň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5)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2.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melodie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6)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7. p. č. j.    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petržel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7)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2.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koroptev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8)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2. p. č. j.    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past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9)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3. p. č. j.    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kytička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10)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6.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silnice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11)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1.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veš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12)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7.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okenice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13)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5.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labuť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14)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2.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pokrývka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908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PÁDY PODSTATNÝCH JMEN</a:t>
            </a:r>
            <a:endParaRPr lang="cs-CZ" sz="2800" dirty="0">
              <a:latin typeface="+mj-lt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5010503"/>
              </p:ext>
            </p:extLst>
          </p:nvPr>
        </p:nvGraphicFramePr>
        <p:xfrm>
          <a:off x="614904" y="730498"/>
          <a:ext cx="7884877" cy="5562600"/>
        </p:xfrm>
        <a:graphic>
          <a:graphicData uri="http://schemas.openxmlformats.org/drawingml/2006/table">
            <a:tbl>
              <a:tblPr firstRow="1" bandRow="1">
                <a:tableStyleId>{46F890A9-2807-4EBB-B81D-B2AA78EC7F39}</a:tableStyleId>
              </a:tblPr>
              <a:tblGrid>
                <a:gridCol w="684077"/>
                <a:gridCol w="4425147"/>
                <a:gridCol w="2775653"/>
              </a:tblGrid>
              <a:tr h="370840">
                <a:tc gridSpan="3"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lt1"/>
                          </a:solidFill>
                          <a:latin typeface="+mj-lt"/>
                        </a:rPr>
                        <a:t>Vytvoř: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1)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800" b="1" dirty="0">
                        <a:solidFill>
                          <a:srgbClr val="0000FF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2)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3)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4)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5)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6)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7)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8)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9)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10)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11)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12)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13)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14)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302612" y="1096278"/>
            <a:ext cx="27366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  <a:latin typeface="Arial"/>
              </a:rPr>
              <a:t>7. p. č. j.        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od slova </a:t>
            </a:r>
            <a:endParaRPr lang="cs-CZ" b="1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02612" y="1469146"/>
            <a:ext cx="2698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  <a:latin typeface="Arial"/>
              </a:rPr>
              <a:t>2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mn.    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od slova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08696" y="1831613"/>
            <a:ext cx="26084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4. p. č. j.        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od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03174" y="2215459"/>
            <a:ext cx="2698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1. p. č. mn.    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od slova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02612" y="2579418"/>
            <a:ext cx="2634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2. p. č. mn.    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od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02612" y="2958632"/>
            <a:ext cx="26725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7. p. č. j.        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od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slova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03174" y="3320920"/>
            <a:ext cx="2634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2. p. č. mn.    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od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02612" y="3693226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2. p. č. j.        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od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304298" y="4070207"/>
            <a:ext cx="26725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3. p. č. j.        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od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slova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302612" y="4439539"/>
            <a:ext cx="2634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6. p. č. mn.    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od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301488" y="4808480"/>
            <a:ext cx="2634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1. p. č. mn.    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od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303174" y="5171706"/>
            <a:ext cx="2634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7. p. č. mn.    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od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308290" y="5550358"/>
            <a:ext cx="2698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5. p. č. mn.    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od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302612" y="5910960"/>
            <a:ext cx="2634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2. p. č. mn.    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od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441114" y="1089471"/>
            <a:ext cx="7873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>
                <a:solidFill>
                  <a:srgbClr val="0000FF"/>
                </a:solidFill>
                <a:latin typeface="Arial"/>
              </a:rPr>
              <a:t>mast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497207" y="1470270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00FF"/>
                </a:solidFill>
                <a:latin typeface="Arial"/>
              </a:rPr>
              <a:t>okenice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502304" y="1830310"/>
            <a:ext cx="7104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vůle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500889" y="2208205"/>
            <a:ext cx="9284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jabloň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496087" y="2586678"/>
            <a:ext cx="11208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melodie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500554" y="2953972"/>
            <a:ext cx="9925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petržel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500595" y="3314012"/>
            <a:ext cx="11592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koroptev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498868" y="3700486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past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499325" y="4077467"/>
            <a:ext cx="10310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kytička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495941" y="4436550"/>
            <a:ext cx="9669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silnice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507810" y="4797714"/>
            <a:ext cx="6335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veš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501585" y="5164452"/>
            <a:ext cx="10438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okenice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495554" y="5550920"/>
            <a:ext cx="8338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labuť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491713" y="5906300"/>
            <a:ext cx="11977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pokrývka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707905" y="1081764"/>
            <a:ext cx="8515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 mastí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599053" y="1475492"/>
            <a:ext cx="915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okenic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794995" y="1850046"/>
            <a:ext cx="5822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vůli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6584545" y="2209524"/>
            <a:ext cx="9925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jabloně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6591805" y="2584078"/>
            <a:ext cx="9925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melodií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599065" y="2958632"/>
            <a:ext cx="9925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petrželí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548269" y="3318672"/>
            <a:ext cx="10951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koroptví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729697" y="3693226"/>
            <a:ext cx="7232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pasti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446677" y="4077072"/>
            <a:ext cx="12875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>
                <a:solidFill>
                  <a:srgbClr val="006600"/>
                </a:solidFill>
                <a:latin typeface="Arial"/>
              </a:rPr>
              <a:t>k</a:t>
            </a:r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e kytičce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424909" y="4427820"/>
            <a:ext cx="13131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>
                <a:solidFill>
                  <a:srgbClr val="006600"/>
                </a:solidFill>
                <a:latin typeface="Arial"/>
              </a:rPr>
              <a:t>o</a:t>
            </a:r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 silnicích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6838561" y="4816326"/>
            <a:ext cx="5052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vši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6439429" y="5176366"/>
            <a:ext cx="13131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okenicemi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6664399" y="5565434"/>
            <a:ext cx="8643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labutě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6497491" y="5925474"/>
            <a:ext cx="11977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pokrývek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29107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tmFilter="0,0; .5, 1; 1, 1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 tmFilter="0,0; .5, 1; 1, 1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 tmFilter="0,0; .5, 1; 1, 1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 tmFilter="0,0; .5, 1; 1, 1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 tmFilter="0,0; .5, 1; 1, 1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 tmFilter="0,0; .5, 1; 1, 1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 tmFilter="0,0; .5, 1; 1, 1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 tmFilter="0,0; .5, 1; 1, 1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 tmFilter="0,0; .5, 1; 1, 1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 tmFilter="0,0; .5, 1; 1, 1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3" dur="500" tmFilter="0,0; .5, 1; 1, 1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500" tmFilter="0,0; .5, 1; 1, 1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 tmFilter="0,0; .5, 1; 1, 1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0" dur="500" tmFilter="0,0; .5, 1; 1, 1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9" dur="500" tmFilter="0,0; .5, 1; 1, 1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8" dur="500" tmFilter="0,0; .5, 1; 1, 1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7" dur="500" tmFilter="0,0; .5, 1; 1, 1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6" dur="500" tmFilter="0,0; .5, 1; 1, 1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5" dur="500" tmFilter="0,0; .5, 1; 1, 1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6" fill="hold">
                      <p:stCondLst>
                        <p:cond delay="indefinite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4" dur="500" tmFilter="0,0; .5, 1; 1, 1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3" grpId="0"/>
      <p:bldP spid="44" grpId="0"/>
      <p:bldP spid="45" grpId="0"/>
      <p:bldP spid="46" grpId="0"/>
      <p:bldP spid="4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2653953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494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611267"/>
              </p:ext>
            </p:extLst>
          </p:nvPr>
        </p:nvGraphicFramePr>
        <p:xfrm>
          <a:off x="614904" y="1432520"/>
          <a:ext cx="7884877" cy="4876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84077"/>
                <a:gridCol w="3600400"/>
                <a:gridCol w="3600400"/>
              </a:tblGrid>
              <a:tr h="295551"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Urči</a:t>
                      </a:r>
                      <a:r>
                        <a:rPr lang="cs-CZ" sz="1400" baseline="0" dirty="0" smtClean="0">
                          <a:latin typeface="Arial" pitchFamily="34" charset="0"/>
                          <a:cs typeface="Arial" pitchFamily="34" charset="0"/>
                        </a:rPr>
                        <a:t> vzory podstatných jmen rodu ženského u</a:t>
                      </a: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 slov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2955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1.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jeskyně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55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2.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jabloň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55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3.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zeď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55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4.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Bechyně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55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5.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mrkev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55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bolest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55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7.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země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55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8.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bota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55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9.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klobása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55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10.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žízeň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55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11.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stodola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55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12.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vůně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55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13.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řeč </a:t>
                      </a:r>
                      <a:endParaRPr kumimoji="0" lang="cs-CZ" sz="14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2955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14.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učitelka </a:t>
                      </a:r>
                      <a:endParaRPr kumimoji="0" lang="cs-CZ" sz="14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21473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15.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Břeclav</a:t>
                      </a:r>
                      <a:endParaRPr kumimoji="0" lang="cs-CZ" sz="14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7007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2557752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494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7976349"/>
              </p:ext>
            </p:extLst>
          </p:nvPr>
        </p:nvGraphicFramePr>
        <p:xfrm>
          <a:off x="585876" y="1035292"/>
          <a:ext cx="7884877" cy="5562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84077"/>
                <a:gridCol w="4425147"/>
                <a:gridCol w="2775653"/>
              </a:tblGrid>
              <a:tr h="370840"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l"/>
                      <a:r>
                        <a:rPr lang="cs-CZ" sz="1400" b="1" dirty="0" smtClean="0">
                          <a:latin typeface="Arial" pitchFamily="34" charset="0"/>
                          <a:cs typeface="Arial" pitchFamily="34" charset="0"/>
                        </a:rPr>
                        <a:t>Vytvoř: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1)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l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7.</a:t>
                      </a:r>
                      <a:r>
                        <a:rPr lang="cs-CZ" sz="1400" baseline="0" dirty="0" smtClean="0">
                          <a:latin typeface="Arial" pitchFamily="34" charset="0"/>
                          <a:cs typeface="Arial" pitchFamily="34" charset="0"/>
                        </a:rPr>
                        <a:t> p. č. j.         od slova        </a:t>
                      </a:r>
                      <a:r>
                        <a:rPr lang="cs-CZ" sz="1400" b="1" baseline="0" dirty="0" smtClean="0">
                          <a:latin typeface="Arial" pitchFamily="34" charset="0"/>
                          <a:cs typeface="Arial" pitchFamily="34" charset="0"/>
                        </a:rPr>
                        <a:t>mast</a:t>
                      </a:r>
                      <a:endParaRPr lang="cs-CZ" sz="1400" b="1" dirty="0">
                        <a:solidFill>
                          <a:srgbClr val="0000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2)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l"/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2. p. č. mn.     od slova        </a:t>
                      </a:r>
                      <a:r>
                        <a:rPr kumimoji="0" lang="cs-CZ" sz="1400" b="1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okenice</a:t>
                      </a: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3)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4. p. č. j.         od slova        </a:t>
                      </a:r>
                      <a:r>
                        <a:rPr kumimoji="0" lang="cs-CZ" sz="1400" b="1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vůle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4)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1. p. č. mn.     od slova        </a:t>
                      </a:r>
                      <a:r>
                        <a:rPr kumimoji="0" lang="cs-CZ" sz="1400" b="1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jabloň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5)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2. p. č. mn.     od slova        </a:t>
                      </a:r>
                      <a:r>
                        <a:rPr kumimoji="0" lang="cs-CZ" sz="1400" b="1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melodie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6)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7. p. č. j.         od slova        </a:t>
                      </a:r>
                      <a:r>
                        <a:rPr kumimoji="0" lang="cs-CZ" sz="1400" b="1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petržel</a:t>
                      </a: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7)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2. p. č. mn.     od slova        </a:t>
                      </a:r>
                      <a:r>
                        <a:rPr kumimoji="0" lang="cs-CZ" sz="1400" b="1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koroptev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8)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2. p. č. j.         od slova        </a:t>
                      </a:r>
                      <a:r>
                        <a:rPr kumimoji="0" lang="cs-CZ" sz="1400" b="1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past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9)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3. p. č. j.         od slova        </a:t>
                      </a:r>
                      <a:r>
                        <a:rPr kumimoji="0" lang="cs-CZ" sz="1400" b="1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kytička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10)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6. p. č. mn.     od slova        </a:t>
                      </a:r>
                      <a:r>
                        <a:rPr kumimoji="0" lang="cs-CZ" sz="1400" b="1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silnice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11)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1. p. č. mn.     od slova        </a:t>
                      </a:r>
                      <a:r>
                        <a:rPr kumimoji="0" lang="cs-CZ" sz="1400" b="1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veš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12)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7. p. č. mn.     od slova        </a:t>
                      </a:r>
                      <a:r>
                        <a:rPr kumimoji="0" lang="cs-CZ" sz="1400" b="1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okenice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13)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5. p. č. mn.     od slova        </a:t>
                      </a:r>
                      <a:r>
                        <a:rPr kumimoji="0" lang="cs-CZ" sz="1400" b="1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labuť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14)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2. p. č. mn.     od slova        </a:t>
                      </a:r>
                      <a:r>
                        <a:rPr kumimoji="0" lang="cs-CZ" sz="1400" b="1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pokrývka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1569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0429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4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5183</TotalTime>
  <Words>992</Words>
  <Application>Microsoft Office PowerPoint</Application>
  <PresentationFormat>Předvádění na obrazovce (4:3)</PresentationFormat>
  <Paragraphs>287</Paragraphs>
  <Slides>11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12</vt:i4>
      </vt:variant>
      <vt:variant>
        <vt:lpstr>Motiv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27" baseType="lpstr">
      <vt:lpstr>바탕</vt:lpstr>
      <vt:lpstr>맑은 고딕</vt:lpstr>
      <vt:lpstr>Andalus</vt:lpstr>
      <vt:lpstr>Arial</vt:lpstr>
      <vt:lpstr>Arial</vt:lpstr>
      <vt:lpstr>Calibri</vt:lpstr>
      <vt:lpstr>Century Gothic</vt:lpstr>
      <vt:lpstr>Gill Sans MT</vt:lpstr>
      <vt:lpstr>Monotype Corsiva</vt:lpstr>
      <vt:lpstr>Times New Roman</vt:lpstr>
      <vt:lpstr>Wingdings</vt:lpstr>
      <vt:lpstr>Wingdings 2</vt:lpstr>
      <vt:lpstr>1_Mountain</vt:lpstr>
      <vt:lpstr>Motiv systému Office</vt:lpstr>
      <vt:lpstr>3_Mountain</vt:lpstr>
      <vt:lpstr>Austin</vt:lpstr>
      <vt:lpstr>Prezentace aplikace PowerPoint</vt:lpstr>
      <vt:lpstr>Anotace</vt:lpstr>
      <vt:lpstr>Datum vytvoření:</vt:lpstr>
      <vt:lpstr>Prezentace aplikace PowerPoint</vt:lpstr>
      <vt:lpstr>PODSTATNÁ JMÉNA  – ROD ŽENSKÝ </vt:lpstr>
      <vt:lpstr>PODSTATNÁ JMÉNA  – ROD ŽENSKÝ </vt:lpstr>
      <vt:lpstr>PÁDY PODSTATNÝCH JMEN </vt:lpstr>
      <vt:lpstr>PÁDY PODSTATNÝCH JMEN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384</cp:revision>
  <dcterms:created xsi:type="dcterms:W3CDTF">2011-11-08T12:26:57Z</dcterms:created>
  <dcterms:modified xsi:type="dcterms:W3CDTF">2013-12-15T17:14:37Z</dcterms:modified>
</cp:coreProperties>
</file>