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32" r:id="rId2"/>
    <p:sldMasterId id="2147483744" r:id="rId3"/>
    <p:sldMasterId id="2147483768" r:id="rId4"/>
  </p:sldMasterIdLst>
  <p:notesMasterIdLst>
    <p:notesMasterId r:id="rId16"/>
  </p:notesMasterIdLst>
  <p:sldIdLst>
    <p:sldId id="322" r:id="rId5"/>
    <p:sldId id="323" r:id="rId6"/>
    <p:sldId id="324" r:id="rId7"/>
    <p:sldId id="377" r:id="rId8"/>
    <p:sldId id="376" r:id="rId9"/>
    <p:sldId id="375" r:id="rId10"/>
    <p:sldId id="373" r:id="rId11"/>
    <p:sldId id="374" r:id="rId12"/>
    <p:sldId id="360" r:id="rId13"/>
    <p:sldId id="368" r:id="rId14"/>
    <p:sldId id="34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3061">
          <p15:clr>
            <a:srgbClr val="A4A3A4"/>
          </p15:clr>
        </p15:guide>
        <p15:guide id="3" pos="1338">
          <p15:clr>
            <a:srgbClr val="A4A3A4"/>
          </p15:clr>
        </p15:guide>
        <p15:guide id="4" pos="446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6600"/>
    <a:srgbClr val="66FFFF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3061"/>
        <p:guide pos="1338"/>
        <p:guide pos="4468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125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48155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835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023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48586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3079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0950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3769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495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071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9280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6835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3209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23763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85028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113890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09357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7689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073347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071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923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60936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94685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623887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04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5952770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VY_32_INOVACE_495_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PODSTATNÁ JMÉNA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PODSTATNÝCH JMEN RODU MUŽSKÉHO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1156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určen pro práci žáků na ZŠ – 1. stupeň v předmětu Český jazyk a literatura pro 5. ročník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Microsoft PowerPointové prezentace je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podstatných jmen rodu mužského, jejich vzorů a životnosti</a:t>
            </a:r>
          </a:p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Součástí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listy</a:t>
            </a:r>
          </a:p>
        </p:txBody>
      </p:sp>
    </p:spTree>
    <p:extLst>
      <p:ext uri="{BB962C8B-B14F-4D97-AF65-F5344CB8AC3E}">
        <p14:creationId xmlns:p14="http://schemas.microsoft.com/office/powerpoint/2010/main" val="491772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b="1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– Podstatných jmen rodu mužského, jejich vzorů a životnosti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podstatných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jmen rodu mužského, jejich vzorů a životnosti </a:t>
            </a: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7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Pády podstatných jmen rudu mužského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pádů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podstatných jmen rudu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mužského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Tx/>
              <a:buSzPct val="100000"/>
              <a:buFont typeface="Wingdings" pitchFamily="2" charset="2"/>
              <a:buChar char="q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9, 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Tx/>
              <a:buSzPct val="100000"/>
              <a:buFont typeface="Arial" pitchFamily="34" charset="0"/>
              <a:buChar char="•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57784" lvl="1" indent="0">
              <a:lnSpc>
                <a:spcPct val="120000"/>
              </a:lnSpc>
              <a:buClrTx/>
              <a:buSzPct val="100000"/>
              <a:buNone/>
            </a:pPr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</a:rPr>
              <a:t>Listopad</a:t>
            </a:r>
            <a:endParaRPr lang="cs-CZ" sz="24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437923"/>
            <a:ext cx="6840760" cy="376145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PODSTATNÁ JMÉNA, VZORY, PÁN, HRAD, MUŽ, STROJ, PÁDY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4285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ývojový diagram: děrná páska 10"/>
          <p:cNvSpPr/>
          <p:nvPr/>
        </p:nvSpPr>
        <p:spPr>
          <a:xfrm>
            <a:off x="3672384" y="3700986"/>
            <a:ext cx="5472608" cy="2711919"/>
          </a:xfrm>
          <a:prstGeom prst="flowChartPunchedTape">
            <a:avLst/>
          </a:prstGeom>
          <a:solidFill>
            <a:srgbClr val="006600"/>
          </a:solidFill>
          <a:scene3d>
            <a:camera prst="perspectiveContrastingLeftFacing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prstClr val="white"/>
                </a:solidFill>
              </a:rPr>
              <a:t>Pravopis předložek S (se), z (ze) se často liší od výslovnosti, např.: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bratrem /z/		z Písku /s/</a:t>
            </a:r>
          </a:p>
          <a:p>
            <a:r>
              <a:rPr lang="cs-CZ" b="1" dirty="0" smtClean="0">
                <a:solidFill>
                  <a:prstClr val="white"/>
                </a:solidFill>
              </a:rPr>
              <a:t>S důvtipem /z/		z přesvědčení /s/</a:t>
            </a:r>
          </a:p>
          <a:p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55976" y="1121401"/>
            <a:ext cx="6571030" cy="646331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isometricOffAxis1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Skupiny –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bě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vje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3600" b="1" i="1" dirty="0" err="1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vě</a:t>
            </a:r>
            <a:r>
              <a:rPr lang="cs-CZ" sz="3600" b="1" i="1" dirty="0" smtClean="0">
                <a:ln>
                  <a:solidFill>
                    <a:srgbClr val="92D050"/>
                  </a:solidFill>
                </a:ln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-</a:t>
            </a:r>
            <a:endParaRPr lang="cs-CZ" sz="3600" b="1" i="1" dirty="0">
              <a:ln>
                <a:solidFill>
                  <a:srgbClr val="92D050"/>
                </a:solidFill>
              </a:ln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260648"/>
            <a:ext cx="2935419" cy="20313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</p:spPr>
        <p:txBody>
          <a:bodyPr wrap="none" rtlCol="0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já		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ně</a:t>
            </a:r>
            <a:r>
              <a:rPr lang="cs-CZ" dirty="0" smtClean="0">
                <a:solidFill>
                  <a:srgbClr val="0070C0"/>
                </a:solidFill>
              </a:rPr>
              <a:t>, mi	(tobě)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m</a:t>
            </a:r>
            <a:r>
              <a:rPr lang="cs-CZ" b="1" dirty="0" smtClean="0">
                <a:solidFill>
                  <a:srgbClr val="0070C0"/>
                </a:solidFill>
              </a:rPr>
              <a:t>ě</a:t>
            </a:r>
            <a:r>
              <a:rPr lang="cs-CZ" dirty="0" smtClean="0">
                <a:solidFill>
                  <a:srgbClr val="0070C0"/>
                </a:solidFill>
              </a:rPr>
              <a:t>, mne	(tě)</a:t>
            </a:r>
          </a:p>
          <a:p>
            <a:pPr marL="342900" indent="-342900">
              <a:buFontTx/>
              <a:buAutoNum type="arabicPeriod"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 mně	</a:t>
            </a:r>
            <a:r>
              <a:rPr lang="cs-CZ" dirty="0" smtClean="0">
                <a:solidFill>
                  <a:srgbClr val="0070C0"/>
                </a:solidFill>
              </a:rPr>
              <a:t>(o tobě)</a:t>
            </a:r>
          </a:p>
          <a:p>
            <a:pPr marL="342900" indent="-342900">
              <a:buFontTx/>
              <a:buAutoNum type="arabicPeriod"/>
            </a:pPr>
            <a:r>
              <a:rPr lang="cs-CZ" b="1" dirty="0" smtClean="0">
                <a:solidFill>
                  <a:srgbClr val="0070C0"/>
                </a:solidFill>
              </a:rPr>
              <a:t>mnou</a:t>
            </a:r>
          </a:p>
          <a:p>
            <a:pPr marL="342900" indent="-342900">
              <a:buFontTx/>
              <a:buAutoNum type="arabicPeriod"/>
            </a:pP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2515263">
            <a:off x="-98449" y="3424645"/>
            <a:ext cx="6426759" cy="584775"/>
          </a:xfrm>
          <a:prstGeom prst="rect">
            <a:avLst/>
          </a:prstGeom>
          <a:solidFill>
            <a:srgbClr val="FFC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200" b="1" cap="all" dirty="0" err="1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y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, </a:t>
            </a:r>
            <a:r>
              <a:rPr lang="cs-CZ" sz="3200" b="1" cap="all" dirty="0" err="1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zý</a:t>
            </a:r>
            <a:r>
              <a:rPr lang="cs-CZ" sz="3200" b="1" cap="all" dirty="0" smtClean="0">
                <a:ln w="9000" cmpd="sng">
                  <a:solidFill>
                    <a:srgbClr val="909465">
                      <a:shade val="50000"/>
                      <a:satMod val="120000"/>
                    </a:srgbClr>
                  </a:solidFill>
                  <a:prstDash val="solid"/>
                </a:ln>
                <a:gradFill>
                  <a:gsLst>
                    <a:gs pos="0">
                      <a:srgbClr val="909465">
                        <a:shade val="20000"/>
                        <a:satMod val="245000"/>
                      </a:srgbClr>
                    </a:gs>
                    <a:gs pos="43000">
                      <a:srgbClr val="909465">
                        <a:satMod val="255000"/>
                      </a:srgbClr>
                    </a:gs>
                    <a:gs pos="48000">
                      <a:srgbClr val="909465">
                        <a:shade val="85000"/>
                        <a:satMod val="255000"/>
                      </a:srgbClr>
                    </a:gs>
                    <a:gs pos="100000">
                      <a:srgbClr val="909465">
                        <a:shade val="20000"/>
                        <a:satMod val="245000"/>
                      </a:srgb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Monotype Corsiva" pitchFamily="66" charset="0"/>
              </a:rPr>
              <a:t>: brzy, jazyk, nazývat se </a:t>
            </a:r>
            <a:endParaRPr lang="cs-CZ" sz="3200" b="1" cap="all" dirty="0">
              <a:ln w="9000" cmpd="sng">
                <a:solidFill>
                  <a:srgbClr val="909465">
                    <a:shade val="50000"/>
                    <a:satMod val="120000"/>
                  </a:srgbClr>
                </a:solidFill>
                <a:prstDash val="solid"/>
              </a:ln>
              <a:gradFill>
                <a:gsLst>
                  <a:gs pos="0">
                    <a:srgbClr val="909465">
                      <a:shade val="20000"/>
                      <a:satMod val="245000"/>
                    </a:srgbClr>
                  </a:gs>
                  <a:gs pos="43000">
                    <a:srgbClr val="909465">
                      <a:satMod val="255000"/>
                    </a:srgbClr>
                  </a:gs>
                  <a:gs pos="48000">
                    <a:srgbClr val="909465">
                      <a:shade val="85000"/>
                      <a:satMod val="255000"/>
                    </a:srgbClr>
                  </a:gs>
                  <a:gs pos="100000">
                    <a:srgbClr val="909465">
                      <a:shade val="20000"/>
                      <a:satMod val="245000"/>
                    </a:srgb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Monotype Corsiva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3401127">
            <a:off x="3238147" y="2609779"/>
            <a:ext cx="7077579" cy="523220"/>
          </a:xfrm>
          <a:prstGeom prst="rect">
            <a:avLst/>
          </a:prstGeom>
          <a:noFill/>
          <a:scene3d>
            <a:camera prst="isometricOffAxis2Right"/>
            <a:lightRig rig="threePt" dir="t"/>
          </a:scene3d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>
                  <a:solidFill>
                    <a:prstClr val="black">
                      <a:lumMod val="85000"/>
                      <a:lumOff val="15000"/>
                    </a:prstClr>
                  </a:solidFill>
                </a:ln>
                <a:solidFill>
                  <a:srgbClr val="71685A">
                    <a:lumMod val="75000"/>
                  </a:srgbClr>
                </a:solidFill>
                <a:effectLst>
                  <a:glow rad="228600">
                    <a:srgbClr val="FF6700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PŘEDPONY S – (SE-), z – (ZE-), VZ – (VZE-)</a:t>
            </a:r>
            <a:endParaRPr lang="cs-CZ" sz="2800" b="1" dirty="0">
              <a:ln w="11430">
                <a:solidFill>
                  <a:prstClr val="black">
                    <a:lumMod val="85000"/>
                    <a:lumOff val="15000"/>
                  </a:prstClr>
                </a:solidFill>
              </a:ln>
              <a:solidFill>
                <a:srgbClr val="71685A">
                  <a:lumMod val="75000"/>
                </a:srgbClr>
              </a:solidFill>
              <a:effectLst>
                <a:glow rad="228600">
                  <a:srgbClr val="FF6700">
                    <a:satMod val="175000"/>
                    <a:alpha val="40000"/>
                  </a:srgb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ndalus" pitchFamily="18" charset="-78"/>
                <a:cs typeface="Andalus" pitchFamily="18" charset="-78"/>
              </a:rPr>
              <a:t>5. ročník</a:t>
            </a:r>
          </a:p>
        </p:txBody>
      </p:sp>
      <p:grpSp>
        <p:nvGrpSpPr>
          <p:cNvPr id="15" name="Skupina 14"/>
          <p:cNvGrpSpPr/>
          <p:nvPr/>
        </p:nvGrpSpPr>
        <p:grpSpPr>
          <a:xfrm rot="20544323">
            <a:off x="-304624" y="3579326"/>
            <a:ext cx="6048673" cy="1872208"/>
            <a:chOff x="899591" y="3717032"/>
            <a:chExt cx="6048673" cy="1872208"/>
          </a:xfrm>
          <a:scene3d>
            <a:camera prst="isometricTopUp"/>
            <a:lightRig rig="threePt" dir="t"/>
          </a:scene3d>
        </p:grpSpPr>
        <p:sp>
          <p:nvSpPr>
            <p:cNvPr id="14" name="Vodorovný svitek 13"/>
            <p:cNvSpPr/>
            <p:nvPr/>
          </p:nvSpPr>
          <p:spPr>
            <a:xfrm>
              <a:off x="899591" y="3717032"/>
              <a:ext cx="6048673" cy="1872208"/>
            </a:xfrm>
            <a:prstGeom prst="horizontalScroll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1028014" y="4224863"/>
              <a:ext cx="590418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prstClr val="black"/>
                  </a:solidFill>
                </a:rPr>
                <a:t>Zkratky a značky:</a:t>
              </a:r>
              <a:r>
                <a:rPr lang="cs-CZ" dirty="0" smtClean="0">
                  <a:solidFill>
                    <a:prstClr val="black"/>
                  </a:solidFill>
                </a:rPr>
                <a:t> </a:t>
              </a:r>
              <a:r>
                <a:rPr lang="cs-CZ" b="1" i="1" dirty="0" smtClean="0">
                  <a:solidFill>
                    <a:prstClr val="black"/>
                  </a:solidFill>
                </a:rPr>
                <a:t>p.= pan,…</a:t>
              </a:r>
            </a:p>
            <a:p>
              <a:r>
                <a:rPr lang="cs-CZ" b="1" i="1" dirty="0">
                  <a:solidFill>
                    <a:prstClr val="black"/>
                  </a:solidFill>
                </a:rPr>
                <a:t>	</a:t>
              </a:r>
              <a:r>
                <a:rPr lang="cs-CZ" b="1" i="1" dirty="0" smtClean="0">
                  <a:solidFill>
                    <a:prstClr val="black"/>
                  </a:solidFill>
                </a:rPr>
                <a:t>	  s. = slečna, sestra, …</a:t>
              </a:r>
            </a:p>
            <a:p>
              <a:r>
                <a:rPr lang="cs-CZ" b="1" i="1" dirty="0" smtClean="0">
                  <a:solidFill>
                    <a:prstClr val="black"/>
                  </a:solidFill>
                </a:rPr>
                <a:t>		  č. j. = číslo jednací, jednotné číslo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1854994" y="566678"/>
            <a:ext cx="5248553" cy="2862322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JAZYK </a:t>
            </a:r>
          </a:p>
          <a:p>
            <a:pPr algn="ctr"/>
            <a:r>
              <a:rPr lang="cs-CZ" sz="6000" b="1" dirty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6000" b="1" dirty="0" smtClean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6000" b="1" dirty="0" smtClean="0">
                <a:solidFill>
                  <a:srgbClr val="C00000"/>
                </a:solidFill>
                <a:effectLst>
                  <a:glow rad="139700">
                    <a:srgbClr val="94C600">
                      <a:satMod val="175000"/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6000" b="1" dirty="0">
              <a:solidFill>
                <a:srgbClr val="C00000"/>
              </a:solidFill>
              <a:effectLst>
                <a:glow rad="139700">
                  <a:srgbClr val="94C600">
                    <a:satMod val="175000"/>
                    <a:alpha val="4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200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 – ROD MUŽSKÝ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037303"/>
              </p:ext>
            </p:extLst>
          </p:nvPr>
        </p:nvGraphicFramePr>
        <p:xfrm>
          <a:off x="150456" y="585358"/>
          <a:ext cx="8886041" cy="620268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770936"/>
                <a:gridCol w="2498480"/>
                <a:gridCol w="2736304"/>
                <a:gridCol w="2880321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PODSTATNÁ JMÉNA </a:t>
                      </a:r>
                    </a:p>
                    <a:p>
                      <a:pPr algn="ctr"/>
                      <a:r>
                        <a:rPr lang="cs-CZ" baseline="0" dirty="0" smtClean="0"/>
                        <a:t>RODU MUŽSKÉHO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FFFF00"/>
                          </a:solidFill>
                          <a:latin typeface="+mj-lt"/>
                        </a:rPr>
                        <a:t>VZOR</a:t>
                      </a:r>
                      <a:endParaRPr lang="cs-CZ" sz="1800" dirty="0">
                        <a:solidFill>
                          <a:srgbClr val="FFFF00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FFFF00"/>
                          </a:solidFill>
                          <a:latin typeface="+mj-lt"/>
                        </a:rPr>
                        <a:t>ŽIVOTNOST</a:t>
                      </a:r>
                      <a:endParaRPr lang="cs-CZ" sz="1800" b="1" dirty="0">
                        <a:solidFill>
                          <a:srgbClr val="FFFF00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Pomeranč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odpůrce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inspektor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obhájce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lev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větroň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cyklista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terč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pařez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správce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spisovatel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pekáč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husita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nepřítel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obyvatel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286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PODSTATNÁ JMÉNA  – ROD MUŽSKÝ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3820264"/>
              </p:ext>
            </p:extLst>
          </p:nvPr>
        </p:nvGraphicFramePr>
        <p:xfrm>
          <a:off x="150456" y="585358"/>
          <a:ext cx="8886041" cy="620268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770936"/>
                <a:gridCol w="2498480"/>
                <a:gridCol w="2736304"/>
                <a:gridCol w="2880321"/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PODSTATNÁ JMÉNA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RODU MUŽSKÉHO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006600"/>
                          </a:solidFill>
                          <a:latin typeface="+mj-lt"/>
                        </a:rPr>
                        <a:t>VZOR</a:t>
                      </a:r>
                      <a:endParaRPr lang="cs-CZ" sz="1800" dirty="0">
                        <a:solidFill>
                          <a:srgbClr val="006600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rgbClr val="0000FF"/>
                          </a:solidFill>
                          <a:latin typeface="+mj-lt"/>
                        </a:rPr>
                        <a:t>ŽIVOTNOST</a:t>
                      </a:r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1.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15.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543534" y="122754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stroj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56596" y="1223532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neživotný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22080" y="1213034"/>
            <a:ext cx="11721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>
                <a:solidFill>
                  <a:srgbClr val="000000"/>
                </a:solidFill>
              </a:rPr>
              <a:t>pomeranč</a:t>
            </a:r>
          </a:p>
        </p:txBody>
      </p:sp>
      <p:sp>
        <p:nvSpPr>
          <p:cNvPr id="7" name="Obdélník 6"/>
          <p:cNvSpPr/>
          <p:nvPr/>
        </p:nvSpPr>
        <p:spPr>
          <a:xfrm>
            <a:off x="1619672" y="1599772"/>
            <a:ext cx="988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odpůrce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62112" y="1604994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soudce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4482" y="159048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47102" y="1974326"/>
            <a:ext cx="1120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inspektor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58054" y="1965034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pán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01742" y="196559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633624" y="2334366"/>
            <a:ext cx="9541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obhájce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54858" y="2326760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soudce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94488" y="232507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879800" y="2707316"/>
            <a:ext cx="4667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lev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58048" y="2714704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pán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87234" y="271358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706194" y="3069522"/>
            <a:ext cx="8216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větroň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07252" y="307362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stroj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62778" y="3074182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neživotný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33624" y="3442952"/>
            <a:ext cx="9412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</a:rPr>
              <a:t>cyklista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53260" y="3443514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předseda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94494" y="344873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822306" y="3832020"/>
            <a:ext cx="5693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>
                <a:solidFill>
                  <a:srgbClr val="000000"/>
                </a:solidFill>
              </a:rPr>
              <a:t>terč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507252" y="3823290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stroj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955524" y="3809338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neživotný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749174" y="4192622"/>
            <a:ext cx="736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 smtClean="0">
                <a:solidFill>
                  <a:srgbClr val="000000"/>
                </a:solidFill>
              </a:rPr>
              <a:t>pařez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513944" y="418276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hrad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962784" y="4182768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neživotný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648138" y="4552100"/>
            <a:ext cx="9412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>
                <a:solidFill>
                  <a:srgbClr val="000000"/>
                </a:solidFill>
              </a:rPr>
              <a:t>správce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362118" y="4572398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soudce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087240" y="457183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547102" y="4931876"/>
            <a:ext cx="11464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>
                <a:solidFill>
                  <a:srgbClr val="000000"/>
                </a:solidFill>
              </a:rPr>
              <a:t>spisovatel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530706" y="493187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muž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094500" y="4932438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706194" y="5306430"/>
            <a:ext cx="8194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b="1" dirty="0">
                <a:solidFill>
                  <a:srgbClr val="000000"/>
                </a:solidFill>
              </a:rPr>
              <a:t>pekáč 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4514506" y="530586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stroj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955530" y="530643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neživotný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20708" y="5673514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>
                <a:solidFill>
                  <a:srgbClr val="000000"/>
                </a:solidFill>
              </a:rPr>
              <a:t>husita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4246006" y="5666470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předseda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087246" y="566647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605158" y="6050316"/>
            <a:ext cx="10118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>
                <a:solidFill>
                  <a:srgbClr val="000000"/>
                </a:solidFill>
              </a:rPr>
              <a:t>nepřítel 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573074" y="604102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muž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94506" y="6041024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576130" y="6409965"/>
            <a:ext cx="10759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b="1" dirty="0">
                <a:solidFill>
                  <a:srgbClr val="000000"/>
                </a:solidFill>
              </a:rPr>
              <a:t>obyvatel 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4536792" y="6410356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6600"/>
                </a:solidFill>
                <a:latin typeface="+mj-lt"/>
              </a:rPr>
              <a:t>muž</a:t>
            </a:r>
            <a:endParaRPr lang="cs-CZ" b="1" i="1" dirty="0">
              <a:solidFill>
                <a:srgbClr val="006600"/>
              </a:solidFill>
              <a:latin typeface="+mj-lt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091718" y="6401626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+mj-lt"/>
              </a:rPr>
              <a:t>životný</a:t>
            </a:r>
            <a:endParaRPr lang="cs-CZ" b="1" i="1" dirty="0">
              <a:solidFill>
                <a:srgbClr val="0000FF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21087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7" fill="hold">
                      <p:stCondLst>
                        <p:cond delay="indefinite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6" grpId="0"/>
      <p:bldP spid="42" grpId="0"/>
      <p:bldP spid="43" grpId="0"/>
      <p:bldP spid="20" grpId="0"/>
      <p:bldP spid="44" grpId="0"/>
      <p:bldP spid="45" grpId="0"/>
      <p:bldP spid="46" grpId="0"/>
      <p:bldP spid="47" grpId="0"/>
      <p:bldP spid="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PÁDY PODSTATNÝCH JMEN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114519"/>
              </p:ext>
            </p:extLst>
          </p:nvPr>
        </p:nvGraphicFramePr>
        <p:xfrm>
          <a:off x="614904" y="730498"/>
          <a:ext cx="7884877" cy="59334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4425147"/>
                <a:gridCol w="2775653"/>
              </a:tblGrid>
              <a:tr h="370840"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lt1"/>
                          </a:solidFill>
                          <a:latin typeface="+mj-lt"/>
                        </a:rPr>
                        <a:t>Vytvoř: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1)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p. č. j.         </a:t>
                      </a:r>
                      <a:r>
                        <a:rPr lang="cs-CZ" sz="1800" b="1" i="1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od slova        </a:t>
                      </a:r>
                      <a:r>
                        <a:rPr lang="cs-CZ" sz="1800" b="1" i="0" baseline="0" dirty="0" smtClean="0">
                          <a:solidFill>
                            <a:srgbClr val="0000FF"/>
                          </a:solidFill>
                          <a:latin typeface="+mj-lt"/>
                        </a:rPr>
                        <a:t>houslista</a:t>
                      </a:r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kosatec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6.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husita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6.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strojvůdce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cíl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kopec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3.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kosatec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7.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učitel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2.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tatínek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1.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koník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1.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parašutista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čistič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4.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správce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 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5. p. č. j.    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máj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5. p. č. mn.     </a:t>
                      </a:r>
                      <a:r>
                        <a:rPr kumimoji="0" lang="cs-CZ" sz="18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od slova       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uLnTx/>
                          <a:uFillTx/>
                          <a:latin typeface="Arial"/>
                          <a:ea typeface="+mn-ea"/>
                          <a:cs typeface="+mn-cs"/>
                        </a:rPr>
                        <a:t>občan</a:t>
                      </a: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24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76672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>
                <a:latin typeface="+mj-lt"/>
              </a:rPr>
              <a:t>PÁDY PODSTATNÝCH JMEN </a:t>
            </a:r>
            <a:endParaRPr lang="cs-CZ" sz="2800" dirty="0">
              <a:latin typeface="+mj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101604"/>
              </p:ext>
            </p:extLst>
          </p:nvPr>
        </p:nvGraphicFramePr>
        <p:xfrm>
          <a:off x="614904" y="730498"/>
          <a:ext cx="7884877" cy="593344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684077"/>
                <a:gridCol w="4425147"/>
                <a:gridCol w="2775653"/>
              </a:tblGrid>
              <a:tr h="370840">
                <a:tc gridSpan="3"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lt1"/>
                          </a:solidFill>
                          <a:latin typeface="+mj-lt"/>
                        </a:rPr>
                        <a:t>Vytvoř: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</a:rPr>
                        <a:t>1)</a:t>
                      </a: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j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800" b="1" dirty="0">
                        <a:solidFill>
                          <a:srgbClr val="0000FF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1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6)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7)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8)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9)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10)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11)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12)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13)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/>
                        <a:t>14)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+mj-lt"/>
                        </a:rPr>
                        <a:t>15)</a:t>
                      </a:r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302612" y="1096278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srgbClr val="000000"/>
                </a:solidFill>
                <a:latin typeface="Arial"/>
              </a:rPr>
              <a:t>3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slova 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02612" y="1469146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>
                <a:solidFill>
                  <a:srgbClr val="000000"/>
                </a:solidFill>
                <a:latin typeface="Arial"/>
              </a:rPr>
              <a:t>3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slova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08696" y="1831613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6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03174" y="2215459"/>
            <a:ext cx="27366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6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slova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02612" y="2579418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2. 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02612" y="2958632"/>
            <a:ext cx="2698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03174" y="3320920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3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02612" y="3693226"/>
            <a:ext cx="26340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7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04298" y="4070207"/>
            <a:ext cx="2672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2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02612" y="4439539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1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01488" y="4808480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1. p. č. mn.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03174" y="5171706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4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308290" y="5550358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4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>
                <a:solidFill>
                  <a:srgbClr val="000000"/>
                </a:solidFill>
                <a:latin typeface="Arial"/>
              </a:rPr>
              <a:t>od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302612" y="5910960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5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j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    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37918" y="1089471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b="1" dirty="0" smtClean="0">
                <a:solidFill>
                  <a:srgbClr val="0000FF"/>
                </a:solidFill>
                <a:latin typeface="Arial"/>
              </a:rPr>
              <a:t>houslista</a:t>
            </a:r>
            <a:endParaRPr lang="cs-CZ" b="1" dirty="0">
              <a:solidFill>
                <a:srgbClr val="0000FF"/>
              </a:solidFill>
              <a:latin typeface="Arial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94011" y="147027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 smtClean="0">
                <a:solidFill>
                  <a:srgbClr val="0000FF"/>
                </a:solidFill>
                <a:latin typeface="Arial"/>
              </a:rPr>
              <a:t>kosatec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99108" y="1830310"/>
            <a:ext cx="928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husita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297693" y="2208205"/>
            <a:ext cx="14157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strojvůdce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292891" y="2586678"/>
            <a:ext cx="505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cíl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97358" y="2953972"/>
            <a:ext cx="915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kopec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97399" y="3314012"/>
            <a:ext cx="1043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kosatec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95672" y="3700486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učitel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296129" y="4077467"/>
            <a:ext cx="9925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tatínek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92745" y="4436550"/>
            <a:ext cx="851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koník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304614" y="4797714"/>
            <a:ext cx="14798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parašutista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298389" y="5164452"/>
            <a:ext cx="774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čistič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292358" y="5550920"/>
            <a:ext cx="1120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správce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288517" y="5906300"/>
            <a:ext cx="5822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máj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417625" y="1081764"/>
            <a:ext cx="1402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houslistovi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453913" y="1475492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kosatcům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519229" y="1850046"/>
            <a:ext cx="11336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husitech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439405" y="2209524"/>
            <a:ext cx="12875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strojvůdci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809515" y="2584078"/>
            <a:ext cx="5693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cíle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657121" y="2958632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kopců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591811" y="3318672"/>
            <a:ext cx="9797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kosatci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657127" y="3693226"/>
            <a:ext cx="8515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učiteli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620845" y="4077072"/>
            <a:ext cx="928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tatínka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686161" y="4427820"/>
            <a:ext cx="787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koník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329220" y="4816326"/>
            <a:ext cx="14157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parašutisté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700681" y="5176366"/>
            <a:ext cx="902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čističe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562801" y="5565434"/>
            <a:ext cx="1056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správce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686173" y="5925474"/>
            <a:ext cx="7232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máji!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1309872" y="6300028"/>
            <a:ext cx="2634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>
                <a:solidFill>
                  <a:srgbClr val="000000"/>
                </a:solidFill>
                <a:latin typeface="Arial"/>
              </a:rPr>
              <a:t>5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.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p. č. 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mn.    </a:t>
            </a:r>
            <a:r>
              <a:rPr lang="cs-CZ" b="1" i="1" dirty="0" smtClean="0">
                <a:solidFill>
                  <a:srgbClr val="000000"/>
                </a:solidFill>
                <a:latin typeface="Arial"/>
              </a:rPr>
              <a:t>od slova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295777" y="6295368"/>
            <a:ext cx="8643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</a:rPr>
              <a:t>občan</a:t>
            </a:r>
            <a:endParaRPr lang="cs-CZ" b="1" dirty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533779" y="6314542"/>
            <a:ext cx="10695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i="1" dirty="0">
                <a:solidFill>
                  <a:srgbClr val="006600"/>
                </a:solidFill>
                <a:latin typeface="Arial"/>
              </a:rPr>
              <a:t>o</a:t>
            </a:r>
            <a:r>
              <a:rPr lang="cs-CZ" b="1" i="1" dirty="0" smtClean="0">
                <a:solidFill>
                  <a:srgbClr val="006600"/>
                </a:solidFill>
                <a:latin typeface="Arial"/>
              </a:rPr>
              <a:t>bčané!</a:t>
            </a:r>
            <a:endParaRPr lang="cs-CZ" b="1" i="1" dirty="0">
              <a:solidFill>
                <a:srgbClr val="0066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76244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 tmFilter="0,0; .5, 1; 1, 1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 tmFilter="0,0; .5, 1; 1, 1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 tmFilter="0,0; .5, 1; 1, 1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500" tmFilter="0,0; .5, 1; 1, 1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 tmFilter="0,0; .5, 1; 1, 1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6" dur="500" tmFilter="0,0; .5, 1; 1, 1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 tmFilter="0,0; .5, 1; 1, 1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500" tmFilter="0,0; .5, 1; 1, 1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500" tmFilter="0,0; .5, 1; 1, 1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3" grpId="0"/>
      <p:bldP spid="44" grpId="0"/>
      <p:bldP spid="45" grpId="0"/>
      <p:bldP spid="46" grpId="0"/>
      <p:bldP spid="47" grpId="0"/>
      <p:bldP spid="49" grpId="0"/>
      <p:bldP spid="5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6614693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495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287827"/>
              </p:ext>
            </p:extLst>
          </p:nvPr>
        </p:nvGraphicFramePr>
        <p:xfrm>
          <a:off x="150456" y="1340768"/>
          <a:ext cx="8886041" cy="509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0936"/>
                <a:gridCol w="2498480"/>
                <a:gridCol w="2736304"/>
                <a:gridCol w="2880321"/>
              </a:tblGrid>
              <a:tr h="323362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PODSTATNÁ JMÉNA</a:t>
                      </a:r>
                    </a:p>
                    <a:p>
                      <a:pPr algn="ctr"/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RODU MUŽSKÉHO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VZOR</a:t>
                      </a:r>
                      <a:endParaRPr lang="cs-CZ" sz="1400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ŽIVOTNOST</a:t>
                      </a:r>
                      <a:endParaRPr lang="cs-CZ" sz="1400" b="1" dirty="0">
                        <a:solidFill>
                          <a:srgbClr val="FFFF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</a:tr>
              <a:tr h="16524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pomeranč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2048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odpůrce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757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inspektor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8694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obhájce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701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lev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254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větroň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086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cyklista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638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8.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terč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471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9.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pařez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3035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10.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správce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135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11.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spisovatel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9681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12.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pekáč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18005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13.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husita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3529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nepřítel 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1852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15.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obyvatel </a:t>
                      </a:r>
                      <a:endParaRPr kumimoji="0" lang="cs-CZ" sz="1400" b="1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007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0469472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495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812851"/>
              </p:ext>
            </p:extLst>
          </p:nvPr>
        </p:nvGraphicFramePr>
        <p:xfrm>
          <a:off x="614904" y="1311058"/>
          <a:ext cx="7884877" cy="49866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84077"/>
                <a:gridCol w="4425147"/>
                <a:gridCol w="2775653"/>
              </a:tblGrid>
              <a:tr h="359724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Vytvoř: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80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1)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p. č. j.         od slova        houslista</a:t>
                      </a:r>
                      <a:endParaRPr lang="cs-CZ" sz="1400" b="1" dirty="0">
                        <a:solidFill>
                          <a:srgbClr val="0000FF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2)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l"/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3. p. č. mn.     od slova        kosatec 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3)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6. p. č. mn.     od slova        husita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4)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6. p. č. j.         od slova        strojvůdce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5)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j.         od slova        cíl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6)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mn.     od slova        kopec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7)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3. p. č. j.         od slova        kosatec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8)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7. p. č. mn.     od slova        učitel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9)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2. p. č. j.         od slova        tatínek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10)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 p. č. j.         od slova        koník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11)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1. p. č. mn.     od slova        parašutista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12)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4. p. č. j.         od slova        čistič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13)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4. p. č. j.         od slova        správce 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2956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14)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5. p. č. j.         od slova        máj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5972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algn="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15)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u="none" strike="noStrike" kern="1200" cap="none" spc="0" normalizeH="0" baseline="0" noProof="0" dirty="0" smtClean="0">
                          <a:ln>
                            <a:noFill/>
                          </a:ln>
                          <a:effectLst/>
                          <a:uLnTx/>
                          <a:uFillTx/>
                          <a:latin typeface="Arial" pitchFamily="34" charset="0"/>
                          <a:cs typeface="Arial" pitchFamily="34" charset="0"/>
                        </a:rPr>
                        <a:t>5. p. č. mn.     od slova        občan</a:t>
                      </a:r>
                      <a:endParaRPr kumimoji="0" lang="cs-CZ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Times New Roman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9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429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5365</TotalTime>
  <Words>1046</Words>
  <Application>Microsoft Office PowerPoint</Application>
  <PresentationFormat>Předvádění na obrazovce (4:3)</PresentationFormat>
  <Paragraphs>319</Paragraphs>
  <Slides>11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27" baseType="lpstr">
      <vt:lpstr>바탕</vt:lpstr>
      <vt:lpstr>맑은 고딕</vt:lpstr>
      <vt:lpstr>Andalus</vt:lpstr>
      <vt:lpstr>arial</vt:lpstr>
      <vt:lpstr>arial</vt:lpstr>
      <vt:lpstr>Calibri</vt:lpstr>
      <vt:lpstr>Century Gothic</vt:lpstr>
      <vt:lpstr>Gill Sans MT</vt:lpstr>
      <vt:lpstr>Monotype Corsiva</vt:lpstr>
      <vt:lpstr>Times New Roman</vt:lpstr>
      <vt:lpstr>Wingdings</vt:lpstr>
      <vt:lpstr>Wingdings 2</vt:lpstr>
      <vt:lpstr>1_Mountain</vt:lpstr>
      <vt:lpstr>Motiv systému Office</vt:lpstr>
      <vt:lpstr>3_Mountain</vt:lpstr>
      <vt:lpstr>Austin</vt:lpstr>
      <vt:lpstr>Prezentace aplikace PowerPoint</vt:lpstr>
      <vt:lpstr>Anotace</vt:lpstr>
      <vt:lpstr>Datum vytvoření:</vt:lpstr>
      <vt:lpstr>Prezentace aplikace PowerPoint</vt:lpstr>
      <vt:lpstr>PODSTATNÁ JMÉNA  – ROD MUŽSKÝ </vt:lpstr>
      <vt:lpstr>PODSTATNÁ JMÉNA  – ROD MUŽSKÝ </vt:lpstr>
      <vt:lpstr>PÁDY PODSTATNÝCH JMEN </vt:lpstr>
      <vt:lpstr>PÁDY PODSTATNÝCH JMEN 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401</cp:revision>
  <dcterms:created xsi:type="dcterms:W3CDTF">2011-11-08T12:26:57Z</dcterms:created>
  <dcterms:modified xsi:type="dcterms:W3CDTF">2013-12-15T17:15:55Z</dcterms:modified>
</cp:coreProperties>
</file>