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77" r:id="rId8"/>
    <p:sldId id="376" r:id="rId9"/>
    <p:sldId id="375" r:id="rId10"/>
    <p:sldId id="373" r:id="rId11"/>
    <p:sldId id="374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245">
          <p15:clr>
            <a:srgbClr val="A4A3A4"/>
          </p15:clr>
        </p15:guide>
        <p15:guide id="3" pos="3061">
          <p15:clr>
            <a:srgbClr val="A4A3A4"/>
          </p15:clr>
        </p15:guide>
        <p15:guide id="4" pos="44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2245"/>
        <p:guide pos="3061"/>
        <p:guide pos="446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0304534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VY_32_INOVACE_496_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PODSTATNÁ JMÉNA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PODSTATNÝCH JMEN RODU STŘEDNÍHO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kumimoji="0" lang="en-US" sz="1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kumimoji="0" lang="cs-CZ" sz="12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podstatných jmen rodu středního, jejich vzorů a pádů 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Podstatných jmen rodu středního a jejich vzorů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podstatných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jmen rodu středního a jejich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vzorů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- Pádů podstatných jmen rodu středního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8: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ádů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podstatných jmen rodu středního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37923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PODSTATNÁ JMÉNA, VZORY, MĚSTO, MOŘE, KUŘE, STAVENÍ, PÁDY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 – ROD STŘEDNÍ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201465"/>
              </p:ext>
            </p:extLst>
          </p:nvPr>
        </p:nvGraphicFramePr>
        <p:xfrm>
          <a:off x="1590616" y="692696"/>
          <a:ext cx="6005720" cy="58318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770936"/>
                <a:gridCol w="2498480"/>
                <a:gridCol w="2736304"/>
              </a:tblGrid>
              <a:tr h="532742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PODSTATNÁ JMÉNA</a:t>
                      </a:r>
                    </a:p>
                    <a:p>
                      <a:pPr algn="ctr"/>
                      <a:r>
                        <a:rPr lang="cs-CZ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ROD STŘEDNÍ</a:t>
                      </a:r>
                      <a:endParaRPr lang="cs-CZ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FF00"/>
                          </a:solidFill>
                          <a:latin typeface="+mj-lt"/>
                        </a:rPr>
                        <a:t>VZOR</a:t>
                      </a:r>
                      <a:endParaRPr lang="cs-CZ" sz="1800" dirty="0">
                        <a:solidFill>
                          <a:srgbClr val="FFFF00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dítě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slůně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učiliště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kolo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koště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jaro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okno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veslo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ovoce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podnebí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přání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znamení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klíště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dětství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286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 – ROD STŘEDNÍ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976898"/>
              </p:ext>
            </p:extLst>
          </p:nvPr>
        </p:nvGraphicFramePr>
        <p:xfrm>
          <a:off x="1590616" y="585358"/>
          <a:ext cx="6005720" cy="58318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770936"/>
                <a:gridCol w="2498480"/>
                <a:gridCol w="2736304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n-lt"/>
                        </a:rPr>
                        <a:t>PODSTATNÁ JMÉNA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n-lt"/>
                        </a:rPr>
                        <a:t>ROD STŘEDNÍ</a:t>
                      </a:r>
                      <a:endParaRPr lang="cs-CZ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006600"/>
                          </a:solidFill>
                          <a:latin typeface="+mj-lt"/>
                        </a:rPr>
                        <a:t>VZOR</a:t>
                      </a:r>
                      <a:endParaRPr lang="cs-CZ" sz="1800" dirty="0">
                        <a:solidFill>
                          <a:srgbClr val="006600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983694" y="122754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kuře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0017" y="1213034"/>
            <a:ext cx="5565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dítě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5225" y="1599772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slůně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62573" y="160499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kuře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09091" y="1974326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učiliště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1271" y="196503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moře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46910" y="2334366"/>
            <a:ext cx="6078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kolo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59139" y="232676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město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04545" y="2707316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koště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59737" y="271470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kuře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61770" y="3069522"/>
            <a:ext cx="590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jaro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57645" y="307362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město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33438" y="3442952"/>
            <a:ext cx="6719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okno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6545" y="3443514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město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11171" y="3832020"/>
            <a:ext cx="6719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veslo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57645" y="382329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město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189335" y="4192622"/>
            <a:ext cx="736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ovoce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22045" y="4182768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moře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069063" y="4552100"/>
            <a:ext cx="9797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podnebí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808691" y="4572398"/>
            <a:ext cx="979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stavení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198859" y="4931876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přání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804155" y="4931876"/>
            <a:ext cx="979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stavení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046969" y="5306430"/>
            <a:ext cx="10182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znamení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07191" y="5305868"/>
            <a:ext cx="979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stavení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99341" y="5673514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00"/>
                </a:solidFill>
              </a:rPr>
              <a:t>klíště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955471" y="5666470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kuře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31881" y="6050316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00"/>
                </a:solidFill>
              </a:rPr>
              <a:t>dětství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846523" y="6041024"/>
            <a:ext cx="979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stavení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108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2" grpId="0"/>
      <p:bldP spid="14" grpId="0"/>
      <p:bldP spid="15" grpId="0"/>
      <p:bldP spid="17" grpId="0"/>
      <p:bldP spid="18" grpId="0"/>
      <p:bldP spid="21" grpId="0"/>
      <p:bldP spid="22" grpId="0"/>
      <p:bldP spid="24" grpId="0"/>
      <p:bldP spid="25" grpId="0"/>
      <p:bldP spid="27" grpId="0"/>
      <p:bldP spid="28" grpId="0"/>
      <p:bldP spid="30" grpId="0"/>
      <p:bldP spid="31" grpId="0"/>
      <p:bldP spid="33" grpId="0"/>
      <p:bldP spid="34" grpId="0"/>
      <p:bldP spid="36" grpId="0"/>
      <p:bldP spid="37" grpId="0"/>
      <p:bldP spid="39" grpId="0"/>
      <p:bldP spid="40" grpId="0"/>
      <p:bldP spid="6" grpId="0"/>
      <p:bldP spid="42" grpId="0"/>
      <p:bldP spid="20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PÁDY PODSTATNÝCH JMEN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231641"/>
              </p:ext>
            </p:extLst>
          </p:nvPr>
        </p:nvGraphicFramePr>
        <p:xfrm>
          <a:off x="614904" y="730498"/>
          <a:ext cx="7884877" cy="59334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lt1"/>
                          </a:solidFill>
                          <a:latin typeface="+mj-lt"/>
                        </a:rPr>
                        <a:t>Vytvoř: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p. č. j.         </a:t>
                      </a:r>
                      <a:r>
                        <a:rPr lang="cs-CZ" sz="1800" b="1" i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od slova        </a:t>
                      </a:r>
                      <a:r>
                        <a:rPr lang="cs-CZ" sz="1800" b="1" i="0" baseline="0" dirty="0" smtClean="0">
                          <a:solidFill>
                            <a:srgbClr val="0000FF"/>
                          </a:solidFill>
                          <a:latin typeface="+mj-lt"/>
                        </a:rPr>
                        <a:t>dětství</a:t>
                      </a:r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přání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1.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nádraží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kotě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doporučení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5.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Labe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hradiště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pařeniště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příslovce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nebe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medvídě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1.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smetiště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finále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číslo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děvče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24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PÁDY PODSTATNÝCH JMEN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101604"/>
              </p:ext>
            </p:extLst>
          </p:nvPr>
        </p:nvGraphicFramePr>
        <p:xfrm>
          <a:off x="614904" y="730498"/>
          <a:ext cx="7884877" cy="59334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lt1"/>
                          </a:solidFill>
                          <a:latin typeface="+mj-lt"/>
                        </a:rPr>
                        <a:t>Vytvoř: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302612" y="1096278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srgbClr val="000000"/>
                </a:solidFill>
                <a:latin typeface="Arial"/>
              </a:rPr>
              <a:t>5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02612" y="1469146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08696" y="1831613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1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03174" y="2215459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7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slova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02612" y="2579418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6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02612" y="2958632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5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03174" y="332092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6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2612" y="3693226"/>
            <a:ext cx="2634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3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04298" y="4070207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7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02612" y="4439539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3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01488" y="480848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3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03174" y="5171706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1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08290" y="5550358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4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02612" y="591096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4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86090" y="1089471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FF"/>
                </a:solidFill>
                <a:latin typeface="Arial"/>
              </a:rPr>
              <a:t>dětství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73548" y="1470270"/>
            <a:ext cx="7489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FF"/>
                </a:solidFill>
                <a:latin typeface="Arial"/>
              </a:rPr>
              <a:t>přání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68647" y="1830310"/>
            <a:ext cx="992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nádraží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530862" y="2208205"/>
            <a:ext cx="659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kotě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29611" y="2586678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doporučení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95136" y="2953972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Labe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321706" y="3314012"/>
            <a:ext cx="10823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hradiště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46763" y="3700486"/>
            <a:ext cx="1210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pařeniště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266107" y="4077467"/>
            <a:ext cx="1197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příslovce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55432" y="4436550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nebe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63410" y="4797714"/>
            <a:ext cx="11849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medvídě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84920" y="5164452"/>
            <a:ext cx="11208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smetiště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427011" y="5550920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finále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500164" y="5906300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číslo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654870" y="1081764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>
                <a:solidFill>
                  <a:srgbClr val="006600"/>
                </a:solidFill>
                <a:latin typeface="Arial"/>
              </a:rPr>
              <a:t>d</a:t>
            </a:r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ětství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10394" y="1475492"/>
            <a:ext cx="7489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přání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589762" y="1850046"/>
            <a:ext cx="992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nádraží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634170" y="2209524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koťaty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238848" y="2584078"/>
            <a:ext cx="1710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doporučeních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89182" y="2958632"/>
            <a:ext cx="800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Labe!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437924" y="3318672"/>
            <a:ext cx="12875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hradištích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407060" y="3693226"/>
            <a:ext cx="13516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pařeništím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518253" y="4077072"/>
            <a:ext cx="11336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příslovci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750282" y="4427820"/>
            <a:ext cx="659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nebi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288344" y="4816326"/>
            <a:ext cx="15744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medvíďatům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527558" y="5176366"/>
            <a:ext cx="11208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smetiště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697454" y="5565434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finále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731058" y="5925474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čísla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309872" y="6300028"/>
            <a:ext cx="25699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4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439228" y="6295368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děvče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565840" y="6314542"/>
            <a:ext cx="1043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i="1" smtClean="0">
                <a:solidFill>
                  <a:srgbClr val="006600"/>
                </a:solidFill>
                <a:latin typeface="Arial"/>
              </a:rPr>
              <a:t>děvčata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624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 tmFilter="0,0; .5, 1; 1, 1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 tmFilter="0,0; .5, 1; 1, 1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 tmFilter="0,0; .5, 1; 1, 1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 tmFilter="0,0; .5, 1; 1, 1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46" grpId="0"/>
      <p:bldP spid="47" grpId="0"/>
      <p:bldP spid="49" grpId="0"/>
      <p:bldP spid="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920043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496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4888238"/>
              </p:ext>
            </p:extLst>
          </p:nvPr>
        </p:nvGraphicFramePr>
        <p:xfrm>
          <a:off x="1590616" y="1379944"/>
          <a:ext cx="6005720" cy="4785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936"/>
                <a:gridCol w="2498480"/>
                <a:gridCol w="2736304"/>
              </a:tblGrid>
              <a:tr h="406512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PODSTATNÁ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JMÉNA</a:t>
                      </a:r>
                    </a:p>
                    <a:p>
                      <a:pPr algn="ctr"/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ROD STŘEDNÍ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VZOR</a:t>
                      </a:r>
                      <a:endParaRPr lang="cs-CZ" sz="1400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2483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dítě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5961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slůně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1485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učiliště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260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kolo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813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koště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365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jaro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197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okno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0302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veslo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8625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ovoce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4149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podnebí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2472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přání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079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znamení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911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klíště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464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dětství 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889150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496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6465926"/>
              </p:ext>
            </p:extLst>
          </p:nvPr>
        </p:nvGraphicFramePr>
        <p:xfrm>
          <a:off x="614904" y="1288504"/>
          <a:ext cx="7884877" cy="4876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7"/>
                <a:gridCol w="4425147"/>
                <a:gridCol w="2775653"/>
              </a:tblGrid>
              <a:tr h="299573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lang="cs-CZ" sz="1400" dirty="0" smtClean="0"/>
                        <a:t>Vytvoř: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002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lang="cs-CZ" sz="1400" dirty="0" smtClean="0"/>
                        <a:t>5.</a:t>
                      </a:r>
                      <a:r>
                        <a:rPr lang="cs-CZ" sz="1400" baseline="0" dirty="0" smtClean="0"/>
                        <a:t> p. č. j.         od slova        dětství</a:t>
                      </a:r>
                      <a:endParaRPr lang="cs-CZ" sz="1400" b="1" dirty="0">
                        <a:solidFill>
                          <a:srgbClr val="0000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2)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2. p. č. mn.     od slova        přání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3)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 p. č. mn.     od slova        nádraží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4)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7. p. č. mn.     od slova        kotě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5)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6. p. č. mn.     od slova        doporučení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6)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5. p. č. j.         od slova        Labe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7)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6. p. č. mn.     od slova        hradiště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8)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3. p. č. mn.     od slova        pařeniště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9)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7. p. č. mn.     od slova        příslovce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10)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3. p. č. j.         od slova        nebe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11)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3. p. č. mn.     od slova        medvídě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12)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 p. č. mn.     od slova        smetiště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13)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4. p. č. j.         od slova        finále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995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14)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4. p. č. mn.     od slova        číslo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147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/>
                        <a:t>15)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4. p. č. mn.     od slova        děvče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5403</TotalTime>
  <Words>1014</Words>
  <Application>Microsoft Office PowerPoint</Application>
  <PresentationFormat>Předvádění na obrazovce (4:3)</PresentationFormat>
  <Paragraphs>294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PODSTATNÁ JMÉNA  – ROD STŘEDNÍ </vt:lpstr>
      <vt:lpstr>PODSTATNÁ JMÉNA  – ROD STŘEDNÍ </vt:lpstr>
      <vt:lpstr>PÁDY PODSTATNÝCH JMEN </vt:lpstr>
      <vt:lpstr>PÁDY PODSTATNÝCH JMEN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406</cp:revision>
  <dcterms:created xsi:type="dcterms:W3CDTF">2011-11-08T12:26:57Z</dcterms:created>
  <dcterms:modified xsi:type="dcterms:W3CDTF">2013-12-15T17:17:14Z</dcterms:modified>
</cp:coreProperties>
</file>