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6"/>
  </p:notesMasterIdLst>
  <p:sldIdLst>
    <p:sldId id="322" r:id="rId5"/>
    <p:sldId id="323" r:id="rId6"/>
    <p:sldId id="324" r:id="rId7"/>
    <p:sldId id="382" r:id="rId8"/>
    <p:sldId id="377" r:id="rId9"/>
    <p:sldId id="378" r:id="rId10"/>
    <p:sldId id="379" r:id="rId11"/>
    <p:sldId id="381" r:id="rId12"/>
    <p:sldId id="360" r:id="rId13"/>
    <p:sldId id="368" r:id="rId14"/>
    <p:sldId id="34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2653">
          <p15:clr>
            <a:srgbClr val="A4A3A4"/>
          </p15:clr>
        </p15:guide>
        <p15:guide id="3" pos="446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00"/>
    <a:srgbClr val="66FFFF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26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448" y="56"/>
      </p:cViewPr>
      <p:guideLst>
        <p:guide orient="horz"/>
        <p:guide pos="2653"/>
        <p:guide pos="4468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1257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3370407"/>
              </p:ext>
            </p:extLst>
          </p:nvPr>
        </p:nvGraphicFramePr>
        <p:xfrm>
          <a:off x="971600" y="1268757"/>
          <a:ext cx="7200800" cy="1955009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VY_32_INOVACE_498_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VELKÁ PÍSMENA, SKLADBA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VELKÝCH PÍSMEN VE VĚTĚ, SHODY PŘÍSUDKU S PODMĚTEM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opakování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velkých písmen ve větě a shody přísudku s podmětem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Doplňování chybějících písmen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chybějících písmen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7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Doplňování y/i v přísudku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y/i v přísudku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261719"/>
            <a:ext cx="6840760" cy="653947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VELKÁ PÍSMENA, PODMĚT, PŘÍSUDEK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VELKÁ PÍSMENA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728" y="637877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dirty="0" smtClean="0">
                <a:solidFill>
                  <a:srgbClr val="000000"/>
                </a:solidFill>
              </a:rPr>
              <a:t>Doplň chybějící písmena ve větách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6425700"/>
              </p:ext>
            </p:extLst>
          </p:nvPr>
        </p:nvGraphicFramePr>
        <p:xfrm>
          <a:off x="287523" y="1228841"/>
          <a:ext cx="8568952" cy="3962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2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Přečti si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áchův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áj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Pravidelně si kupuji časopis 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20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luníčko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Přečetl jsem si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ychlé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ípy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Mám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rád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ánoce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V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zimě se těším na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elikonoce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Žijeme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 rodinou na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oravě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Líbí se mi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taroměstské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náměstí v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raze.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Kterým krajem protéká řeka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ltava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?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Jezdíme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 zimě lyžovat do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rkonoš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Celý život žije ve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nojmě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 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498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  <a:latin typeface="Arial"/>
              </a:rPr>
              <a:t>VELKÁ PÍSMENA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728" y="667040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dirty="0" smtClean="0">
                <a:solidFill>
                  <a:srgbClr val="000000"/>
                </a:solidFill>
              </a:rPr>
              <a:t>Kontrola doplnění chybějících písmen ve větách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2230175"/>
              </p:ext>
            </p:extLst>
          </p:nvPr>
        </p:nvGraphicFramePr>
        <p:xfrm>
          <a:off x="287523" y="1189898"/>
          <a:ext cx="8568952" cy="3703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252321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9158" y="1190399"/>
            <a:ext cx="26869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Přečti si 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áchův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áj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243" y="1188836"/>
            <a:ext cx="397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M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6865" y="1568367"/>
            <a:ext cx="45031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Pravidelně si kupuji časopis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luníčko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04291" y="118208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34316" y="1938676"/>
            <a:ext cx="31520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Přečetl jsem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ychlé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ípy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38512" y="2302528"/>
            <a:ext cx="2246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Mám rád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ánoce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32700" y="2671043"/>
            <a:ext cx="3799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V zimě se těším na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elikonoce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39159" y="4526702"/>
            <a:ext cx="31470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Celý život žije ve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nojmě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740776" y="1183190"/>
            <a:ext cx="5389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2000" b="1" dirty="0">
                <a:solidFill>
                  <a:srgbClr val="FF0000"/>
                </a:solidFill>
                <a:latin typeface="Arial"/>
              </a:rPr>
              <a:t>M</a:t>
            </a:r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788291" y="1182464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063877" y="1560834"/>
            <a:ext cx="3561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4021644" y="1565654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2317988" y="1936741"/>
            <a:ext cx="370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R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302469" y="192998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3252796" y="1930712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š</a:t>
            </a:r>
          </a:p>
        </p:txBody>
      </p:sp>
      <p:sp>
        <p:nvSpPr>
          <p:cNvPr id="77" name="TextovéPole 76"/>
          <p:cNvSpPr txBox="1"/>
          <p:nvPr/>
        </p:nvSpPr>
        <p:spPr>
          <a:xfrm>
            <a:off x="3189715" y="192998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1891358" y="2297582"/>
            <a:ext cx="4972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V 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920918" y="230843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081763" y="2671609"/>
            <a:ext cx="3561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V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3030804" y="2682458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2839730" y="4528191"/>
            <a:ext cx="3417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Z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2782994" y="4527465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839159" y="3049789"/>
            <a:ext cx="34307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Žijeme s rodinou na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oravě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3119944" y="3053294"/>
            <a:ext cx="397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M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105751" y="3064143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839159" y="3416496"/>
            <a:ext cx="50016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Líbí se mi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taroměstské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náměstí v    raze.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2053348" y="3413805"/>
            <a:ext cx="3561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S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2014437" y="3416622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4860717" y="3417062"/>
            <a:ext cx="3561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P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4822368" y="341633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830142" y="3788921"/>
            <a:ext cx="42242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Kterým krajem protéká řeka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ltava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3981803" y="3789487"/>
            <a:ext cx="4972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V 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27" name="TextovéPole 126"/>
          <p:cNvSpPr txBox="1"/>
          <p:nvPr/>
        </p:nvSpPr>
        <p:spPr>
          <a:xfrm>
            <a:off x="4009106" y="378876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839159" y="4157530"/>
            <a:ext cx="43107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Jezdíme v zimě lyžovat do 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rkonoš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3900778" y="4158096"/>
            <a:ext cx="370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K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3866053" y="415737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98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1000" fill="hold"/>
                                        <p:tgtEl>
                                          <p:spTgt spid="6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9" dur="1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92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3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4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4" dur="1000" fill="hold"/>
                                        <p:tgtEl>
                                          <p:spTgt spid="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1" dur="1000" fill="hold"/>
                                        <p:tgtEl>
                                          <p:spTgt spid="7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34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5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6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50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1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2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000"/>
                            </p:stCondLst>
                            <p:childTnLst>
                              <p:par>
                                <p:cTn id="167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2" dur="1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85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6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7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1000"/>
                            </p:stCondLst>
                            <p:childTnLst>
                              <p:par>
                                <p:cTn id="202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7" dur="1000" fill="hold"/>
                                        <p:tgtEl>
                                          <p:spTgt spid="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20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1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2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3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1000"/>
                            </p:stCondLst>
                            <p:childTnLst>
                              <p:par>
                                <p:cTn id="237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2" dur="1000" fill="hold"/>
                                        <p:tgtEl>
                                          <p:spTgt spid="1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4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55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56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57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8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1" fill="hold">
                            <p:stCondLst>
                              <p:cond delay="1000"/>
                            </p:stCondLst>
                            <p:childTnLst>
                              <p:par>
                                <p:cTn id="272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6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7" dur="1000" fill="hold"/>
                                        <p:tgtEl>
                                          <p:spTgt spid="1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8" fill="hold">
                            <p:stCondLst>
                              <p:cond delay="2000"/>
                            </p:stCondLst>
                            <p:childTnLst>
                              <p:par>
                                <p:cTn id="279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4" dur="1000" fill="hold"/>
                                        <p:tgtEl>
                                          <p:spTgt spid="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97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8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9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0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1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2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13" dur="250" autoRev="1" fill="remov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4" dur="250" autoRev="1" fill="remov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5" dur="250" autoRev="1" fill="remov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50" autoRev="1" fill="remove"/>
                                        <p:tgtEl>
                                          <p:spTgt spid="1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3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2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4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5" dur="1000" fill="hold"/>
                                        <p:tgtEl>
                                          <p:spTgt spid="1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6" fill="hold">
                      <p:stCondLst>
                        <p:cond delay="indefinite"/>
                      </p:stCondLst>
                      <p:childTnLst>
                        <p:par>
                          <p:cTn id="337" fill="hold">
                            <p:stCondLst>
                              <p:cond delay="0"/>
                            </p:stCondLst>
                            <p:childTnLst>
                              <p:par>
                                <p:cTn id="3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3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6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8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9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0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2" fill="hold">
                      <p:stCondLst>
                        <p:cond delay="indefinite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1000"/>
                            </p:stCondLst>
                            <p:childTnLst>
                              <p:par>
                                <p:cTn id="36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9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0" dur="1000" fill="hold"/>
                                        <p:tgtEl>
                                          <p:spTgt spid="1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1" fill="hold">
                      <p:stCondLst>
                        <p:cond delay="indefinite"/>
                      </p:stCondLst>
                      <p:childTnLst>
                        <p:par>
                          <p:cTn id="372" fill="hold">
                            <p:stCondLst>
                              <p:cond delay="0"/>
                            </p:stCondLst>
                            <p:childTnLst>
                              <p:par>
                                <p:cTn id="3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8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1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2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83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84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5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7" fill="hold">
                      <p:stCondLst>
                        <p:cond delay="indefinite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2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4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5" dur="1000" fill="hold"/>
                                        <p:tgtEl>
                                          <p:spTgt spid="1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6" fill="hold">
                      <p:stCondLst>
                        <p:cond delay="indefinite"/>
                      </p:stCondLst>
                      <p:childTnLst>
                        <p:par>
                          <p:cTn id="407" fill="hold">
                            <p:stCondLst>
                              <p:cond delay="0"/>
                            </p:stCondLst>
                            <p:childTnLst>
                              <p:par>
                                <p:cTn id="40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6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  <p:bldP spid="7" grpId="0"/>
      <p:bldP spid="11" grpId="0"/>
      <p:bldP spid="11" grpId="1"/>
      <p:bldP spid="11" grpId="2"/>
      <p:bldP spid="18" grpId="0"/>
      <p:bldP spid="26" grpId="0"/>
      <p:bldP spid="29" grpId="0"/>
      <p:bldP spid="44" grpId="0"/>
      <p:bldP spid="63" grpId="0"/>
      <p:bldP spid="63" grpId="1"/>
      <p:bldP spid="64" grpId="0"/>
      <p:bldP spid="64" grpId="1"/>
      <p:bldP spid="64" grpId="2"/>
      <p:bldP spid="56" grpId="0"/>
      <p:bldP spid="56" grpId="1"/>
      <p:bldP spid="57" grpId="0"/>
      <p:bldP spid="57" grpId="1"/>
      <p:bldP spid="57" grpId="2"/>
      <p:bldP spid="74" grpId="0"/>
      <p:bldP spid="74" grpId="1"/>
      <p:bldP spid="75" grpId="0"/>
      <p:bldP spid="75" grpId="1"/>
      <p:bldP spid="75" grpId="2"/>
      <p:bldP spid="76" grpId="0"/>
      <p:bldP spid="76" grpId="1"/>
      <p:bldP spid="77" grpId="0"/>
      <p:bldP spid="77" grpId="1"/>
      <p:bldP spid="77" grpId="2"/>
      <p:bldP spid="82" grpId="0"/>
      <p:bldP spid="82" grpId="1"/>
      <p:bldP spid="83" grpId="0"/>
      <p:bldP spid="83" grpId="1"/>
      <p:bldP spid="83" grpId="2"/>
      <p:bldP spid="86" grpId="0"/>
      <p:bldP spid="86" grpId="1"/>
      <p:bldP spid="87" grpId="0"/>
      <p:bldP spid="87" grpId="1"/>
      <p:bldP spid="87" grpId="2"/>
      <p:bldP spid="112" grpId="0"/>
      <p:bldP spid="113" grpId="0"/>
      <p:bldP spid="113" grpId="1"/>
      <p:bldP spid="113" grpId="2"/>
      <p:bldP spid="70" grpId="0"/>
      <p:bldP spid="73" grpId="0"/>
      <p:bldP spid="73" grpId="1"/>
      <p:bldP spid="110" grpId="0"/>
      <p:bldP spid="110" grpId="1"/>
      <p:bldP spid="110" grpId="2"/>
      <p:bldP spid="118" grpId="0"/>
      <p:bldP spid="119" grpId="0"/>
      <p:bldP spid="119" grpId="1"/>
      <p:bldP spid="120" grpId="0"/>
      <p:bldP spid="120" grpId="1"/>
      <p:bldP spid="120" grpId="2"/>
      <p:bldP spid="121" grpId="0"/>
      <p:bldP spid="121" grpId="1"/>
      <p:bldP spid="122" grpId="0"/>
      <p:bldP spid="122" grpId="1"/>
      <p:bldP spid="122" grpId="2"/>
      <p:bldP spid="123" grpId="0"/>
      <p:bldP spid="126" grpId="0"/>
      <p:bldP spid="126" grpId="1"/>
      <p:bldP spid="127" grpId="0"/>
      <p:bldP spid="127" grpId="1"/>
      <p:bldP spid="127" grpId="2"/>
      <p:bldP spid="133" grpId="0"/>
      <p:bldP spid="136" grpId="0"/>
      <p:bldP spid="136" grpId="1"/>
      <p:bldP spid="137" grpId="0"/>
      <p:bldP spid="137" grpId="1"/>
      <p:bldP spid="137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SKLADBA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728" y="623363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200" b="1" dirty="0" smtClean="0">
                <a:solidFill>
                  <a:srgbClr val="000000"/>
                </a:solidFill>
              </a:rPr>
              <a:t>Shoda přísudku s podmětem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9363711"/>
              </p:ext>
            </p:extLst>
          </p:nvPr>
        </p:nvGraphicFramePr>
        <p:xfrm>
          <a:off x="287523" y="1228841"/>
          <a:ext cx="8568952" cy="3962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2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Prodavači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a prodavačky obsluhoval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v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marketu.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Rodiče s dětmi </a:t>
                      </a:r>
                      <a:r>
                        <a:rPr kumimoji="0" lang="cs-CZ" sz="20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šl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 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na výlet.</a:t>
                      </a:r>
                      <a:endParaRPr kumimoji="0" lang="cs-CZ" sz="2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Žáci a žákyně jel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na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plavecký výcvik.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Při četbě veselé povídky jsme se zasmál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Děvčata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a hoši stavěl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stan.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Muži,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ženy a děti </a:t>
                      </a:r>
                      <a:r>
                        <a:rPr lang="cs-CZ" sz="2000" b="1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šl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po nábřeží.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Na stráni rozkvetl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fialky.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Chlapci si hrál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s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míčem fotbal.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Houfy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chlapců směřoval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 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na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stadion.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V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řece plaval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kapři a štiky.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6877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24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  <a:latin typeface="Arial"/>
              </a:rPr>
              <a:t>SKLADBA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728" y="621849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cs-CZ" sz="2200" b="1" dirty="0" smtClean="0">
                <a:solidFill>
                  <a:srgbClr val="000000"/>
                </a:solidFill>
              </a:rPr>
              <a:t>Kontrola shody přísudku s podmětem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6270326"/>
              </p:ext>
            </p:extLst>
          </p:nvPr>
        </p:nvGraphicFramePr>
        <p:xfrm>
          <a:off x="287523" y="1189898"/>
          <a:ext cx="8568952" cy="3703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252321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9158" y="1190399"/>
            <a:ext cx="56957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Prodavači a prodavačky obsluhoval  v marketu.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6976" y="1188836"/>
            <a:ext cx="255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i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40974" y="1568367"/>
            <a:ext cx="33025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Rodiče s dětmi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šl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 na výlet.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86988" y="118208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40974" y="1938676"/>
            <a:ext cx="45015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Žáci a žákyně jel  na plavecký výcvik.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40974" y="2302528"/>
            <a:ext cx="50113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Při četbě veselé povídky jsme se zasmál 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42098" y="2671043"/>
            <a:ext cx="33874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Děvčata a hoši stavěl  stan.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27584" y="4526702"/>
            <a:ext cx="32962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V řece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paval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  kapři a štiky.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762085" y="1560834"/>
            <a:ext cx="255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i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669612" y="1565654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2713421" y="1936741"/>
            <a:ext cx="255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i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2611584" y="192998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5378180" y="2312096"/>
            <a:ext cx="255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i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277566" y="2322945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212185" y="2671609"/>
            <a:ext cx="255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i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3101688" y="2682458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2210876" y="4528191"/>
            <a:ext cx="255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i</a:t>
            </a:r>
          </a:p>
        </p:txBody>
      </p:sp>
      <p:sp>
        <p:nvSpPr>
          <p:cNvPr id="113" name="TextovéPole 112"/>
          <p:cNvSpPr txBox="1"/>
          <p:nvPr/>
        </p:nvSpPr>
        <p:spPr>
          <a:xfrm>
            <a:off x="2109214" y="4527465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841536" y="3049789"/>
            <a:ext cx="37850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Muži, ženy a děti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šl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 po nábřeží.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2986618" y="3053294"/>
            <a:ext cx="255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i</a:t>
            </a:r>
          </a:p>
        </p:txBody>
      </p:sp>
      <p:sp>
        <p:nvSpPr>
          <p:cNvPr id="110" name="TextovéPole 109"/>
          <p:cNvSpPr txBox="1"/>
          <p:nvPr/>
        </p:nvSpPr>
        <p:spPr>
          <a:xfrm>
            <a:off x="2900740" y="3064143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833492" y="3416496"/>
            <a:ext cx="30830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Na stráni rozkvetl   fialky.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2765841" y="3428319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y</a:t>
            </a:r>
          </a:p>
        </p:txBody>
      </p:sp>
      <p:sp>
        <p:nvSpPr>
          <p:cNvPr id="120" name="TextovéPole 119"/>
          <p:cNvSpPr txBox="1"/>
          <p:nvPr/>
        </p:nvSpPr>
        <p:spPr>
          <a:xfrm>
            <a:off x="2713744" y="343113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842098" y="3788921"/>
            <a:ext cx="37433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Chlapci si hrál  s míčem fotbal.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2428764" y="3789487"/>
            <a:ext cx="255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i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27" name="TextovéPole 126"/>
          <p:cNvSpPr txBox="1"/>
          <p:nvPr/>
        </p:nvSpPr>
        <p:spPr>
          <a:xfrm>
            <a:off x="2339752" y="378876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842098" y="4157530"/>
            <a:ext cx="44566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Houfy chlapců směřoval   na stadion.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3528087" y="4158096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y</a:t>
            </a:r>
          </a:p>
        </p:txBody>
      </p:sp>
      <p:sp>
        <p:nvSpPr>
          <p:cNvPr id="137" name="TextovéPole 136"/>
          <p:cNvSpPr txBox="1"/>
          <p:nvPr/>
        </p:nvSpPr>
        <p:spPr>
          <a:xfrm>
            <a:off x="3476804" y="415737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971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1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9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0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1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1000" fill="hold"/>
                                        <p:tgtEl>
                                          <p:spTgt spid="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04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5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6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6" dur="1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39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0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1" dur="1000" fill="hold"/>
                                        <p:tgtEl>
                                          <p:spTgt spid="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000"/>
                            </p:stCondLst>
                            <p:childTnLst>
                              <p:par>
                                <p:cTn id="19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6" dur="1000" fill="hold"/>
                                        <p:tgtEl>
                                          <p:spTgt spid="1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09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0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1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2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1" dur="1000" fill="hold"/>
                                        <p:tgtEl>
                                          <p:spTgt spid="1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44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5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6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1000"/>
                            </p:stCondLst>
                            <p:childTnLst>
                              <p:par>
                                <p:cTn id="26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6" dur="1000" fill="hold"/>
                                        <p:tgtEl>
                                          <p:spTgt spid="1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79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0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1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2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5" fill="hold">
                            <p:stCondLst>
                              <p:cond delay="1000"/>
                            </p:stCondLst>
                            <p:childTnLst>
                              <p:par>
                                <p:cTn id="29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1" dur="1000" fill="hold"/>
                                        <p:tgtEl>
                                          <p:spTgt spid="1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2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14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5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6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7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3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6" dur="1000" fill="hold"/>
                                        <p:tgtEl>
                                          <p:spTgt spid="1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7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  <p:bldP spid="7" grpId="0"/>
      <p:bldP spid="11" grpId="0"/>
      <p:bldP spid="11" grpId="1"/>
      <p:bldP spid="11" grpId="2"/>
      <p:bldP spid="18" grpId="0"/>
      <p:bldP spid="26" grpId="0"/>
      <p:bldP spid="29" grpId="0"/>
      <p:bldP spid="44" grpId="0"/>
      <p:bldP spid="56" grpId="0"/>
      <p:bldP spid="56" grpId="1"/>
      <p:bldP spid="57" grpId="0"/>
      <p:bldP spid="57" grpId="1"/>
      <p:bldP spid="57" grpId="2"/>
      <p:bldP spid="74" grpId="0"/>
      <p:bldP spid="74" grpId="1"/>
      <p:bldP spid="75" grpId="0"/>
      <p:bldP spid="75" grpId="1"/>
      <p:bldP spid="75" grpId="2"/>
      <p:bldP spid="82" grpId="0"/>
      <p:bldP spid="82" grpId="1"/>
      <p:bldP spid="83" grpId="0"/>
      <p:bldP spid="83" grpId="1"/>
      <p:bldP spid="83" grpId="2"/>
      <p:bldP spid="86" grpId="0"/>
      <p:bldP spid="86" grpId="1"/>
      <p:bldP spid="87" grpId="0"/>
      <p:bldP spid="87" grpId="1"/>
      <p:bldP spid="87" grpId="2"/>
      <p:bldP spid="112" grpId="0"/>
      <p:bldP spid="113" grpId="0"/>
      <p:bldP spid="113" grpId="1"/>
      <p:bldP spid="113" grpId="2"/>
      <p:bldP spid="70" grpId="0"/>
      <p:bldP spid="73" grpId="0"/>
      <p:bldP spid="73" grpId="1"/>
      <p:bldP spid="110" grpId="0"/>
      <p:bldP spid="110" grpId="1"/>
      <p:bldP spid="110" grpId="2"/>
      <p:bldP spid="118" grpId="0"/>
      <p:bldP spid="119" grpId="0"/>
      <p:bldP spid="119" grpId="1"/>
      <p:bldP spid="120" grpId="0"/>
      <p:bldP spid="120" grpId="1"/>
      <p:bldP spid="120" grpId="2"/>
      <p:bldP spid="123" grpId="0"/>
      <p:bldP spid="126" grpId="0"/>
      <p:bldP spid="126" grpId="1"/>
      <p:bldP spid="127" grpId="0"/>
      <p:bldP spid="127" grpId="1"/>
      <p:bldP spid="127" grpId="2"/>
      <p:bldP spid="133" grpId="0"/>
      <p:bldP spid="136" grpId="0"/>
      <p:bldP spid="136" grpId="1"/>
      <p:bldP spid="137" grpId="0"/>
      <p:bldP spid="137" grpId="1"/>
      <p:bldP spid="137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7506220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498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-1728" y="1251900"/>
            <a:ext cx="914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Doplň </a:t>
            </a:r>
            <a:r>
              <a:rPr lang="cs-CZ" sz="1400" b="1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chybějící</a:t>
            </a: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písmena ve větách</a:t>
            </a:r>
            <a:endParaRPr kumimoji="0" lang="cs-CZ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9011285"/>
              </p:ext>
            </p:extLst>
          </p:nvPr>
        </p:nvGraphicFramePr>
        <p:xfrm>
          <a:off x="287523" y="1842864"/>
          <a:ext cx="8568952" cy="3708400"/>
        </p:xfrm>
        <a:graphic>
          <a:graphicData uri="http://schemas.openxmlformats.org/drawingml/2006/table">
            <a:tbl>
              <a:tblPr firstRow="1" bandRow="1"/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Přečti si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áchův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áj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Pravidelně si kupuji časopis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luníčko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Přečetl jsem si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ychlé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ípy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Mám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rád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ánoce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zimě se těším na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elikonoce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Žijeme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 rodinou na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oravě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Líbí se mi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taroměstské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náměstí v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raze.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Kterým krajem protéká řeka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ltava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?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Jezdíme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 zimě lyžovat do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rkonoš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Celý život žije ve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nojmě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700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6574044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</a:t>
                      </a:r>
                      <a:r>
                        <a:rPr lang="cs-CZ" sz="1600" smtClean="0">
                          <a:latin typeface="Arial" pitchFamily="34" charset="0"/>
                          <a:cs typeface="Arial" pitchFamily="34" charset="0"/>
                        </a:rPr>
                        <a:t>list 498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-1728" y="1268760"/>
            <a:ext cx="914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Shoda přísudku s podmětem</a:t>
            </a:r>
            <a:endParaRPr kumimoji="0" lang="cs-CZ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128105"/>
              </p:ext>
            </p:extLst>
          </p:nvPr>
        </p:nvGraphicFramePr>
        <p:xfrm>
          <a:off x="287523" y="1874238"/>
          <a:ext cx="8568952" cy="3708400"/>
        </p:xfrm>
        <a:graphic>
          <a:graphicData uri="http://schemas.openxmlformats.org/drawingml/2006/table">
            <a:tbl>
              <a:tblPr firstRow="1" bandRow="1"/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Prodavači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prodavačky obsluhoval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marketu.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Rodiče s dětmi </a:t>
                      </a:r>
                      <a:r>
                        <a:rPr kumimoji="0" lang="cs-CZ" sz="1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šl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na výlet.</a:t>
                      </a:r>
                      <a:endParaRPr kumimoji="0" lang="cs-CZ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Žáci a žákyně jel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plavecký výcvik.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Při četbě veselé povídky jsme se zasmál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Děvčata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hoši stavěl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stan.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Muži,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ženy a děti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šl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po nábřeží.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stráni rozkvetl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fialky.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Chlapci si hrál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míčem fotbal.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Houfy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chlapců směřoval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stadion.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řece plaval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kapři a štiky.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156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5851</TotalTime>
  <Words>860</Words>
  <Application>Microsoft Office PowerPoint</Application>
  <PresentationFormat>Předvádění na obrazovce (4:3)</PresentationFormat>
  <Paragraphs>236</Paragraphs>
  <Slides>11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7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VELKÁ PÍSMENA</vt:lpstr>
      <vt:lpstr>VELKÁ PÍSMENA</vt:lpstr>
      <vt:lpstr>SKLADBA</vt:lpstr>
      <vt:lpstr>SKLADBA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460</cp:revision>
  <dcterms:created xsi:type="dcterms:W3CDTF">2011-11-08T12:26:57Z</dcterms:created>
  <dcterms:modified xsi:type="dcterms:W3CDTF">2013-12-15T17:20:38Z</dcterms:modified>
</cp:coreProperties>
</file>