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9" r:id="rId2"/>
    <p:sldId id="257" r:id="rId3"/>
    <p:sldId id="258" r:id="rId4"/>
    <p:sldId id="268" r:id="rId5"/>
    <p:sldId id="259" r:id="rId6"/>
    <p:sldId id="264" r:id="rId7"/>
    <p:sldId id="265" r:id="rId8"/>
    <p:sldId id="266" r:id="rId9"/>
    <p:sldId id="26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425312-3CD2-460A-9701-1080523546BC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D214E1-BF33-4150-B82F-940D307E0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487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270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305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784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074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215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328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53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547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82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294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114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627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Duté zrcadlo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POŘADOVÉ ČÍSLO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04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IH_OPTIKA_04</a:t>
            </a: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</a:t>
            </a:r>
            <a:r>
              <a:rPr lang="cs-CZ" altLang="cs-CZ" sz="1400" smtClean="0">
                <a:solidFill>
                  <a:schemeClr val="tx1"/>
                </a:solidFill>
              </a:rPr>
              <a:t>	</a:t>
            </a:r>
            <a:r>
              <a:rPr lang="cs-CZ" altLang="cs-CZ" sz="1400" smtClean="0">
                <a:solidFill>
                  <a:schemeClr val="tx1"/>
                </a:solidFill>
              </a:rPr>
              <a:t>17.10.2013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(ROČNÍK):		Prezentace je určena pro oktávu gymnázií (4. ročník). Prezentace objasňuje vznik dutého zrcadla a popisuje významné body  dutého zrcadla, vzdálenosti definované na dutém zrcadle a vztah mezi nimi. Lze ji využít jako podporu výkladu tohoto tématu i jako zápis nejdůležitějších informací </a:t>
            </a:r>
            <a:r>
              <a:rPr lang="cs-CZ" altLang="cs-CZ" sz="1400" dirty="0">
                <a:solidFill>
                  <a:schemeClr val="tx1"/>
                </a:solidFill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</a:rPr>
              <a:t>do sešitu. Na závěr je připojeno opakování nejdůležitějších poznatků, do kterého se mohou žáci aktivně zapojit.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137437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KULOVÁ (SFÉRICKÁ) ZRCADLA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ZRCADLÍCÍ PLOCHA JE </a:t>
            </a:r>
            <a:r>
              <a:rPr lang="cs-CZ" b="1" dirty="0" smtClean="0">
                <a:solidFill>
                  <a:srgbClr val="7030A0"/>
                </a:solidFill>
              </a:rPr>
              <a:t>NANESENA</a:t>
            </a:r>
            <a:r>
              <a:rPr lang="cs-CZ" dirty="0" smtClean="0"/>
              <a:t> NA KULOVÉM VRCHLÍKU</a:t>
            </a:r>
            <a:endParaRPr lang="cs-CZ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198659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4372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KULOVÁ (SFÉRICKÁ) ZRCADLA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ZRCADLÍCÍ PLOCHA JE </a:t>
            </a:r>
            <a:r>
              <a:rPr lang="cs-CZ" b="1" dirty="0" smtClean="0">
                <a:solidFill>
                  <a:srgbClr val="7030A0"/>
                </a:solidFill>
              </a:rPr>
              <a:t>NANESENA</a:t>
            </a:r>
            <a:r>
              <a:rPr lang="cs-CZ" dirty="0" smtClean="0"/>
              <a:t> NA KULOVÉM VRCHLÍKU</a:t>
            </a:r>
            <a:endParaRPr lang="cs-CZ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9726334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Vývojový diagram: spojnice 9"/>
          <p:cNvSpPr/>
          <p:nvPr/>
        </p:nvSpPr>
        <p:spPr>
          <a:xfrm>
            <a:off x="2915816" y="2996952"/>
            <a:ext cx="2808312" cy="2736304"/>
          </a:xfrm>
          <a:prstGeom prst="flowChartConnector">
            <a:avLst/>
          </a:prstGeom>
          <a:solidFill>
            <a:schemeClr val="accent1">
              <a:alpha val="3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059832" y="3501008"/>
            <a:ext cx="2520280" cy="720080"/>
          </a:xfrm>
          <a:prstGeom prst="ellipse">
            <a:avLst/>
          </a:prstGeom>
          <a:solidFill>
            <a:schemeClr val="accent1">
              <a:alpha val="7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319972" y="3464133"/>
            <a:ext cx="0" cy="1044987"/>
          </a:xfrm>
          <a:prstGeom prst="straightConnector1">
            <a:avLst/>
          </a:prstGeom>
          <a:ln w="412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27584" y="4653136"/>
            <a:ext cx="26642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Z VNITŘNÍ </a:t>
            </a:r>
          </a:p>
          <a:p>
            <a:r>
              <a:rPr lang="cs-CZ" sz="3600" b="1" dirty="0" smtClean="0">
                <a:solidFill>
                  <a:srgbClr val="7030A0"/>
                </a:solidFill>
              </a:rPr>
              <a:t>STRANY</a:t>
            </a:r>
          </a:p>
          <a:p>
            <a:endParaRPr lang="cs-CZ" sz="3600" b="1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4365104"/>
            <a:ext cx="25202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DUTÉ ZRCADLO</a:t>
            </a:r>
            <a:endParaRPr lang="cs-CZ" sz="4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690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1514" y="1556092"/>
            <a:ext cx="8716435" cy="4525963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02046988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923928" y="3639298"/>
            <a:ext cx="1584176" cy="8576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619672" y="4077072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ZRCADLÍCÍ PLOCHA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9073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1514" y="1556092"/>
            <a:ext cx="8716435" cy="4525963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6632062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91679" y="4636332"/>
            <a:ext cx="3560589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C …. STŘED KŘIVOSTI ZRCADLA</a:t>
            </a:r>
          </a:p>
          <a:p>
            <a:endParaRPr lang="cs-CZ" dirty="0" smtClean="0"/>
          </a:p>
          <a:p>
            <a:r>
              <a:rPr lang="cs-CZ" dirty="0" smtClean="0"/>
              <a:t>JE TO STŘED KULOVÉ PLOCHY, ZE KTERÉ ZRCADLO VZNIKLO</a:t>
            </a:r>
            <a:endParaRPr lang="cs-CZ" dirty="0"/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045203" y="4913331"/>
            <a:ext cx="356058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V …. VRCHOL ZRCADLA</a:t>
            </a:r>
          </a:p>
          <a:p>
            <a:endParaRPr lang="cs-CZ" dirty="0" smtClean="0"/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62771" y="2058829"/>
            <a:ext cx="30243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o …. </a:t>
            </a:r>
            <a:r>
              <a:rPr lang="cs-CZ" sz="2000" b="1" dirty="0" smtClean="0"/>
              <a:t>OPTIKÁ OSA</a:t>
            </a:r>
          </a:p>
          <a:p>
            <a:endParaRPr lang="cs-CZ" sz="2000" b="1" i="1" dirty="0"/>
          </a:p>
          <a:p>
            <a:r>
              <a:rPr lang="cs-CZ" sz="2000" dirty="0" smtClean="0"/>
              <a:t>PŘÍMKA PROCHÁZEJÍCÍ </a:t>
            </a:r>
          </a:p>
          <a:p>
            <a:r>
              <a:rPr lang="cs-CZ" sz="2000" dirty="0" smtClean="0"/>
              <a:t>BODY </a:t>
            </a:r>
            <a:r>
              <a:rPr lang="cs-CZ" sz="2000" b="1" dirty="0" smtClean="0">
                <a:solidFill>
                  <a:srgbClr val="00B0F0"/>
                </a:solidFill>
              </a:rPr>
              <a:t>C</a:t>
            </a:r>
            <a:r>
              <a:rPr lang="cs-CZ" sz="2000" dirty="0" smtClean="0"/>
              <a:t> , </a:t>
            </a:r>
            <a:r>
              <a:rPr lang="cs-CZ" sz="2000" b="1" dirty="0" smtClean="0">
                <a:solidFill>
                  <a:srgbClr val="FF0000"/>
                </a:solidFill>
              </a:rPr>
              <a:t>V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91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250"/>
                            </p:stCondLst>
                            <p:childTnLst>
                              <p:par>
                                <p:cTn id="43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2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2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7" grpId="0" animBg="1"/>
      <p:bldP spid="28" grpId="0" animBg="1"/>
      <p:bldP spid="29" grpId="0"/>
      <p:bldP spid="30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5409719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458155" y="3566934"/>
            <a:ext cx="1526673" cy="1"/>
          </a:xfrm>
          <a:prstGeom prst="straightConnector1">
            <a:avLst/>
          </a:prstGeom>
          <a:ln w="44450">
            <a:solidFill>
              <a:srgbClr val="7030A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004048" y="299695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r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1" name="Zástupný symbol pro obsah 20"/>
          <p:cNvSpPr txBox="1">
            <a:spLocks noGrp="1"/>
          </p:cNvSpPr>
          <p:nvPr>
            <p:ph idx="1"/>
          </p:nvPr>
        </p:nvSpPr>
        <p:spPr>
          <a:xfrm>
            <a:off x="1744205" y="1859693"/>
            <a:ext cx="3259843" cy="1520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r ….. POLOMĚR KŘIVOSTI ZRCADLA</a:t>
            </a:r>
          </a:p>
          <a:p>
            <a:endParaRPr lang="cs-CZ" sz="2000" b="1" dirty="0">
              <a:solidFill>
                <a:srgbClr val="41A808"/>
              </a:solidFill>
            </a:endParaRPr>
          </a:p>
          <a:p>
            <a:r>
              <a:rPr lang="cs-CZ" sz="2400" b="1" dirty="0">
                <a:solidFill>
                  <a:srgbClr val="7030A0"/>
                </a:solidFill>
              </a:rPr>
              <a:t>r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smtClean="0"/>
              <a:t>= </a:t>
            </a:r>
            <a:r>
              <a:rPr lang="cs-CZ" sz="2400" dirty="0" smtClean="0"/>
              <a:t>I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r>
              <a:rPr lang="cs-CZ" sz="2400" b="1" dirty="0" smtClean="0"/>
              <a:t> </a:t>
            </a:r>
            <a:r>
              <a:rPr lang="cs-CZ" sz="2400" dirty="0" smtClean="0"/>
              <a:t>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33715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825432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16" name="Vývojový diagram: spojnice 15"/>
          <p:cNvSpPr/>
          <p:nvPr/>
        </p:nvSpPr>
        <p:spPr>
          <a:xfrm>
            <a:off x="5220072" y="3646995"/>
            <a:ext cx="206917" cy="216024"/>
          </a:xfrm>
          <a:prstGeom prst="flowChartConnector">
            <a:avLst/>
          </a:prstGeom>
          <a:solidFill>
            <a:srgbClr val="41A80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940566" y="38930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41A808"/>
                </a:solidFill>
              </a:rPr>
              <a:t>F</a:t>
            </a:r>
            <a:endParaRPr lang="cs-CZ" sz="4000" b="1" dirty="0">
              <a:solidFill>
                <a:srgbClr val="41A808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96606" y="3101942"/>
            <a:ext cx="3629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41A808"/>
                </a:solidFill>
              </a:rPr>
              <a:t>F … OHNISKO (FOKUS) ZRCADLA</a:t>
            </a:r>
            <a:endParaRPr lang="cs-CZ" sz="2000" b="1" dirty="0">
              <a:solidFill>
                <a:srgbClr val="41A808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5327800" y="3886424"/>
            <a:ext cx="1" cy="898534"/>
          </a:xfrm>
          <a:prstGeom prst="line">
            <a:avLst/>
          </a:prstGeom>
          <a:ln w="349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458155" y="3886424"/>
            <a:ext cx="1" cy="898534"/>
          </a:xfrm>
          <a:prstGeom prst="line">
            <a:avLst/>
          </a:prstGeom>
          <a:ln w="349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6045165" y="3863019"/>
            <a:ext cx="1" cy="898534"/>
          </a:xfrm>
          <a:prstGeom prst="line">
            <a:avLst/>
          </a:prstGeom>
          <a:ln w="349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494896" y="4640057"/>
            <a:ext cx="786101" cy="0"/>
          </a:xfrm>
          <a:prstGeom prst="straightConnector1">
            <a:avLst/>
          </a:prstGeom>
          <a:ln w="38100">
            <a:solidFill>
              <a:srgbClr val="41A808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340355" y="5373216"/>
            <a:ext cx="42640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41A808"/>
                </a:solidFill>
              </a:rPr>
              <a:t>f</a:t>
            </a:r>
            <a:r>
              <a:rPr lang="cs-CZ" sz="2400" b="1" dirty="0" smtClean="0">
                <a:solidFill>
                  <a:srgbClr val="41A808"/>
                </a:solidFill>
              </a:rPr>
              <a:t> … ohnisková vzdálenost zrcadla</a:t>
            </a:r>
            <a:endParaRPr lang="cs-CZ" sz="2400" b="1" dirty="0">
              <a:solidFill>
                <a:srgbClr val="41A808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2372" y="4784958"/>
            <a:ext cx="363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41A808"/>
                </a:solidFill>
              </a:rPr>
              <a:t>f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33466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/>
      <p:bldP spid="19" grpId="0"/>
      <p:bldP spid="30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335888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16" name="Vývojový diagram: spojnice 15"/>
          <p:cNvSpPr/>
          <p:nvPr/>
        </p:nvSpPr>
        <p:spPr>
          <a:xfrm>
            <a:off x="5220072" y="3646995"/>
            <a:ext cx="206917" cy="216024"/>
          </a:xfrm>
          <a:prstGeom prst="flowChartConnector">
            <a:avLst/>
          </a:prstGeom>
          <a:solidFill>
            <a:srgbClr val="41A80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940566" y="38930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41A808"/>
                </a:solidFill>
              </a:rPr>
              <a:t>F</a:t>
            </a:r>
            <a:endParaRPr lang="cs-CZ" sz="4000" b="1" dirty="0">
              <a:solidFill>
                <a:srgbClr val="41A808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96606" y="3101942"/>
            <a:ext cx="3629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41A808"/>
                </a:solidFill>
              </a:rPr>
              <a:t>F … OHNISKO (FOKUS) ZRCADLA</a:t>
            </a:r>
            <a:endParaRPr lang="cs-CZ" sz="2000" b="1" dirty="0">
              <a:solidFill>
                <a:srgbClr val="41A808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5327800" y="3886424"/>
            <a:ext cx="1" cy="898534"/>
          </a:xfrm>
          <a:prstGeom prst="line">
            <a:avLst/>
          </a:prstGeom>
          <a:ln w="349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458155" y="3886424"/>
            <a:ext cx="1" cy="898534"/>
          </a:xfrm>
          <a:prstGeom prst="line">
            <a:avLst/>
          </a:prstGeom>
          <a:ln w="349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6045165" y="3863019"/>
            <a:ext cx="1" cy="898534"/>
          </a:xfrm>
          <a:prstGeom prst="line">
            <a:avLst/>
          </a:prstGeom>
          <a:ln w="349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302186" y="4600932"/>
            <a:ext cx="786101" cy="0"/>
          </a:xfrm>
          <a:prstGeom prst="straightConnector1">
            <a:avLst/>
          </a:prstGeom>
          <a:ln w="38100">
            <a:solidFill>
              <a:srgbClr val="41A808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426989" y="5400709"/>
            <a:ext cx="42640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41A808"/>
                </a:solidFill>
              </a:rPr>
              <a:t>f</a:t>
            </a:r>
            <a:r>
              <a:rPr lang="cs-CZ" sz="2400" b="1" dirty="0" smtClean="0">
                <a:solidFill>
                  <a:srgbClr val="41A808"/>
                </a:solidFill>
              </a:rPr>
              <a:t> … ohnisková vzdálenost zrcadla</a:t>
            </a:r>
            <a:endParaRPr lang="cs-CZ" sz="2400" b="1" dirty="0">
              <a:solidFill>
                <a:srgbClr val="41A808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92704" y="4761553"/>
            <a:ext cx="363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41A808"/>
                </a:solidFill>
              </a:rPr>
              <a:t>f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0487" y="5474033"/>
            <a:ext cx="45277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41A808"/>
                </a:solidFill>
              </a:rPr>
              <a:t>f</a:t>
            </a:r>
            <a:r>
              <a:rPr lang="cs-CZ" sz="2800" dirty="0" smtClean="0"/>
              <a:t> = I</a:t>
            </a:r>
            <a:r>
              <a:rPr lang="cs-CZ" sz="2800" b="1" dirty="0" smtClean="0">
                <a:solidFill>
                  <a:srgbClr val="00B0F0"/>
                </a:solidFill>
              </a:rPr>
              <a:t>C</a:t>
            </a:r>
            <a:r>
              <a:rPr lang="cs-CZ" sz="2800" b="1" dirty="0" smtClean="0">
                <a:solidFill>
                  <a:srgbClr val="41A808"/>
                </a:solidFill>
              </a:rPr>
              <a:t>F</a:t>
            </a:r>
            <a:r>
              <a:rPr lang="cs-CZ" sz="2800" dirty="0" smtClean="0"/>
              <a:t>I = I</a:t>
            </a:r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>
                <a:solidFill>
                  <a:srgbClr val="41A808"/>
                </a:solidFill>
              </a:rPr>
              <a:t>F</a:t>
            </a:r>
            <a:r>
              <a:rPr lang="cs-CZ" sz="2800" dirty="0" smtClean="0"/>
              <a:t>I = I</a:t>
            </a:r>
            <a:r>
              <a:rPr lang="cs-CZ" sz="2800" b="1" dirty="0" smtClean="0">
                <a:solidFill>
                  <a:srgbClr val="00B0F0"/>
                </a:solidFill>
              </a:rPr>
              <a:t>C</a:t>
            </a:r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dirty="0" smtClean="0"/>
              <a:t>I:2 = r:2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67678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1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DUTÉ ZRCADLO - shrnutí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234956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16" name="Vývojový diagram: spojnice 15"/>
          <p:cNvSpPr/>
          <p:nvPr/>
        </p:nvSpPr>
        <p:spPr>
          <a:xfrm>
            <a:off x="5220072" y="3646995"/>
            <a:ext cx="206917" cy="216024"/>
          </a:xfrm>
          <a:prstGeom prst="flowChartConnector">
            <a:avLst/>
          </a:prstGeom>
          <a:solidFill>
            <a:srgbClr val="41A80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940566" y="38930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41A808"/>
                </a:solidFill>
              </a:rPr>
              <a:t>F</a:t>
            </a:r>
            <a:endParaRPr lang="cs-CZ" sz="4000" b="1" dirty="0">
              <a:solidFill>
                <a:srgbClr val="41A808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5327800" y="3886424"/>
            <a:ext cx="1" cy="898534"/>
          </a:xfrm>
          <a:prstGeom prst="line">
            <a:avLst/>
          </a:prstGeom>
          <a:ln w="349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458155" y="3886424"/>
            <a:ext cx="2" cy="1918840"/>
          </a:xfrm>
          <a:prstGeom prst="line">
            <a:avLst/>
          </a:prstGeom>
          <a:ln w="349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6025040" y="3863019"/>
            <a:ext cx="20127" cy="1870237"/>
          </a:xfrm>
          <a:prstGeom prst="line">
            <a:avLst/>
          </a:prstGeom>
          <a:ln w="349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494896" y="4640057"/>
            <a:ext cx="786101" cy="0"/>
          </a:xfrm>
          <a:prstGeom prst="straightConnector1">
            <a:avLst/>
          </a:prstGeom>
          <a:ln w="38100">
            <a:solidFill>
              <a:srgbClr val="41A808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12372" y="4784958"/>
            <a:ext cx="363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41A808"/>
                </a:solidFill>
              </a:rPr>
              <a:t>f</a:t>
            </a:r>
            <a:endParaRPr lang="cs-CZ" sz="2800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5333458" y="4640057"/>
            <a:ext cx="786101" cy="0"/>
          </a:xfrm>
          <a:prstGeom prst="straightConnector1">
            <a:avLst/>
          </a:prstGeom>
          <a:ln w="38100">
            <a:solidFill>
              <a:srgbClr val="41A808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621144" y="4761553"/>
            <a:ext cx="363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41A808"/>
                </a:solidFill>
              </a:rPr>
              <a:t>f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61341" y="5805264"/>
            <a:ext cx="6590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r</a:t>
            </a:r>
            <a:endParaRPr lang="cs-CZ" sz="3200" b="1" dirty="0">
              <a:solidFill>
                <a:srgbClr val="7030A0"/>
              </a:solidFill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4458157" y="5596006"/>
            <a:ext cx="1572825" cy="0"/>
          </a:xfrm>
          <a:prstGeom prst="straightConnector1">
            <a:avLst/>
          </a:prstGeom>
          <a:ln w="38100">
            <a:solidFill>
              <a:srgbClr val="7030A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11560" y="1484784"/>
            <a:ext cx="771799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dirty="0">
                <a:solidFill>
                  <a:srgbClr val="FF0000"/>
                </a:solidFill>
              </a:rPr>
              <a:t>V</a:t>
            </a:r>
            <a:r>
              <a:rPr lang="cs-CZ" sz="3000" dirty="0"/>
              <a:t> … </a:t>
            </a:r>
            <a:r>
              <a:rPr lang="cs-CZ" sz="3000" b="1" dirty="0">
                <a:solidFill>
                  <a:srgbClr val="FF0000"/>
                </a:solidFill>
              </a:rPr>
              <a:t>vrchol</a:t>
            </a:r>
            <a:r>
              <a:rPr lang="cs-CZ" sz="3000" dirty="0">
                <a:solidFill>
                  <a:srgbClr val="FF0000"/>
                </a:solidFill>
              </a:rPr>
              <a:t> </a:t>
            </a:r>
            <a:r>
              <a:rPr lang="cs-CZ" sz="3000" dirty="0"/>
              <a:t>zrcadla</a:t>
            </a:r>
          </a:p>
          <a:p>
            <a:r>
              <a:rPr lang="cs-CZ" sz="3000" b="1" dirty="0">
                <a:solidFill>
                  <a:srgbClr val="00B0F0"/>
                </a:solidFill>
              </a:rPr>
              <a:t>C </a:t>
            </a:r>
            <a:r>
              <a:rPr lang="cs-CZ" sz="3000" dirty="0"/>
              <a:t>… </a:t>
            </a:r>
            <a:r>
              <a:rPr lang="cs-CZ" sz="3000" b="1" dirty="0">
                <a:solidFill>
                  <a:srgbClr val="00B0F0"/>
                </a:solidFill>
              </a:rPr>
              <a:t>střed křivosti </a:t>
            </a:r>
            <a:r>
              <a:rPr lang="cs-CZ" sz="3000" dirty="0"/>
              <a:t>zrcadla</a:t>
            </a:r>
          </a:p>
          <a:p>
            <a:r>
              <a:rPr lang="cs-CZ" sz="3000" b="1" dirty="0">
                <a:solidFill>
                  <a:srgbClr val="41A808"/>
                </a:solidFill>
              </a:rPr>
              <a:t>F</a:t>
            </a:r>
            <a:r>
              <a:rPr lang="cs-CZ" sz="3000" dirty="0"/>
              <a:t> … </a:t>
            </a:r>
            <a:r>
              <a:rPr lang="cs-CZ" sz="3000" b="1" dirty="0">
                <a:solidFill>
                  <a:srgbClr val="41A808"/>
                </a:solidFill>
              </a:rPr>
              <a:t>ohnisko</a:t>
            </a:r>
            <a:r>
              <a:rPr lang="cs-CZ" sz="3000" dirty="0"/>
              <a:t> zrcadla</a:t>
            </a:r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endParaRPr lang="cs-CZ" sz="3000" dirty="0"/>
          </a:p>
          <a:p>
            <a:r>
              <a:rPr lang="cs-CZ" sz="3000" b="1" dirty="0">
                <a:solidFill>
                  <a:srgbClr val="7030A0"/>
                </a:solidFill>
              </a:rPr>
              <a:t>r</a:t>
            </a:r>
            <a:r>
              <a:rPr lang="cs-CZ" sz="3000" dirty="0"/>
              <a:t> = </a:t>
            </a:r>
            <a:r>
              <a:rPr lang="cs-CZ" sz="3000" b="1" dirty="0">
                <a:solidFill>
                  <a:srgbClr val="7030A0"/>
                </a:solidFill>
              </a:rPr>
              <a:t>poloměr křivosti			</a:t>
            </a:r>
          </a:p>
          <a:p>
            <a:r>
              <a:rPr lang="cs-CZ" sz="3000" b="1" dirty="0">
                <a:solidFill>
                  <a:srgbClr val="41A808"/>
                </a:solidFill>
              </a:rPr>
              <a:t>f</a:t>
            </a:r>
            <a:r>
              <a:rPr lang="cs-CZ" sz="3000" dirty="0"/>
              <a:t> = </a:t>
            </a:r>
            <a:r>
              <a:rPr lang="cs-CZ" sz="3000" b="1" dirty="0">
                <a:solidFill>
                  <a:srgbClr val="41A808"/>
                </a:solidFill>
              </a:rPr>
              <a:t>ohnisková vzdálenost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660232" y="4613713"/>
            <a:ext cx="2483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r</a:t>
            </a:r>
            <a:r>
              <a:rPr lang="cs-CZ" sz="4000" b="1" dirty="0" smtClean="0"/>
              <a:t> = 2 x </a:t>
            </a:r>
            <a:r>
              <a:rPr lang="cs-CZ" sz="4000" b="1" dirty="0" smtClean="0">
                <a:solidFill>
                  <a:srgbClr val="41A808"/>
                </a:solidFill>
              </a:rPr>
              <a:t>f</a:t>
            </a:r>
          </a:p>
          <a:p>
            <a:r>
              <a:rPr lang="cs-CZ" sz="4000" b="1" dirty="0">
                <a:solidFill>
                  <a:srgbClr val="41A808"/>
                </a:solidFill>
              </a:rPr>
              <a:t>f</a:t>
            </a:r>
            <a:r>
              <a:rPr lang="cs-CZ" sz="4000" b="1" dirty="0" smtClean="0"/>
              <a:t> = </a:t>
            </a:r>
            <a:r>
              <a:rPr lang="cs-CZ" sz="4000" b="1" dirty="0" smtClean="0">
                <a:solidFill>
                  <a:srgbClr val="7030A0"/>
                </a:solidFill>
              </a:rPr>
              <a:t>r</a:t>
            </a:r>
            <a:r>
              <a:rPr lang="cs-CZ" sz="4000" b="1" dirty="0" smtClean="0"/>
              <a:t> : 2</a:t>
            </a:r>
            <a:endParaRPr lang="cs-CZ" sz="4000" b="1" dirty="0"/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4856488" y="2204864"/>
            <a:ext cx="1576534" cy="18002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4139951" y="2420887"/>
            <a:ext cx="2306800" cy="288033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446751" y="1907830"/>
            <a:ext cx="29497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Leží v prostoru </a:t>
            </a:r>
            <a:r>
              <a:rPr lang="cs-CZ" sz="2800" b="1" dirty="0" smtClean="0">
                <a:solidFill>
                  <a:srgbClr val="FF0000"/>
                </a:solidFill>
              </a:rPr>
              <a:t>před</a:t>
            </a:r>
            <a:r>
              <a:rPr lang="cs-CZ" sz="2800" b="1" dirty="0" smtClean="0"/>
              <a:t> zrcadlem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8558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20651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181</Words>
  <Application>Microsoft Office PowerPoint</Application>
  <PresentationFormat>Předvádění na obrazovce (4:3)</PresentationFormat>
  <Paragraphs>81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Rovnice</vt:lpstr>
      <vt:lpstr>Prezentace aplikace PowerPoint</vt:lpstr>
      <vt:lpstr>KULOVÁ (SFÉRICKÁ) ZRCADLA</vt:lpstr>
      <vt:lpstr>KULOVÁ (SFÉRICKÁ) ZRCADLA</vt:lpstr>
      <vt:lpstr>DUTÉ ZRCADLO</vt:lpstr>
      <vt:lpstr>DUTÉ ZRCADLO</vt:lpstr>
      <vt:lpstr>DUTÉ ZRCADLO</vt:lpstr>
      <vt:lpstr>DUTÉ ZRCADLO</vt:lpstr>
      <vt:lpstr>DUTÉ ZRCADLO</vt:lpstr>
      <vt:lpstr>DUTÉ ZRCADLO - shrnutí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 Herrmannová</dc:creator>
  <cp:lastModifiedBy>Iva Herrmannová</cp:lastModifiedBy>
  <cp:revision>14</cp:revision>
  <dcterms:created xsi:type="dcterms:W3CDTF">2013-10-30T13:09:15Z</dcterms:created>
  <dcterms:modified xsi:type="dcterms:W3CDTF">2013-10-31T07:50:16Z</dcterms:modified>
</cp:coreProperties>
</file>