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6"/>
  </p:notesMasterIdLst>
  <p:sldIdLst>
    <p:sldId id="322" r:id="rId5"/>
    <p:sldId id="323" r:id="rId6"/>
    <p:sldId id="324" r:id="rId7"/>
    <p:sldId id="327" r:id="rId8"/>
    <p:sldId id="377" r:id="rId9"/>
    <p:sldId id="378" r:id="rId10"/>
    <p:sldId id="379" r:id="rId11"/>
    <p:sldId id="381" r:id="rId12"/>
    <p:sldId id="360" r:id="rId13"/>
    <p:sldId id="368" r:id="rId14"/>
    <p:sldId id="34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2653">
          <p15:clr>
            <a:srgbClr val="A4A3A4"/>
          </p15:clr>
        </p15:guide>
        <p15:guide id="3" pos="446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00"/>
    <a:srgbClr val="66FF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26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448" y="56"/>
      </p:cViewPr>
      <p:guideLst>
        <p:guide orient="horz"/>
        <p:guide pos="2653"/>
        <p:guide pos="4468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25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1552464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VY_32_INOVACE_500_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PŘEDLOŽKY, PŘEDPONY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PŘEDLOŽKY, PŘEDPONY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předložek s, z a předpon s-, z-,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Doplňování předložek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předložek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Doplňování předpon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předpon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423409"/>
            <a:ext cx="6840760" cy="376145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PŘEDLOŽKY, PŘEDPONY, 7. PÁD, 2. PÁD, 4. PÁD, USTÁLENÉ PŘÍPADY  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Pravopis předložek S (se), z (ze) se často liší od výslovnosti, např.:</a:t>
            </a:r>
          </a:p>
          <a:p>
            <a:r>
              <a:rPr lang="cs-CZ" b="1" dirty="0" smtClean="0"/>
              <a:t>S bratrem /z/		z lomu /s/</a:t>
            </a:r>
          </a:p>
          <a:p>
            <a:r>
              <a:rPr lang="cs-CZ" b="1" dirty="0" smtClean="0"/>
              <a:t>S důvtipem /z/		z přesvědčení /s/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schemeClr val="tx1">
                    <a:lumMod val="85000"/>
                    <a:lumOff val="15000"/>
                  </a:schemeClr>
                </a:solidFill>
              </a:ln>
              <a:solidFill>
                <a:schemeClr val="accent2">
                  <a:lumMod val="7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Zkratky a značky:</a:t>
              </a:r>
              <a:r>
                <a:rPr lang="cs-CZ" dirty="0" smtClean="0"/>
                <a:t> </a:t>
              </a:r>
              <a:r>
                <a:rPr lang="cs-CZ" b="1" i="1" dirty="0" smtClean="0"/>
                <a:t>p.= pan,…</a:t>
              </a:r>
            </a:p>
            <a:p>
              <a:r>
                <a:rPr lang="cs-CZ" b="1" i="1" dirty="0"/>
                <a:t>	</a:t>
              </a:r>
              <a:r>
                <a:rPr lang="cs-CZ" b="1" i="1" dirty="0" smtClean="0"/>
                <a:t>	  s. = slečna, sestra, …</a:t>
              </a:r>
            </a:p>
            <a:p>
              <a:r>
                <a:rPr lang="cs-CZ" b="1" i="1" dirty="0" smtClean="0"/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71977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PŘEDLOŽKY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728" y="637877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dirty="0" smtClean="0">
                <a:solidFill>
                  <a:srgbClr val="000000"/>
                </a:solidFill>
              </a:rPr>
              <a:t>Doplň předložky z, ze, s 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8286713"/>
              </p:ext>
            </p:extLst>
          </p:nvPr>
        </p:nvGraphicFramePr>
        <p:xfrm>
          <a:off x="287523" y="1228841"/>
          <a:ext cx="8568952" cy="3962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Mluvil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…..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spaní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Setkal se 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kamarádem.</a:t>
                      </a:r>
                      <a:endParaRPr kumimoji="0" lang="cs-CZ" sz="2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Josef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je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venkova.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Namaloval obrázek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této knihy.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Potkal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se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přáteli.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Tento úkol mu nešel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hlavy.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Dovádíme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venku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psíkem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Chodí tuto trasu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…..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zvyku.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Stavíme domy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cihel.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Vybočuješ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řady. 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498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PŘEDLOŽKY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728" y="667040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200" b="1" dirty="0" smtClean="0">
                <a:solidFill>
                  <a:srgbClr val="000000"/>
                </a:solidFill>
              </a:rPr>
              <a:t>Kontrola doplnění předložek </a:t>
            </a:r>
            <a:r>
              <a:rPr lang="cs-CZ" sz="2200" b="1" dirty="0">
                <a:solidFill>
                  <a:srgbClr val="000000"/>
                </a:solidFill>
              </a:rPr>
              <a:t>z, ze, s 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2230175"/>
              </p:ext>
            </p:extLst>
          </p:nvPr>
        </p:nvGraphicFramePr>
        <p:xfrm>
          <a:off x="287523" y="1189898"/>
          <a:ext cx="8568952" cy="3703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25232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9158" y="1190399"/>
            <a:ext cx="19623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Mluvil      spaní.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6865" y="1568367"/>
            <a:ext cx="30155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Setkal se     kamarádem.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34316" y="1938676"/>
            <a:ext cx="24465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Josef je     venkova.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38512" y="2302528"/>
            <a:ext cx="38813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Namaloval obrázek     této knihy.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32700" y="2671043"/>
            <a:ext cx="23615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Potkal se     přáteli.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39159" y="4526702"/>
            <a:ext cx="22624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Vybočuješ     řady.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552713" y="1183190"/>
            <a:ext cx="4555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ze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485181" y="1182464"/>
            <a:ext cx="5822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…..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978170" y="1560834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s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917229" y="156565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1820838" y="1936741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1758355" y="192998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119966" y="2297582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z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3051448" y="230843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1976661" y="2671609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1918370" y="2682458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2115344" y="4528191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113" name="TextovéPole 112"/>
          <p:cNvSpPr txBox="1"/>
          <p:nvPr/>
        </p:nvSpPr>
        <p:spPr>
          <a:xfrm>
            <a:off x="2048669" y="4527465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39159" y="3049789"/>
            <a:ext cx="34682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Tento úkol mu nešel     hlavy.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207747" y="3038780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110" name="TextovéPole 109"/>
          <p:cNvSpPr txBox="1"/>
          <p:nvPr/>
        </p:nvSpPr>
        <p:spPr>
          <a:xfrm>
            <a:off x="3156223" y="3049629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839159" y="3416496"/>
            <a:ext cx="33570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Dovádíme venku     psíkem.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2858666" y="3413805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2796183" y="3416622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830142" y="3788921"/>
            <a:ext cx="31550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Chodí tuto trasu      zvyku.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2712368" y="3789487"/>
            <a:ext cx="4555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ze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2637309" y="3788761"/>
            <a:ext cx="5822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…..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839159" y="4157530"/>
            <a:ext cx="27735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Stavíme domy     cihel.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584351" y="415809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137" name="TextovéPole 136"/>
          <p:cNvSpPr txBox="1"/>
          <p:nvPr/>
        </p:nvSpPr>
        <p:spPr>
          <a:xfrm>
            <a:off x="2512343" y="415737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98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6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9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0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1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1000" fill="hold"/>
                                        <p:tgtEl>
                                          <p:spTgt spid="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04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5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6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6" dur="1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39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0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1" dur="1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000"/>
                            </p:stCondLst>
                            <p:childTnLst>
                              <p:par>
                                <p:cTn id="19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6" dur="1000" fill="hold"/>
                                        <p:tgtEl>
                                          <p:spTgt spid="1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09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0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1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2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1" dur="1000" fill="hold"/>
                                        <p:tgtEl>
                                          <p:spTgt spid="1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44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5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6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1000"/>
                            </p:stCondLst>
                            <p:childTnLst>
                              <p:par>
                                <p:cTn id="26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6" dur="1000" fill="hold"/>
                                        <p:tgtEl>
                                          <p:spTgt spid="1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79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0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1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2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5" fill="hold">
                            <p:stCondLst>
                              <p:cond delay="1000"/>
                            </p:stCondLst>
                            <p:childTnLst>
                              <p:par>
                                <p:cTn id="29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1" dur="1000" fill="hold"/>
                                        <p:tgtEl>
                                          <p:spTgt spid="1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2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14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5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6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3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1000" fill="hold"/>
                                        <p:tgtEl>
                                          <p:spTgt spid="1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7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8" grpId="0"/>
      <p:bldP spid="26" grpId="0"/>
      <p:bldP spid="29" grpId="0"/>
      <p:bldP spid="44" grpId="0"/>
      <p:bldP spid="63" grpId="0"/>
      <p:bldP spid="63" grpId="1"/>
      <p:bldP spid="64" grpId="0"/>
      <p:bldP spid="64" grpId="1"/>
      <p:bldP spid="64" grpId="2"/>
      <p:bldP spid="56" grpId="0"/>
      <p:bldP spid="56" grpId="1"/>
      <p:bldP spid="57" grpId="0"/>
      <p:bldP spid="57" grpId="1"/>
      <p:bldP spid="57" grpId="2"/>
      <p:bldP spid="74" grpId="0"/>
      <p:bldP spid="74" grpId="1"/>
      <p:bldP spid="75" grpId="0"/>
      <p:bldP spid="75" grpId="1"/>
      <p:bldP spid="75" grpId="2"/>
      <p:bldP spid="82" grpId="0"/>
      <p:bldP spid="82" grpId="1"/>
      <p:bldP spid="83" grpId="0"/>
      <p:bldP spid="83" grpId="1"/>
      <p:bldP spid="83" grpId="2"/>
      <p:bldP spid="86" grpId="0"/>
      <p:bldP spid="86" grpId="1"/>
      <p:bldP spid="87" grpId="0"/>
      <p:bldP spid="87" grpId="1"/>
      <p:bldP spid="87" grpId="2"/>
      <p:bldP spid="112" grpId="0"/>
      <p:bldP spid="113" grpId="0"/>
      <p:bldP spid="113" grpId="1"/>
      <p:bldP spid="113" grpId="2"/>
      <p:bldP spid="70" grpId="0"/>
      <p:bldP spid="73" grpId="0"/>
      <p:bldP spid="73" grpId="1"/>
      <p:bldP spid="110" grpId="0"/>
      <p:bldP spid="110" grpId="1"/>
      <p:bldP spid="110" grpId="2"/>
      <p:bldP spid="118" grpId="0"/>
      <p:bldP spid="119" grpId="0"/>
      <p:bldP spid="119" grpId="1"/>
      <p:bldP spid="120" grpId="0"/>
      <p:bldP spid="120" grpId="1"/>
      <p:bldP spid="120" grpId="2"/>
      <p:bldP spid="123" grpId="0"/>
      <p:bldP spid="126" grpId="0"/>
      <p:bldP spid="126" grpId="1"/>
      <p:bldP spid="127" grpId="0"/>
      <p:bldP spid="127" grpId="1"/>
      <p:bldP spid="127" grpId="2"/>
      <p:bldP spid="133" grpId="0"/>
      <p:bldP spid="136" grpId="0"/>
      <p:bldP spid="136" grpId="1"/>
      <p:bldP spid="137" grpId="0"/>
      <p:bldP spid="137" grpId="1"/>
      <p:bldP spid="137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PŘEDPONY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728" y="623363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200" b="1" dirty="0" smtClean="0">
                <a:solidFill>
                  <a:srgbClr val="000000"/>
                </a:solidFill>
              </a:rPr>
              <a:t>Doplň předpony s-/se-, z-, </a:t>
            </a:r>
            <a:r>
              <a:rPr lang="cs-CZ" sz="2200" b="1" dirty="0" err="1" smtClean="0">
                <a:solidFill>
                  <a:srgbClr val="000000"/>
                </a:solidFill>
              </a:rPr>
              <a:t>vz</a:t>
            </a:r>
            <a:r>
              <a:rPr lang="cs-CZ" sz="2200" b="1" dirty="0" smtClean="0">
                <a:solidFill>
                  <a:srgbClr val="000000"/>
                </a:solidFill>
              </a:rPr>
              <a:t>-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0479136"/>
              </p:ext>
            </p:extLst>
          </p:nvPr>
        </p:nvGraphicFramePr>
        <p:xfrm>
          <a:off x="287523" y="1228841"/>
          <a:ext cx="8568952" cy="3962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Jiří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váží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hrabané listí.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Petr 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…..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bral 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20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červenalá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jablka.</a:t>
                      </a:r>
                      <a:endParaRPr kumimoji="0" lang="cs-CZ" sz="2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Hrušky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hnily a také se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cvrkly.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Tatínek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…..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psal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právu.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Soused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bil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boudu pro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bitého psa.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Honzovo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lepené letadélko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…..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létlo.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tvrdlý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chléb se u nás nejí.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Sportovec si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těžoval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na svá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...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ranění.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Chemik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ředil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měs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vodou.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Turisté si cestu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krátili přes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řícenou skálu.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87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24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PŘEDPONY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728" y="621849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200" b="1" dirty="0" smtClean="0">
                <a:solidFill>
                  <a:srgbClr val="000000"/>
                </a:solidFill>
              </a:rPr>
              <a:t>Kontrola doplnění předpon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6270326"/>
              </p:ext>
            </p:extLst>
          </p:nvPr>
        </p:nvGraphicFramePr>
        <p:xfrm>
          <a:off x="287523" y="1189898"/>
          <a:ext cx="8568952" cy="3703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25232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9158" y="1190399"/>
            <a:ext cx="30267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Jiří    váží    hrabané listí.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13935" y="1188836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40974" y="1568367"/>
            <a:ext cx="36423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Petr     bral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červenalá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jablka.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6581" y="118208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40974" y="1938676"/>
            <a:ext cx="38926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Hrušky    hnily a také se    cvrkly.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40974" y="2302528"/>
            <a:ext cx="28284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Tatínek     psal    právu.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42098" y="2671043"/>
            <a:ext cx="43556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Soused    bil boudu pro    bitého psa.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27584" y="4526702"/>
            <a:ext cx="52262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Turisté si cestu    krátili přes    řícenou skálu.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378428" y="1560834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se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308398" y="1565654"/>
            <a:ext cx="5822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…..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1776407" y="1936741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1723678" y="192998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1729469" y="2297582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se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672630" y="2308431"/>
            <a:ext cx="5822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…..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1853652" y="2671609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1797596" y="2682458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4115078" y="4528191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113" name="TextovéPole 112"/>
          <p:cNvSpPr txBox="1"/>
          <p:nvPr/>
        </p:nvSpPr>
        <p:spPr>
          <a:xfrm>
            <a:off x="4053086" y="4527465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41536" y="3049789"/>
            <a:ext cx="42434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Honzovo    lepené letadélko     létlo.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987480" y="3053294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110" name="TextovéPole 109"/>
          <p:cNvSpPr txBox="1"/>
          <p:nvPr/>
        </p:nvSpPr>
        <p:spPr>
          <a:xfrm>
            <a:off x="1932087" y="3064143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833492" y="3416496"/>
            <a:ext cx="32864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tvrdlý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chléb se u nás nejí.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877771" y="3428319"/>
            <a:ext cx="3417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827584" y="343113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842098" y="3788921"/>
            <a:ext cx="45945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Sportovec si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těžoval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na svá    ranění.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2382280" y="3789487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127" name="TextovéPole 126"/>
          <p:cNvSpPr txBox="1"/>
          <p:nvPr/>
        </p:nvSpPr>
        <p:spPr>
          <a:xfrm>
            <a:off x="2331368" y="378876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842098" y="4157530"/>
            <a:ext cx="34291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Chemik    ředil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měs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vodou.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1853114" y="415809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137" name="TextovéPole 136"/>
          <p:cNvSpPr txBox="1"/>
          <p:nvPr/>
        </p:nvSpPr>
        <p:spPr>
          <a:xfrm>
            <a:off x="1796455" y="415737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064235" y="1184457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1993429" y="1177702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226525" y="1560834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2167161" y="156565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679100" y="1936741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3616846" y="192998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626152" y="2295922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2569493" y="230677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607710" y="2671609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3535313" y="2682458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046795" y="3053294"/>
            <a:ext cx="4555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  <a:latin typeface="Arial"/>
              </a:rPr>
              <a:t>vz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991744" y="3064143"/>
            <a:ext cx="5822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…..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289301" y="3789487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4221485" y="378876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605683" y="4158096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2548533" y="415737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675409" y="4527341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2603401" y="4526615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971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44" dur="1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92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3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4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1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15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6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000"/>
                            </p:stCondLst>
                            <p:childTnLst>
                              <p:par>
                                <p:cTn id="13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7" dur="1000" fill="hold"/>
                                        <p:tgtEl>
                                          <p:spTgt spid="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0" dur="1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73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4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5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1000"/>
                            </p:stCondLst>
                            <p:childTnLst>
                              <p:par>
                                <p:cTn id="19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5" dur="1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08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09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0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500"/>
                            </p:stCondLst>
                            <p:childTnLst>
                              <p:par>
                                <p:cTn id="21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8" dur="1000" fill="hold"/>
                                        <p:tgtEl>
                                          <p:spTgt spid="4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31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2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3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4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1000"/>
                            </p:stCondLst>
                            <p:childTnLst>
                              <p:par>
                                <p:cTn id="24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3" dur="1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66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7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68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9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500"/>
                            </p:stCondLst>
                            <p:childTnLst>
                              <p:par>
                                <p:cTn id="27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6" dur="1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89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0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1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2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5" fill="hold">
                            <p:stCondLst>
                              <p:cond delay="1000"/>
                            </p:stCondLst>
                            <p:childTnLst>
                              <p:par>
                                <p:cTn id="30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1" dur="1000" fill="hold"/>
                                        <p:tgtEl>
                                          <p:spTgt spid="1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24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5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6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7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00"/>
                            </p:stCondLst>
                            <p:childTnLst>
                              <p:par>
                                <p:cTn id="32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4" dur="1000" fill="hold"/>
                                        <p:tgtEl>
                                          <p:spTgt spid="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7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8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9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0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3" fill="hold">
                            <p:stCondLst>
                              <p:cond delay="1000"/>
                            </p:stCondLst>
                            <p:childTnLst>
                              <p:par>
                                <p:cTn id="36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6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9" dur="1000" fill="hold"/>
                                        <p:tgtEl>
                                          <p:spTgt spid="1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0" fill="hold">
                      <p:stCondLst>
                        <p:cond delay="indefinite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0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82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3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4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5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6" fill="hold">
                      <p:stCondLst>
                        <p:cond delay="indefinite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1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4" dur="1000" fill="hold"/>
                                        <p:tgtEl>
                                          <p:spTgt spid="1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>
                      <p:stCondLst>
                        <p:cond delay="indefinite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2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5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7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8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19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0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1" fill="hold">
                            <p:stCondLst>
                              <p:cond delay="500"/>
                            </p:stCondLst>
                            <p:childTnLst>
                              <p:par>
                                <p:cTn id="42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7" dur="1000" fill="hold"/>
                                        <p:tgtEl>
                                          <p:spTgt spid="6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8" fill="hold">
                      <p:stCondLst>
                        <p:cond delay="indefinite"/>
                      </p:stCondLst>
                      <p:childTnLst>
                        <p:par>
                          <p:cTn id="429" fill="hold">
                            <p:stCondLst>
                              <p:cond delay="0"/>
                            </p:stCondLst>
                            <p:childTnLst>
                              <p:par>
                                <p:cTn id="4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40" dur="250" autoRev="1" fill="remove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41" dur="250" autoRev="1" fill="remove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42" dur="250" autoRev="1" fill="remove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250" autoRev="1" fill="remove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4" fill="hold">
                      <p:stCondLst>
                        <p:cond delay="indefinite"/>
                      </p:stCondLst>
                      <p:childTnLst>
                        <p:par>
                          <p:cTn id="445" fill="hold">
                            <p:stCondLst>
                              <p:cond delay="0"/>
                            </p:stCondLst>
                            <p:childTnLst>
                              <p:par>
                                <p:cTn id="44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6" fill="hold">
                            <p:stCondLst>
                              <p:cond delay="1000"/>
                            </p:stCondLst>
                            <p:childTnLst>
                              <p:par>
                                <p:cTn id="457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9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1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2" dur="1000" fill="hold"/>
                                        <p:tgtEl>
                                          <p:spTgt spid="1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7" fill="hold">
                            <p:stCondLst>
                              <p:cond delay="0"/>
                            </p:stCondLst>
                            <p:childTnLst>
                              <p:par>
                                <p:cTn id="468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0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1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3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4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75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6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77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8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500"/>
                            </p:stCondLst>
                            <p:childTnLst>
                              <p:par>
                                <p:cTn id="48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5" dur="1000" fill="hold"/>
                                        <p:tgtEl>
                                          <p:spTgt spid="6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6" fill="hold">
                      <p:stCondLst>
                        <p:cond delay="indefinite"/>
                      </p:stCondLst>
                      <p:childTnLst>
                        <p:par>
                          <p:cTn id="487" fill="hold">
                            <p:stCondLst>
                              <p:cond delay="0"/>
                            </p:stCondLst>
                            <p:childTnLst>
                              <p:par>
                                <p:cTn id="48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98" dur="250" autoRev="1" fill="remove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9" dur="250" autoRev="1" fill="remove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00" dur="250" autoRev="1" fill="remove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1" dur="250" autoRev="1" fill="remove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2" fill="hold">
                      <p:stCondLst>
                        <p:cond delay="indefinite"/>
                      </p:stCondLst>
                      <p:childTnLst>
                        <p:par>
                          <p:cTn id="503" fill="hold">
                            <p:stCondLst>
                              <p:cond delay="0"/>
                            </p:stCondLst>
                            <p:childTnLst>
                              <p:par>
                                <p:cTn id="50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1000"/>
                            </p:stCondLst>
                            <p:childTnLst>
                              <p:par>
                                <p:cTn id="51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0" dur="1000" fill="hold"/>
                                        <p:tgtEl>
                                          <p:spTgt spid="6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1" fill="hold">
                      <p:stCondLst>
                        <p:cond delay="indefinite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5" fill="hold">
                            <p:stCondLst>
                              <p:cond delay="0"/>
                            </p:stCondLst>
                            <p:childTnLst>
                              <p:par>
                                <p:cTn id="52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33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34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35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6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7" fill="hold">
                            <p:stCondLst>
                              <p:cond delay="500"/>
                            </p:stCondLst>
                            <p:childTnLst>
                              <p:par>
                                <p:cTn id="53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0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43" dur="1000" fill="hold"/>
                                        <p:tgtEl>
                                          <p:spTgt spid="1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4" fill="hold">
                      <p:stCondLst>
                        <p:cond delay="indefinite"/>
                      </p:stCondLst>
                      <p:childTnLst>
                        <p:par>
                          <p:cTn id="545" fill="hold">
                            <p:stCondLst>
                              <p:cond delay="0"/>
                            </p:stCondLst>
                            <p:childTnLst>
                              <p:par>
                                <p:cTn id="5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8" fill="hold">
                            <p:stCondLst>
                              <p:cond delay="0"/>
                            </p:stCondLst>
                            <p:childTnLst>
                              <p:par>
                                <p:cTn id="54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1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4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11" grpId="0"/>
      <p:bldP spid="11" grpId="1"/>
      <p:bldP spid="11" grpId="2"/>
      <p:bldP spid="18" grpId="0"/>
      <p:bldP spid="26" grpId="0"/>
      <p:bldP spid="29" grpId="0"/>
      <p:bldP spid="44" grpId="0"/>
      <p:bldP spid="56" grpId="0"/>
      <p:bldP spid="56" grpId="1"/>
      <p:bldP spid="57" grpId="0"/>
      <p:bldP spid="57" grpId="1"/>
      <p:bldP spid="57" grpId="2"/>
      <p:bldP spid="74" grpId="0"/>
      <p:bldP spid="74" grpId="1"/>
      <p:bldP spid="75" grpId="0"/>
      <p:bldP spid="75" grpId="1"/>
      <p:bldP spid="75" grpId="2"/>
      <p:bldP spid="82" grpId="0"/>
      <p:bldP spid="82" grpId="1"/>
      <p:bldP spid="83" grpId="0"/>
      <p:bldP spid="83" grpId="1"/>
      <p:bldP spid="83" grpId="2"/>
      <p:bldP spid="86" grpId="0"/>
      <p:bldP spid="86" grpId="1"/>
      <p:bldP spid="87" grpId="0"/>
      <p:bldP spid="87" grpId="1"/>
      <p:bldP spid="87" grpId="2"/>
      <p:bldP spid="112" grpId="0"/>
      <p:bldP spid="113" grpId="0"/>
      <p:bldP spid="113" grpId="1"/>
      <p:bldP spid="113" grpId="2"/>
      <p:bldP spid="70" grpId="0"/>
      <p:bldP spid="73" grpId="0"/>
      <p:bldP spid="73" grpId="1"/>
      <p:bldP spid="110" grpId="0"/>
      <p:bldP spid="110" grpId="1"/>
      <p:bldP spid="110" grpId="2"/>
      <p:bldP spid="118" grpId="0"/>
      <p:bldP spid="119" grpId="0"/>
      <p:bldP spid="119" grpId="1"/>
      <p:bldP spid="120" grpId="0"/>
      <p:bldP spid="120" grpId="1"/>
      <p:bldP spid="120" grpId="2"/>
      <p:bldP spid="123" grpId="0"/>
      <p:bldP spid="126" grpId="0"/>
      <p:bldP spid="126" grpId="1"/>
      <p:bldP spid="127" grpId="0"/>
      <p:bldP spid="127" grpId="1"/>
      <p:bldP spid="127" grpId="2"/>
      <p:bldP spid="133" grpId="0"/>
      <p:bldP spid="136" grpId="0"/>
      <p:bldP spid="136" grpId="1"/>
      <p:bldP spid="137" grpId="0"/>
      <p:bldP spid="137" grpId="1"/>
      <p:bldP spid="137" grpId="2"/>
      <p:bldP spid="37" grpId="0"/>
      <p:bldP spid="37" grpId="1"/>
      <p:bldP spid="38" grpId="0"/>
      <p:bldP spid="38" grpId="1"/>
      <p:bldP spid="38" grpId="2"/>
      <p:bldP spid="39" grpId="0"/>
      <p:bldP spid="39" grpId="1"/>
      <p:bldP spid="40" grpId="0"/>
      <p:bldP spid="40" grpId="1"/>
      <p:bldP spid="40" grpId="2"/>
      <p:bldP spid="41" grpId="0"/>
      <p:bldP spid="41" grpId="1"/>
      <p:bldP spid="42" grpId="0"/>
      <p:bldP spid="42" grpId="1"/>
      <p:bldP spid="42" grpId="2"/>
      <p:bldP spid="43" grpId="0"/>
      <p:bldP spid="43" grpId="1"/>
      <p:bldP spid="45" grpId="0"/>
      <p:bldP spid="45" grpId="1"/>
      <p:bldP spid="45" grpId="2"/>
      <p:bldP spid="46" grpId="0"/>
      <p:bldP spid="46" grpId="1"/>
      <p:bldP spid="47" grpId="0"/>
      <p:bldP spid="47" grpId="1"/>
      <p:bldP spid="47" grpId="2"/>
      <p:bldP spid="48" grpId="0"/>
      <p:bldP spid="48" grpId="1"/>
      <p:bldP spid="49" grpId="0"/>
      <p:bldP spid="49" grpId="1"/>
      <p:bldP spid="49" grpId="2"/>
      <p:bldP spid="60" grpId="0"/>
      <p:bldP spid="60" grpId="1"/>
      <p:bldP spid="61" grpId="0"/>
      <p:bldP spid="61" grpId="1"/>
      <p:bldP spid="61" grpId="2"/>
      <p:bldP spid="62" grpId="0"/>
      <p:bldP spid="62" grpId="1"/>
      <p:bldP spid="63" grpId="0"/>
      <p:bldP spid="63" grpId="1"/>
      <p:bldP spid="63" grpId="2"/>
      <p:bldP spid="66" grpId="0"/>
      <p:bldP spid="66" grpId="1"/>
      <p:bldP spid="67" grpId="0"/>
      <p:bldP spid="67" grpId="1"/>
      <p:bldP spid="67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4644949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500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-1728" y="1179892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Doplň předložky z, ze, s </a:t>
            </a:r>
            <a:endParaRPr kumimoji="0" lang="cs-CZ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6340059"/>
              </p:ext>
            </p:extLst>
          </p:nvPr>
        </p:nvGraphicFramePr>
        <p:xfrm>
          <a:off x="287523" y="1770856"/>
          <a:ext cx="8568952" cy="3708400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Mluvil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…..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spaní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Setkal se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kamarádem.</a:t>
                      </a:r>
                      <a:endParaRPr kumimoji="0" lang="cs-CZ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Josef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je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venkova.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Namaloval obrázek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této knihy.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Potkal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se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přáteli.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Tento úkol mu nešel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hlavy.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Dovádíme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venku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psíkem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Chodí tuto trasu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…..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zvyku.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Stavíme domy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cihel.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Vybočuješ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řady. 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00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619367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500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-1728" y="1237386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Doplň předpony s-/se-, z-, </a:t>
            </a:r>
            <a:r>
              <a:rPr kumimoji="0" lang="cs-CZ" sz="1400" b="1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vz</a:t>
            </a:r>
            <a:r>
              <a:rPr kumimoji="0" lang="cs-CZ" sz="14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-</a:t>
            </a:r>
            <a:endParaRPr kumimoji="0" lang="cs-CZ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3872355"/>
              </p:ext>
            </p:extLst>
          </p:nvPr>
        </p:nvGraphicFramePr>
        <p:xfrm>
          <a:off x="287523" y="1842864"/>
          <a:ext cx="8568952" cy="3708400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Jiří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váží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hrabané listí.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Petr …..bral …</a:t>
                      </a:r>
                      <a:r>
                        <a:rPr kumimoji="0" lang="cs-CZ" sz="1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červenalá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jablka.</a:t>
                      </a:r>
                      <a:endParaRPr kumimoji="0" lang="cs-CZ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Hrušky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hnily a také se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cvrkly.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Tatínek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…..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psal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právu.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Soused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boudu pro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bitého psa.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Honzovo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lepené letadélko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…..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létlo.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tvrdlý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chléb se u nás nejí.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Sportovec si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1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ěžoval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na svá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...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ranění.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Chemik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ředil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měs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vodou.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Turisté si cestu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krátili přes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řícenou skálu.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156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6013</TotalTime>
  <Words>817</Words>
  <Application>Microsoft Office PowerPoint</Application>
  <PresentationFormat>Předvádění na obrazovce (4:3)</PresentationFormat>
  <Paragraphs>248</Paragraphs>
  <Slides>11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PŘEDLOŽKY</vt:lpstr>
      <vt:lpstr>PŘEDLOŽKY</vt:lpstr>
      <vt:lpstr>PŘEDPONY</vt:lpstr>
      <vt:lpstr>PŘEDPONY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474</cp:revision>
  <dcterms:created xsi:type="dcterms:W3CDTF">2011-11-08T12:26:57Z</dcterms:created>
  <dcterms:modified xsi:type="dcterms:W3CDTF">2013-12-15T17:23:21Z</dcterms:modified>
</cp:coreProperties>
</file>