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7" r:id="rId2"/>
    <p:sldId id="257" r:id="rId3"/>
    <p:sldId id="262" r:id="rId4"/>
    <p:sldId id="266" r:id="rId5"/>
    <p:sldId id="259" r:id="rId6"/>
    <p:sldId id="261" r:id="rId7"/>
    <p:sldId id="263" r:id="rId8"/>
    <p:sldId id="264" r:id="rId9"/>
    <p:sldId id="265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A808"/>
    <a:srgbClr val="5BEB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E9ED6-2967-42CE-8C1F-FA65FC9BECEF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86E25-9D43-43CB-89AC-1530E0453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466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D0FDE9-E9CA-46DC-813B-52E910C653DD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305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210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903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216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33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4965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6362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05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336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937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580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8B923-2A55-4BC2-8194-31280F43187C}" type="datetimeFigureOut">
              <a:rPr lang="cs-CZ" smtClean="0"/>
              <a:t>31.10.2013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7D0F2-E3B6-47DE-85C6-D4CD011C7E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16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28688" y="1844675"/>
            <a:ext cx="7072312" cy="3933825"/>
          </a:xfrm>
        </p:spPr>
        <p:txBody>
          <a:bodyPr>
            <a:normAutofit/>
          </a:bodyPr>
          <a:lstStyle/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ŠKOLA:			Gymnázium, Tanvald, Školní 305, příspěvková organizace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PROJEKTU:		CZ.1.07/1.5.00/34.0434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PROJEKTU:		Šablony – Gymnázium Tanvald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ŠABLONY:		III/2 Inovace a zkvalitnění výuky prostřednictvím ICT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AUTOR:			Iva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Herrmannová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TEMATICKÁ OBLAST: 		Optika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Vypuklé zrcadlo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POŘADOVÉ ČÍSLO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05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KÓD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	IH_OPTIKA_05</a:t>
            </a:r>
          </a:p>
          <a:p>
            <a:pPr algn="l"/>
            <a:r>
              <a:rPr lang="cs-CZ" altLang="cs-CZ" sz="1400" dirty="0" smtClean="0">
                <a:solidFill>
                  <a:schemeClr val="tx1"/>
                </a:solidFill>
              </a:rPr>
              <a:t>DATUM TVORBY:	</a:t>
            </a:r>
            <a:r>
              <a:rPr lang="cs-CZ" altLang="cs-CZ" sz="1400" smtClean="0">
                <a:solidFill>
                  <a:schemeClr val="tx1"/>
                </a:solidFill>
              </a:rPr>
              <a:t>	</a:t>
            </a:r>
            <a:r>
              <a:rPr lang="cs-CZ" altLang="cs-CZ" sz="1400" smtClean="0">
                <a:solidFill>
                  <a:schemeClr val="tx1"/>
                </a:solidFill>
              </a:rPr>
              <a:t>17.10.2013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ANOTACE (ROČNÍK):		Prezentace je určena pro oktávu gymnázií (4. ročník). Prezentace objasňuje vznik vypuklého zrcadla a popisuje významné body  vypuklého zrcadla, vzdálenosti definované na vypuklém zrcadle a vztah mezi nimi. Lze ji využít jako podporu výkladu tohoto tématu i jako zápis nejdůležitějších informací </a:t>
            </a:r>
            <a:r>
              <a:rPr lang="cs-CZ" altLang="cs-CZ" sz="1400" dirty="0">
                <a:solidFill>
                  <a:schemeClr val="tx1"/>
                </a:solidFill>
              </a:rPr>
              <a:t> </a:t>
            </a:r>
            <a:r>
              <a:rPr lang="cs-CZ" altLang="cs-CZ" sz="1400" dirty="0" smtClean="0">
                <a:solidFill>
                  <a:schemeClr val="tx1"/>
                </a:solidFill>
              </a:rPr>
              <a:t>do sešitu. Na závěr je připojeno opakování nejdůležitějších poznatků, do kterého se mohou žáci aktivně zapojit.</a:t>
            </a:r>
          </a:p>
        </p:txBody>
      </p:sp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pic>
        <p:nvPicPr>
          <p:cNvPr id="2056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</p:spPr>
      </p:pic>
    </p:spTree>
    <p:extLst>
      <p:ext uri="{BB962C8B-B14F-4D97-AF65-F5344CB8AC3E}">
        <p14:creationId xmlns:p14="http://schemas.microsoft.com/office/powerpoint/2010/main" val="311963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KULOVÁ (SFÉRICKÁ) ZRCADLA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ZRCADLÍCÍ PLOCHA JE </a:t>
            </a:r>
            <a:r>
              <a:rPr lang="cs-CZ" b="1" dirty="0" smtClean="0">
                <a:solidFill>
                  <a:srgbClr val="C00000"/>
                </a:solidFill>
              </a:rPr>
              <a:t>NANESENA</a:t>
            </a:r>
            <a:r>
              <a:rPr lang="cs-CZ" dirty="0" smtClean="0"/>
              <a:t> NA KULOVÉM VRCHLÍKU</a:t>
            </a:r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5537479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693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KULOVÁ (SFÉRICKÁ) ZRCADLA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ZRCADLÍCÍ PLOCHA JE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NANESENA</a:t>
            </a:r>
            <a:r>
              <a:rPr lang="cs-CZ" dirty="0" smtClean="0"/>
              <a:t> NA KULOVÉM VRCHLÍKU</a:t>
            </a:r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4182215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Vývojový diagram: spojnice 9"/>
          <p:cNvSpPr/>
          <p:nvPr/>
        </p:nvSpPr>
        <p:spPr>
          <a:xfrm>
            <a:off x="2915816" y="2996952"/>
            <a:ext cx="2808312" cy="2736304"/>
          </a:xfrm>
          <a:prstGeom prst="flowChartConnector">
            <a:avLst/>
          </a:prstGeom>
          <a:solidFill>
            <a:schemeClr val="accent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59832" y="3501008"/>
            <a:ext cx="2520280" cy="720080"/>
          </a:xfrm>
          <a:prstGeom prst="ellipse">
            <a:avLst/>
          </a:prstGeom>
          <a:solidFill>
            <a:schemeClr val="accent1">
              <a:alpha val="7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5436096" y="2492896"/>
            <a:ext cx="936104" cy="648072"/>
          </a:xfrm>
          <a:prstGeom prst="straightConnector1">
            <a:avLst/>
          </a:prstGeom>
          <a:ln w="412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375321" y="2429887"/>
            <a:ext cx="2808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Z VNĚJŠÍ </a:t>
            </a:r>
          </a:p>
          <a:p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STRANY</a:t>
            </a:r>
          </a:p>
          <a:p>
            <a:endParaRPr lang="cs-CZ" sz="36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28184" y="4365104"/>
            <a:ext cx="25202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83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360707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267744" y="2708920"/>
            <a:ext cx="1728192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331640" y="3212976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ZRCADLÍCÍ PLOCHA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2536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4731139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94199" y="4259770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C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462000" y="4938353"/>
            <a:ext cx="356058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C …. STŘED KŘIVOSTI ZRCADLA</a:t>
            </a:r>
          </a:p>
          <a:p>
            <a:endParaRPr lang="cs-CZ" dirty="0" smtClean="0"/>
          </a:p>
          <a:p>
            <a:r>
              <a:rPr lang="cs-CZ" dirty="0" smtClean="0"/>
              <a:t>JE TO STŘED KULOVÉ PLOCHY, ZE KTERÉ ZRCADLO VZNIKLO</a:t>
            </a:r>
            <a:endParaRPr lang="cs-CZ" dirty="0"/>
          </a:p>
        </p:txBody>
      </p:sp>
      <p:sp>
        <p:nvSpPr>
          <p:cNvPr id="27" name="Vývojový diagram: spojnice 26"/>
          <p:cNvSpPr/>
          <p:nvPr/>
        </p:nvSpPr>
        <p:spPr>
          <a:xfrm>
            <a:off x="3933034" y="3969060"/>
            <a:ext cx="206917" cy="2160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614400" y="3939682"/>
            <a:ext cx="206917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509513" y="4322678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V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729218" y="5030564"/>
            <a:ext cx="35605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V …. VRCHOL ZRCADLA</a:t>
            </a:r>
          </a:p>
          <a:p>
            <a:endParaRPr lang="cs-CZ" dirty="0" smtClean="0"/>
          </a:p>
        </p:txBody>
      </p:sp>
      <p:cxnSp>
        <p:nvCxnSpPr>
          <p:cNvPr id="32" name="Přímá spojnice 31"/>
          <p:cNvCxnSpPr/>
          <p:nvPr/>
        </p:nvCxnSpPr>
        <p:spPr>
          <a:xfrm>
            <a:off x="395536" y="4054782"/>
            <a:ext cx="8352928" cy="0"/>
          </a:xfrm>
          <a:prstGeom prst="line">
            <a:avLst/>
          </a:prstGeom>
          <a:ln w="22225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825498" y="35997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O</a:t>
            </a:r>
            <a:endParaRPr lang="cs-CZ" b="1" i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660232" y="2276872"/>
            <a:ext cx="3024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/>
              <a:t>o …. </a:t>
            </a:r>
            <a:r>
              <a:rPr lang="cs-CZ" sz="2000" b="1" dirty="0" smtClean="0"/>
              <a:t>OPTIKÁ OSA</a:t>
            </a:r>
          </a:p>
          <a:p>
            <a:endParaRPr lang="cs-CZ" sz="2000" b="1" i="1" dirty="0"/>
          </a:p>
          <a:p>
            <a:r>
              <a:rPr lang="cs-CZ" sz="2000" dirty="0" smtClean="0"/>
              <a:t>PŘÍMKA PROCHÁZEJÍCÍ </a:t>
            </a:r>
          </a:p>
          <a:p>
            <a:r>
              <a:rPr lang="cs-CZ" sz="2000" dirty="0" smtClean="0"/>
              <a:t>BODY </a:t>
            </a:r>
            <a:r>
              <a:rPr lang="cs-CZ" sz="2000" b="1" dirty="0" smtClean="0">
                <a:solidFill>
                  <a:srgbClr val="00B0F0"/>
                </a:solidFill>
              </a:rPr>
              <a:t>C</a:t>
            </a:r>
            <a:r>
              <a:rPr lang="cs-CZ" sz="2000" dirty="0" smtClean="0"/>
              <a:t> , </a:t>
            </a:r>
            <a:r>
              <a:rPr lang="cs-CZ" sz="2000" b="1" dirty="0" smtClean="0">
                <a:solidFill>
                  <a:srgbClr val="FF0000"/>
                </a:solidFill>
              </a:rPr>
              <a:t>V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80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7" grpId="0" animBg="1"/>
      <p:bldP spid="28" grpId="0" animBg="1"/>
      <p:bldP spid="29" grpId="0"/>
      <p:bldP spid="30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102561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94199" y="4259770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C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3933034" y="3969060"/>
            <a:ext cx="206917" cy="2160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614400" y="3939682"/>
            <a:ext cx="206917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509513" y="4322678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V</a:t>
            </a:r>
            <a:endParaRPr lang="cs-CZ" sz="4000" dirty="0">
              <a:solidFill>
                <a:srgbClr val="C00000"/>
              </a:solidFill>
            </a:endParaRPr>
          </a:p>
        </p:txBody>
      </p:sp>
      <p:cxnSp>
        <p:nvCxnSpPr>
          <p:cNvPr id="32" name="Přímá spojnice 31"/>
          <p:cNvCxnSpPr/>
          <p:nvPr/>
        </p:nvCxnSpPr>
        <p:spPr>
          <a:xfrm>
            <a:off x="395536" y="4054782"/>
            <a:ext cx="8352928" cy="0"/>
          </a:xfrm>
          <a:prstGeom prst="line">
            <a:avLst/>
          </a:prstGeom>
          <a:ln w="22225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825498" y="35997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O</a:t>
            </a:r>
            <a:endParaRPr lang="cs-CZ" b="1" i="1" dirty="0"/>
          </a:p>
        </p:txBody>
      </p:sp>
      <p:cxnSp>
        <p:nvCxnSpPr>
          <p:cNvPr id="5" name="Přímá spojnice se šipkou 4"/>
          <p:cNvCxnSpPr>
            <a:stCxn id="27" idx="0"/>
            <a:endCxn id="28" idx="1"/>
          </p:cNvCxnSpPr>
          <p:nvPr/>
        </p:nvCxnSpPr>
        <p:spPr>
          <a:xfrm>
            <a:off x="4036493" y="3969060"/>
            <a:ext cx="1608209" cy="2258"/>
          </a:xfrm>
          <a:prstGeom prst="straightConnector1">
            <a:avLst/>
          </a:prstGeom>
          <a:ln w="44450">
            <a:solidFill>
              <a:srgbClr val="7030A0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148064" y="2676398"/>
            <a:ext cx="43204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7030A0"/>
                </a:solidFill>
              </a:rPr>
              <a:t>r ….. POLOMĚR KŘIVOSTI ZRCA</a:t>
            </a:r>
            <a:r>
              <a:rPr lang="cs-CZ" sz="2000" b="1" dirty="0" smtClean="0">
                <a:solidFill>
                  <a:srgbClr val="7030A0"/>
                </a:solidFill>
              </a:rPr>
              <a:t>DLA</a:t>
            </a:r>
          </a:p>
          <a:p>
            <a:endParaRPr lang="cs-CZ" sz="2000" b="1" dirty="0">
              <a:solidFill>
                <a:srgbClr val="41A808"/>
              </a:solidFill>
            </a:endParaRPr>
          </a:p>
          <a:p>
            <a:r>
              <a:rPr lang="cs-CZ" sz="2400" b="1" dirty="0">
                <a:solidFill>
                  <a:srgbClr val="7030A0"/>
                </a:solidFill>
              </a:rPr>
              <a:t>r</a:t>
            </a:r>
            <a:r>
              <a:rPr lang="cs-CZ" sz="2400" b="1" dirty="0" smtClean="0"/>
              <a:t> = </a:t>
            </a:r>
            <a:r>
              <a:rPr lang="cs-CZ" sz="2400" dirty="0" smtClean="0"/>
              <a:t>I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00B0F0"/>
                </a:solidFill>
              </a:rPr>
              <a:t>C</a:t>
            </a:r>
            <a:r>
              <a:rPr lang="cs-CZ" sz="2400" b="1" dirty="0" smtClean="0">
                <a:solidFill>
                  <a:srgbClr val="FF0000"/>
                </a:solidFill>
              </a:rPr>
              <a:t>V</a:t>
            </a:r>
            <a:r>
              <a:rPr lang="cs-CZ" sz="2400" b="1" dirty="0" smtClean="0"/>
              <a:t> </a:t>
            </a:r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61379" y="3420578"/>
            <a:ext cx="530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r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7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4029416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94199" y="4259770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C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3933035" y="3969060"/>
            <a:ext cx="206916" cy="18664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614400" y="3939682"/>
            <a:ext cx="206917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509513" y="4322678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V</a:t>
            </a:r>
            <a:endParaRPr lang="cs-CZ" sz="4000" dirty="0">
              <a:solidFill>
                <a:srgbClr val="C00000"/>
              </a:solidFill>
            </a:endParaRPr>
          </a:p>
        </p:txBody>
      </p:sp>
      <p:cxnSp>
        <p:nvCxnSpPr>
          <p:cNvPr id="32" name="Přímá spojnice 31"/>
          <p:cNvCxnSpPr/>
          <p:nvPr/>
        </p:nvCxnSpPr>
        <p:spPr>
          <a:xfrm>
            <a:off x="395536" y="4054782"/>
            <a:ext cx="8352928" cy="0"/>
          </a:xfrm>
          <a:prstGeom prst="line">
            <a:avLst/>
          </a:prstGeom>
          <a:ln w="22225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825498" y="35997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O</a:t>
            </a:r>
            <a:endParaRPr lang="cs-CZ" b="1" i="1" dirty="0"/>
          </a:p>
        </p:txBody>
      </p:sp>
      <p:sp>
        <p:nvSpPr>
          <p:cNvPr id="20" name="Vývojový diagram: spojnice 19"/>
          <p:cNvSpPr/>
          <p:nvPr/>
        </p:nvSpPr>
        <p:spPr>
          <a:xfrm>
            <a:off x="4768235" y="3916006"/>
            <a:ext cx="206917" cy="216024"/>
          </a:xfrm>
          <a:prstGeom prst="flowChartConnector">
            <a:avLst/>
          </a:prstGeom>
          <a:solidFill>
            <a:srgbClr val="41A8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975152" y="3325054"/>
            <a:ext cx="3629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41A808"/>
                </a:solidFill>
              </a:rPr>
              <a:t>F … OHNISKO (FOKUS) ZRCADLA</a:t>
            </a:r>
            <a:endParaRPr lang="cs-CZ" sz="2000" b="1" dirty="0">
              <a:solidFill>
                <a:srgbClr val="41A808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871692" y="4113874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22873" y="3893046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41A808"/>
                </a:solidFill>
              </a:rPr>
              <a:t>F</a:t>
            </a:r>
            <a:endParaRPr lang="cs-CZ" sz="4000" b="1" dirty="0">
              <a:solidFill>
                <a:srgbClr val="41A808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 flipH="1">
            <a:off x="5719784" y="4147218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4036493" y="4141221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4036494" y="4997756"/>
            <a:ext cx="846166" cy="0"/>
          </a:xfrm>
          <a:prstGeom prst="straightConnector1">
            <a:avLst/>
          </a:prstGeom>
          <a:ln w="38100">
            <a:solidFill>
              <a:srgbClr val="41A808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4340355" y="5373216"/>
            <a:ext cx="4264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41A808"/>
                </a:solidFill>
              </a:rPr>
              <a:t>f</a:t>
            </a:r>
            <a:r>
              <a:rPr lang="cs-CZ" sz="2400" b="1" dirty="0" smtClean="0">
                <a:solidFill>
                  <a:srgbClr val="41A808"/>
                </a:solidFill>
              </a:rPr>
              <a:t> … ohnisková vzdálenost zrcadla</a:t>
            </a:r>
            <a:endParaRPr lang="cs-CZ" sz="2400" b="1" dirty="0">
              <a:solidFill>
                <a:srgbClr val="41A8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4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" grpId="0"/>
      <p:bldP spid="25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843722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94199" y="4259770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C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3933035" y="3969060"/>
            <a:ext cx="206916" cy="18664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614400" y="3939682"/>
            <a:ext cx="206917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509513" y="4322678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V</a:t>
            </a:r>
            <a:endParaRPr lang="cs-CZ" sz="4000" dirty="0">
              <a:solidFill>
                <a:srgbClr val="C00000"/>
              </a:solidFill>
            </a:endParaRPr>
          </a:p>
        </p:txBody>
      </p:sp>
      <p:cxnSp>
        <p:nvCxnSpPr>
          <p:cNvPr id="32" name="Přímá spojnice 31"/>
          <p:cNvCxnSpPr/>
          <p:nvPr/>
        </p:nvCxnSpPr>
        <p:spPr>
          <a:xfrm>
            <a:off x="395536" y="4054782"/>
            <a:ext cx="8352928" cy="0"/>
          </a:xfrm>
          <a:prstGeom prst="line">
            <a:avLst/>
          </a:prstGeom>
          <a:ln w="22225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825498" y="35997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O</a:t>
            </a:r>
            <a:endParaRPr lang="cs-CZ" b="1" i="1" dirty="0"/>
          </a:p>
        </p:txBody>
      </p:sp>
      <p:sp>
        <p:nvSpPr>
          <p:cNvPr id="20" name="Vývojový diagram: spojnice 19"/>
          <p:cNvSpPr/>
          <p:nvPr/>
        </p:nvSpPr>
        <p:spPr>
          <a:xfrm>
            <a:off x="4768235" y="3916006"/>
            <a:ext cx="206917" cy="216024"/>
          </a:xfrm>
          <a:prstGeom prst="flowChartConnector">
            <a:avLst/>
          </a:prstGeom>
          <a:solidFill>
            <a:srgbClr val="41A8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975152" y="3325054"/>
            <a:ext cx="3629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41A808"/>
                </a:solidFill>
              </a:rPr>
              <a:t>F … OHNISKO (FOKUS) ZRCADLA</a:t>
            </a:r>
            <a:endParaRPr lang="cs-CZ" sz="2000" b="1" dirty="0">
              <a:solidFill>
                <a:srgbClr val="41A808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871692" y="4113874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22873" y="3893046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41A808"/>
                </a:solidFill>
              </a:rPr>
              <a:t>F</a:t>
            </a:r>
            <a:endParaRPr lang="cs-CZ" sz="4000" b="1" dirty="0">
              <a:solidFill>
                <a:srgbClr val="41A808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 flipH="1">
            <a:off x="5719784" y="4147218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4036493" y="4141221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4843001" y="4967656"/>
            <a:ext cx="846166" cy="0"/>
          </a:xfrm>
          <a:prstGeom prst="straightConnector1">
            <a:avLst/>
          </a:prstGeom>
          <a:ln w="38100">
            <a:solidFill>
              <a:srgbClr val="41A808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5266084" y="5045752"/>
            <a:ext cx="4264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41A808"/>
                </a:solidFill>
              </a:rPr>
              <a:t>f</a:t>
            </a:r>
            <a:r>
              <a:rPr lang="cs-CZ" sz="2400" b="1" dirty="0" smtClean="0">
                <a:solidFill>
                  <a:srgbClr val="41A808"/>
                </a:solidFill>
              </a:rPr>
              <a:t> … ohnisková vzdálenost zrcadla</a:t>
            </a:r>
            <a:endParaRPr lang="cs-CZ" sz="2400" b="1" dirty="0">
              <a:solidFill>
                <a:srgbClr val="41A808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5461250"/>
            <a:ext cx="4527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41A808"/>
                </a:solidFill>
              </a:rPr>
              <a:t>f</a:t>
            </a:r>
            <a:r>
              <a:rPr lang="cs-CZ" sz="2800" dirty="0" smtClean="0"/>
              <a:t> = I</a:t>
            </a:r>
            <a:r>
              <a:rPr lang="cs-CZ" sz="2800" b="1" dirty="0" smtClean="0">
                <a:solidFill>
                  <a:srgbClr val="00B0F0"/>
                </a:solidFill>
              </a:rPr>
              <a:t>C</a:t>
            </a:r>
            <a:r>
              <a:rPr lang="cs-CZ" sz="2800" b="1" dirty="0" smtClean="0">
                <a:solidFill>
                  <a:srgbClr val="41A808"/>
                </a:solidFill>
              </a:rPr>
              <a:t>F</a:t>
            </a:r>
            <a:r>
              <a:rPr lang="cs-CZ" sz="2800" dirty="0" smtClean="0"/>
              <a:t>I = I</a:t>
            </a:r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b="1" dirty="0" smtClean="0">
                <a:solidFill>
                  <a:srgbClr val="41A808"/>
                </a:solidFill>
              </a:rPr>
              <a:t>F</a:t>
            </a:r>
            <a:r>
              <a:rPr lang="cs-CZ" sz="2800" dirty="0" smtClean="0"/>
              <a:t>I = I</a:t>
            </a:r>
            <a:r>
              <a:rPr lang="cs-CZ" sz="2800" b="1" dirty="0" smtClean="0">
                <a:solidFill>
                  <a:srgbClr val="00B0F0"/>
                </a:solidFill>
              </a:rPr>
              <a:t>C</a:t>
            </a:r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dirty="0" smtClean="0"/>
              <a:t>I:2 = r:2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4999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5BEB0B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VYPUKLÉ ZRCADLO - shrnutí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 … </a:t>
            </a:r>
            <a:r>
              <a:rPr lang="cs-CZ" b="1" dirty="0" smtClean="0">
                <a:solidFill>
                  <a:srgbClr val="FF0000"/>
                </a:solidFill>
              </a:rPr>
              <a:t>vrchol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zrcadla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C </a:t>
            </a:r>
            <a:r>
              <a:rPr lang="cs-CZ" dirty="0" smtClean="0"/>
              <a:t>… </a:t>
            </a:r>
            <a:r>
              <a:rPr lang="cs-CZ" b="1" dirty="0" smtClean="0">
                <a:solidFill>
                  <a:srgbClr val="00B0F0"/>
                </a:solidFill>
              </a:rPr>
              <a:t>střed křivosti </a:t>
            </a:r>
            <a:r>
              <a:rPr lang="cs-CZ" dirty="0" smtClean="0"/>
              <a:t>zrcadla</a:t>
            </a:r>
          </a:p>
          <a:p>
            <a:r>
              <a:rPr lang="cs-CZ" b="1" dirty="0" smtClean="0">
                <a:solidFill>
                  <a:srgbClr val="41A808"/>
                </a:solidFill>
              </a:rPr>
              <a:t>F</a:t>
            </a:r>
            <a:r>
              <a:rPr lang="cs-CZ" dirty="0" smtClean="0"/>
              <a:t> … </a:t>
            </a:r>
            <a:r>
              <a:rPr lang="cs-CZ" b="1" dirty="0" smtClean="0">
                <a:solidFill>
                  <a:srgbClr val="41A808"/>
                </a:solidFill>
              </a:rPr>
              <a:t>ohnisko</a:t>
            </a:r>
            <a:r>
              <a:rPr lang="cs-CZ" dirty="0" smtClean="0"/>
              <a:t> zrcadla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7030A0"/>
                </a:solidFill>
              </a:rPr>
              <a:t>r</a:t>
            </a:r>
            <a:r>
              <a:rPr lang="cs-CZ" dirty="0" smtClean="0"/>
              <a:t> = </a:t>
            </a:r>
            <a:r>
              <a:rPr lang="cs-CZ" b="1" dirty="0" smtClean="0">
                <a:solidFill>
                  <a:srgbClr val="7030A0"/>
                </a:solidFill>
              </a:rPr>
              <a:t>poloměr křivosti			</a:t>
            </a:r>
          </a:p>
          <a:p>
            <a:r>
              <a:rPr lang="cs-CZ" b="1" dirty="0" smtClean="0">
                <a:solidFill>
                  <a:srgbClr val="41A808"/>
                </a:solidFill>
              </a:rPr>
              <a:t>f</a:t>
            </a:r>
            <a:r>
              <a:rPr lang="cs-CZ" dirty="0" smtClean="0"/>
              <a:t> = </a:t>
            </a:r>
            <a:r>
              <a:rPr lang="cs-CZ" b="1" dirty="0" smtClean="0">
                <a:solidFill>
                  <a:srgbClr val="41A808"/>
                </a:solidFill>
              </a:rPr>
              <a:t>ohnisková vzdálenost</a:t>
            </a:r>
          </a:p>
          <a:p>
            <a:endParaRPr lang="cs-CZ" b="1" dirty="0" smtClean="0">
              <a:solidFill>
                <a:srgbClr val="41A808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2335458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Ohnutý pruh 13"/>
          <p:cNvSpPr/>
          <p:nvPr/>
        </p:nvSpPr>
        <p:spPr>
          <a:xfrm rot="16389261">
            <a:off x="3896118" y="2611843"/>
            <a:ext cx="3062419" cy="2824350"/>
          </a:xfrm>
          <a:prstGeom prst="blockArc">
            <a:avLst>
              <a:gd name="adj1" fmla="val 11285967"/>
              <a:gd name="adj2" fmla="val 20281703"/>
              <a:gd name="adj3" fmla="val 578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Ohnutý pruh 17"/>
          <p:cNvSpPr/>
          <p:nvPr/>
        </p:nvSpPr>
        <p:spPr>
          <a:xfrm rot="16389261">
            <a:off x="3927568" y="2645073"/>
            <a:ext cx="3062419" cy="2761354"/>
          </a:xfrm>
          <a:prstGeom prst="blockArc">
            <a:avLst>
              <a:gd name="adj1" fmla="val 11285967"/>
              <a:gd name="adj2" fmla="val 20301849"/>
              <a:gd name="adj3" fmla="val 7649"/>
            </a:avLst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776334" y="4246989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C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3933035" y="3969060"/>
            <a:ext cx="206916" cy="18664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5614400" y="3939682"/>
            <a:ext cx="206917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509513" y="4322678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V</a:t>
            </a:r>
            <a:endParaRPr lang="cs-CZ" sz="4000" b="1" dirty="0">
              <a:solidFill>
                <a:srgbClr val="C00000"/>
              </a:solidFill>
            </a:endParaRPr>
          </a:p>
        </p:txBody>
      </p:sp>
      <p:cxnSp>
        <p:nvCxnSpPr>
          <p:cNvPr id="32" name="Přímá spojnice 31"/>
          <p:cNvCxnSpPr/>
          <p:nvPr/>
        </p:nvCxnSpPr>
        <p:spPr>
          <a:xfrm>
            <a:off x="395536" y="4054782"/>
            <a:ext cx="8352928" cy="0"/>
          </a:xfrm>
          <a:prstGeom prst="line">
            <a:avLst/>
          </a:prstGeom>
          <a:ln w="22225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825498" y="35997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O</a:t>
            </a:r>
            <a:endParaRPr lang="cs-CZ" b="1" i="1" dirty="0"/>
          </a:p>
        </p:txBody>
      </p:sp>
      <p:sp>
        <p:nvSpPr>
          <p:cNvPr id="20" name="Vývojový diagram: spojnice 19"/>
          <p:cNvSpPr/>
          <p:nvPr/>
        </p:nvSpPr>
        <p:spPr>
          <a:xfrm>
            <a:off x="4768235" y="3916006"/>
            <a:ext cx="206917" cy="216024"/>
          </a:xfrm>
          <a:prstGeom prst="flowChartConnector">
            <a:avLst/>
          </a:prstGeom>
          <a:solidFill>
            <a:srgbClr val="41A8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871692" y="4113874"/>
            <a:ext cx="1" cy="898534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22873" y="3893046"/>
            <a:ext cx="486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41A808"/>
                </a:solidFill>
              </a:rPr>
              <a:t>F</a:t>
            </a:r>
            <a:endParaRPr lang="cs-CZ" sz="4000" b="1" dirty="0">
              <a:solidFill>
                <a:srgbClr val="41A808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 flipH="1">
            <a:off x="5717858" y="4147218"/>
            <a:ext cx="1928" cy="1658046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4036493" y="4141221"/>
            <a:ext cx="2" cy="1664043"/>
          </a:xfrm>
          <a:prstGeom prst="line">
            <a:avLst/>
          </a:prstGeom>
          <a:ln w="349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3995936" y="4694414"/>
            <a:ext cx="846166" cy="0"/>
          </a:xfrm>
          <a:prstGeom prst="straightConnector1">
            <a:avLst/>
          </a:prstGeom>
          <a:ln w="38100">
            <a:solidFill>
              <a:srgbClr val="41A808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856488" y="4694414"/>
            <a:ext cx="846166" cy="0"/>
          </a:xfrm>
          <a:prstGeom prst="straightConnector1">
            <a:avLst/>
          </a:prstGeom>
          <a:ln w="38100">
            <a:solidFill>
              <a:srgbClr val="41A808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4064628" y="5630613"/>
            <a:ext cx="1655158" cy="1"/>
          </a:xfrm>
          <a:prstGeom prst="straightConnector1">
            <a:avLst/>
          </a:prstGeom>
          <a:ln w="38100">
            <a:solidFill>
              <a:srgbClr val="7030A0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747601" y="5539658"/>
            <a:ext cx="659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r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026405" y="4694414"/>
            <a:ext cx="659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41A808"/>
                </a:solidFill>
              </a:rPr>
              <a:t>f</a:t>
            </a:r>
            <a:endParaRPr lang="cs-CZ" sz="3200" b="1" dirty="0">
              <a:solidFill>
                <a:srgbClr val="41A808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064628" y="4769788"/>
            <a:ext cx="659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41A808"/>
                </a:solidFill>
              </a:rPr>
              <a:t>f</a:t>
            </a:r>
            <a:endParaRPr lang="cs-CZ" sz="3200" b="1" dirty="0">
              <a:solidFill>
                <a:srgbClr val="41A808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660232" y="4613713"/>
            <a:ext cx="2483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r</a:t>
            </a:r>
            <a:r>
              <a:rPr lang="cs-CZ" sz="4000" b="1" dirty="0" smtClean="0"/>
              <a:t> = 2 x </a:t>
            </a:r>
            <a:r>
              <a:rPr lang="cs-CZ" sz="4000" b="1" dirty="0" smtClean="0">
                <a:solidFill>
                  <a:srgbClr val="41A808"/>
                </a:solidFill>
              </a:rPr>
              <a:t>f</a:t>
            </a:r>
          </a:p>
          <a:p>
            <a:r>
              <a:rPr lang="cs-CZ" sz="4000" b="1" dirty="0">
                <a:solidFill>
                  <a:srgbClr val="41A808"/>
                </a:solidFill>
              </a:rPr>
              <a:t>f</a:t>
            </a:r>
            <a:r>
              <a:rPr lang="cs-CZ" sz="4000" b="1" dirty="0" smtClean="0"/>
              <a:t> = </a:t>
            </a:r>
            <a:r>
              <a:rPr lang="cs-CZ" sz="4000" b="1" dirty="0" smtClean="0">
                <a:solidFill>
                  <a:srgbClr val="7030A0"/>
                </a:solidFill>
              </a:rPr>
              <a:t>r</a:t>
            </a:r>
            <a:r>
              <a:rPr lang="cs-CZ" sz="4000" b="1" dirty="0" smtClean="0"/>
              <a:t> : 2</a:t>
            </a:r>
            <a:endParaRPr lang="cs-CZ" sz="4000" b="1" dirty="0"/>
          </a:p>
        </p:txBody>
      </p:sp>
      <p:cxnSp>
        <p:nvCxnSpPr>
          <p:cNvPr id="22" name="Přímá spojnice se šipkou 21"/>
          <p:cNvCxnSpPr/>
          <p:nvPr/>
        </p:nvCxnSpPr>
        <p:spPr>
          <a:xfrm>
            <a:off x="4856488" y="2204864"/>
            <a:ext cx="1576534" cy="18002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V="1">
            <a:off x="4139951" y="2420887"/>
            <a:ext cx="2306800" cy="288033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6446751" y="1907830"/>
            <a:ext cx="2949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Leží v prostoru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za</a:t>
            </a:r>
            <a:r>
              <a:rPr lang="cs-CZ" sz="2800" b="1" dirty="0" smtClean="0"/>
              <a:t> zrcadlem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96659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PRÁCE 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5821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179</Words>
  <Application>Microsoft Office PowerPoint</Application>
  <PresentationFormat>Předvádění na obrazovce (4:3)</PresentationFormat>
  <Paragraphs>81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Rovnice</vt:lpstr>
      <vt:lpstr>Prezentace aplikace PowerPoint</vt:lpstr>
      <vt:lpstr>KULOVÁ (SFÉRICKÁ) ZRCADLA</vt:lpstr>
      <vt:lpstr>KULOVÁ (SFÉRICKÁ) ZRCADLA</vt:lpstr>
      <vt:lpstr>VYPUKLÉ ZRCADLO</vt:lpstr>
      <vt:lpstr>VYPUKLÉ ZRCADLO</vt:lpstr>
      <vt:lpstr>VYPUKLÉ ZRCADLO</vt:lpstr>
      <vt:lpstr>VYPUKLÉ ZRCADLO</vt:lpstr>
      <vt:lpstr>VYPUKLÉ ZRCADLO</vt:lpstr>
      <vt:lpstr>VYPUKLÉ ZRCADLO - shrnutí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 Herrmannová</dc:creator>
  <cp:lastModifiedBy>Iva Herrmannová</cp:lastModifiedBy>
  <cp:revision>22</cp:revision>
  <dcterms:created xsi:type="dcterms:W3CDTF">2013-10-30T10:25:20Z</dcterms:created>
  <dcterms:modified xsi:type="dcterms:W3CDTF">2013-10-31T07:50:25Z</dcterms:modified>
</cp:coreProperties>
</file>