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68" r:id="rId2"/>
    <p:sldMasterId id="2147483780" r:id="rId3"/>
  </p:sldMasterIdLst>
  <p:notesMasterIdLst>
    <p:notesMasterId r:id="rId13"/>
  </p:notesMasterIdLst>
  <p:sldIdLst>
    <p:sldId id="422" r:id="rId4"/>
    <p:sldId id="423" r:id="rId5"/>
    <p:sldId id="424" r:id="rId6"/>
    <p:sldId id="256" r:id="rId7"/>
    <p:sldId id="407" r:id="rId8"/>
    <p:sldId id="410" r:id="rId9"/>
    <p:sldId id="409" r:id="rId10"/>
    <p:sldId id="425" r:id="rId11"/>
    <p:sldId id="42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EAADD167-82C3-4DF7-8557-ADA4487E5285}">
          <p14:sldIdLst>
            <p14:sldId id="422"/>
            <p14:sldId id="423"/>
            <p14:sldId id="424"/>
            <p14:sldId id="256"/>
          </p14:sldIdLst>
        </p14:section>
        <p14:section name="Oddíl bez názvu" id="{46714C67-33BE-418B-B431-3D99F3EC3D9A}">
          <p14:sldIdLst>
            <p14:sldId id="407"/>
            <p14:sldId id="410"/>
            <p14:sldId id="409"/>
            <p14:sldId id="425"/>
            <p14:sldId id="42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341">
          <p15:clr>
            <a:srgbClr val="A4A3A4"/>
          </p15:clr>
        </p15:guide>
        <p15:guide id="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CC0066"/>
    <a:srgbClr val="0000FF"/>
    <a:srgbClr val="008000"/>
    <a:srgbClr val="FF00FF"/>
    <a:srgbClr val="CC3300"/>
    <a:srgbClr val="FF9900"/>
    <a:srgbClr val="00FF00"/>
    <a:srgbClr val="D6009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5758FB7-9AC5-4552-8A53-C91805E547FA}" styleName="Styl s motivem 1 – zvýraznění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1FECB4D8-DB02-4DC6-A0A2-4F2EBAE1DC90}" styleName="Střední styl 1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9631B5-78F2-41C9-869B-9F39066F8104}" styleName="Střední styl 3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B344D84-9AFB-497E-A393-DC336BA19D2E}" styleName="Střední styl 3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EC20E35-A176-4012-BC5E-935CFFF8708E}" styleName="Styl Středně sytá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2DE63D5-997A-4646-A377-4702673A728D}" styleName="Světlý styl 2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342" autoAdjust="0"/>
    <p:restoredTop sz="64604" autoAdjust="0"/>
  </p:normalViewPr>
  <p:slideViewPr>
    <p:cSldViewPr>
      <p:cViewPr varScale="1">
        <p:scale>
          <a:sx n="67" d="100"/>
          <a:sy n="67" d="100"/>
        </p:scale>
        <p:origin x="1084" y="60"/>
      </p:cViewPr>
      <p:guideLst>
        <p:guide orient="horz" pos="2341"/>
        <p:guide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7C3903-FCDB-4C7A-A4DC-AAD1E44EC9AB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DC449B-83A6-4662-BD96-EBE3B78363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97433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DC449B-83A6-4662-BD96-EBE3B78363E4}" type="slidenum">
              <a:rPr lang="cs-CZ" smtClean="0">
                <a:solidFill>
                  <a:prstClr val="black"/>
                </a:solidFill>
              </a:rPr>
              <a:pPr/>
              <a:t>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822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B5261-D328-47B9-B9EC-44FA55F6DDBE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E9A2-8EFD-4932-B6AD-F7D5AED7A204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C3CA-586C-4FDC-A5E5-2613F0A70A21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444E3-9D45-46C6-9D04-BB9EE6D28999}" type="datetime1">
              <a:rPr lang="cs-CZ" smtClean="0"/>
              <a:t>15. 12. 2013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97AA6-3C87-40ED-B966-368689B78E76}" type="datetime1">
              <a:rPr lang="cs-CZ" smtClean="0"/>
              <a:t>15. 12. 2013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ADF34-C85F-440C-A254-F3DCD4E79BD4}" type="datetime1">
              <a:rPr lang="cs-CZ" smtClean="0"/>
              <a:t>15. 12. 2013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548D8-4089-4603-A855-800F7A00FD10}" type="datetime1">
              <a:rPr lang="cs-CZ" smtClean="0"/>
              <a:t>15. 12. 2013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E9C13-1B42-46EA-8C5B-8B301673DB86}" type="datetime1">
              <a:rPr lang="cs-CZ" smtClean="0"/>
              <a:t>15. 12. 2013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97FB3-EF79-44F6-80BE-80BBD55B2271}" type="datetime1">
              <a:rPr lang="cs-CZ" smtClean="0"/>
              <a:t>15. 12. 2013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68A9-127A-4C25-9B73-8722E39D1615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DAE7-272B-471E-898F-43CA9B3A03E4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A2841AB3-0FE3-492B-9027-297ED91CC515}" type="datetime1">
              <a:rPr lang="cs-CZ" smtClean="0"/>
              <a:t>15. 12. 2013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7DDA9-70AD-4CA8-8FEB-AD21EB5F0C6B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7759A-F70A-4320-A712-F12D023E648E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392E3-E19D-4482-B84C-1ABCB4BE7D20}" type="datetime1">
              <a:rPr lang="cs-CZ" smtClean="0"/>
              <a:t>15. 12. 2013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F07D1-DA3A-40D4-AFB1-2E3A0F701DFF}" type="datetime1">
              <a:rPr lang="cs-CZ" smtClean="0"/>
              <a:t>15. 12. 2013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2BB01-DE4E-4BE9-B70C-CAC9BF0B087C}" type="datetime1">
              <a:rPr lang="cs-CZ" smtClean="0"/>
              <a:t>15. 12. 2013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F2D44-B7A1-42B8-A6FA-52C77F47ECD0}" type="datetime1">
              <a:rPr lang="cs-CZ" smtClean="0"/>
              <a:t>15. 12. 2013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A8A66-4E49-4CE4-9B11-66F498530C7A}" type="datetime1">
              <a:rPr lang="cs-CZ" smtClean="0"/>
              <a:t>15. 12. 2013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7E44-97D9-49C7-A39F-5732B2C21447}" type="datetime1">
              <a:rPr lang="cs-CZ" smtClean="0"/>
              <a:t>15. 12. 2013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2C614-5913-4708-8F57-9541F17C9B6D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AB11D-0C22-4F33-B2B0-260B9F94A5C1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A2841AB3-0FE3-492B-9027-297ED91CC515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7990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7DDA9-70AD-4CA8-8FEB-AD21EB5F0C6B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39387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7759A-F70A-4320-A712-F12D023E648E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971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392E3-E19D-4482-B84C-1ABCB4BE7D20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73828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F07D1-DA3A-40D4-AFB1-2E3A0F701DFF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6551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2BB01-DE4E-4BE9-B70C-CAC9BF0B087C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162380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F2D44-B7A1-42B8-A6FA-52C77F47ECD0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60092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A8A66-4E49-4CE4-9B11-66F498530C7A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049953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indent="-274320">
              <a:buClr>
                <a:srgbClr val="AD2E27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prstClr val="white"/>
              </a:solidFill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7E44-97D9-49C7-A39F-5732B2C21447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0987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2C614-5913-4708-8F57-9541F17C9B6D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589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AB11D-0C22-4F33-B2B0-260B9F94A5C1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26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D6BF57EA-C831-4359-92C6-61C32B646A14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97ED39A8-8AFF-45C1-8521-DBA09CEF1B89}" type="datetime1">
              <a:rPr lang="cs-CZ" smtClean="0"/>
              <a:t>15. 12. 2013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hdr="0" ftr="0" dt="0"/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97ED39A8-8AFF-45C1-8521-DBA09CEF1B89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748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hdr="0" ftr="0" dt="0"/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9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600" y="5251810"/>
            <a:ext cx="5407152" cy="1045464"/>
          </a:xfrm>
          <a:prstGeom prst="rect">
            <a:avLst/>
          </a:prstGeom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7063518"/>
              </p:ext>
            </p:extLst>
          </p:nvPr>
        </p:nvGraphicFramePr>
        <p:xfrm>
          <a:off x="971600" y="1268757"/>
          <a:ext cx="7200800" cy="1904451"/>
        </p:xfrm>
        <a:graphic>
          <a:graphicData uri="http://schemas.openxmlformats.org/drawingml/2006/table">
            <a:tbl>
              <a:tblPr firstRow="1" firstCol="1" bandRow="1"/>
              <a:tblGrid>
                <a:gridCol w="1746945"/>
                <a:gridCol w="5453855"/>
              </a:tblGrid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 školy</a:t>
                      </a:r>
                      <a:r>
                        <a:rPr lang="en-US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ZÁKLADNÍ ŠKOLA</a:t>
                      </a:r>
                      <a:r>
                        <a:rPr lang="cs-CZ" sz="1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PODBOŘANY, HUSOVA 276, OKRES LOUNY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Autor: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Mgr.</a:t>
                      </a:r>
                      <a:r>
                        <a:rPr lang="cs-CZ" sz="1200" b="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Milena RÁČKOVÁ</a:t>
                      </a:r>
                      <a:endParaRPr lang="cs-CZ" sz="1200" b="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VY_32_INOVACE_501_PŘEVODY</a:t>
                      </a:r>
                      <a:r>
                        <a:rPr lang="cs-CZ" sz="1200" b="1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JEDNOTEK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Téma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PROCVIČOVÁNÍ</a:t>
                      </a:r>
                      <a:r>
                        <a:rPr lang="cs-CZ" sz="1200" b="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JEDNOTEK ČASU</a:t>
                      </a:r>
                      <a:endParaRPr lang="cs-CZ" sz="1200" b="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24187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Číslo projektu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CZ.1.07/1.4.00/21.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2975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5517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268760"/>
            <a:ext cx="9144000" cy="676275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Anotace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719615"/>
            <a:ext cx="8892480" cy="1443979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Materiál určen pro práci žáků na ZŠ – 1. stupeň v předmětu matematika  </a:t>
            </a:r>
          </a:p>
          <a:p>
            <a:pPr indent="0">
              <a:lnSpc>
                <a:spcPct val="120000"/>
              </a:lnSpc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 pro 5. ročník</a:t>
            </a:r>
          </a:p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Tato Microsoft </a:t>
            </a:r>
            <a:r>
              <a:rPr lang="cs-CZ" sz="2000" smtClean="0">
                <a:latin typeface="Arial" pitchFamily="34" charset="0"/>
                <a:cs typeface="Arial" pitchFamily="34" charset="0"/>
              </a:rPr>
              <a:t>PowerPointová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prezentace slouží k procvičování  a kontrole   </a:t>
            </a:r>
          </a:p>
          <a:p>
            <a:pPr indent="0">
              <a:lnSpc>
                <a:spcPct val="120000"/>
              </a:lnSpc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 jednotek času s kombinací pracovních listů a zápisu na tabuli</a:t>
            </a:r>
          </a:p>
        </p:txBody>
      </p:sp>
    </p:spTree>
    <p:extLst>
      <p:ext uri="{BB962C8B-B14F-4D97-AF65-F5344CB8AC3E}">
        <p14:creationId xmlns:p14="http://schemas.microsoft.com/office/powerpoint/2010/main" val="4067992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48619" y="544510"/>
            <a:ext cx="2746648" cy="53908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Datum vytvoření:</a:t>
            </a:r>
            <a:endParaRPr lang="cs-CZ" sz="24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3"/>
          <p:cNvSpPr txBox="1">
            <a:spLocks/>
          </p:cNvSpPr>
          <p:nvPr/>
        </p:nvSpPr>
        <p:spPr>
          <a:xfrm>
            <a:off x="3135227" y="54847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ZÁŘÍ 2011</a:t>
            </a:r>
            <a:endParaRPr lang="cs-CZ" sz="2400" b="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3"/>
          <p:cNvSpPr txBox="1">
            <a:spLocks/>
          </p:cNvSpPr>
          <p:nvPr/>
        </p:nvSpPr>
        <p:spPr>
          <a:xfrm>
            <a:off x="248619" y="126998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Klíčová slova:</a:t>
            </a:r>
            <a:endParaRPr lang="cs-CZ" sz="24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Nadpis 3"/>
          <p:cNvSpPr txBox="1">
            <a:spLocks/>
          </p:cNvSpPr>
          <p:nvPr/>
        </p:nvSpPr>
        <p:spPr>
          <a:xfrm>
            <a:off x="3129862" y="1269981"/>
            <a:ext cx="5241800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HODINA, MINUTA, SEKUNDA, DEN </a:t>
            </a:r>
            <a:endParaRPr lang="cs-CZ" sz="2400" b="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Nadpis 3"/>
          <p:cNvSpPr txBox="1">
            <a:spLocks/>
          </p:cNvSpPr>
          <p:nvPr/>
        </p:nvSpPr>
        <p:spPr>
          <a:xfrm>
            <a:off x="246633" y="1982543"/>
            <a:ext cx="3228613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Metodické pokyny:</a:t>
            </a:r>
            <a:endParaRPr lang="cs-CZ" sz="24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Nadpis 3"/>
          <p:cNvSpPr txBox="1">
            <a:spLocks/>
          </p:cNvSpPr>
          <p:nvPr/>
        </p:nvSpPr>
        <p:spPr>
          <a:xfrm>
            <a:off x="3475247" y="3214994"/>
            <a:ext cx="5241800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lang="cs-CZ" sz="2400" b="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250825" y="2635573"/>
            <a:ext cx="8877240" cy="374575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List č. 5: </a:t>
            </a: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Zopakování značení a převodů jednotek času</a:t>
            </a: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Žáci podle obrázku musí uhodnout tři hádanky</a:t>
            </a:r>
          </a:p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List č. 6: </a:t>
            </a: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r>
              <a:rPr lang="cs-CZ" sz="1800" dirty="0">
                <a:latin typeface="Arial" pitchFamily="34" charset="0"/>
                <a:cs typeface="Arial" pitchFamily="34" charset="0"/>
              </a:rPr>
              <a:t>Pracovní list – žáci doplňují a převádějí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jednotky času 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na sekundy, minuty,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hodiny</a:t>
            </a:r>
            <a:endParaRPr lang="cs-CZ" sz="18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List č. 7: </a:t>
            </a:r>
          </a:p>
          <a:p>
            <a:pPr marL="843534" lvl="1" indent="-285750">
              <a:lnSpc>
                <a:spcPct val="120000"/>
              </a:lnSpc>
              <a:buFont typeface="Wingdings" pitchFamily="2" charset="2"/>
              <a:buChar char="§"/>
            </a:pPr>
            <a:r>
              <a:rPr lang="cs-CZ" sz="1800" dirty="0">
                <a:latin typeface="Arial" pitchFamily="34" charset="0"/>
                <a:cs typeface="Arial" pitchFamily="34" charset="0"/>
              </a:rPr>
              <a:t>Kontrola doplnění převodů jednotek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času </a:t>
            </a:r>
            <a:endParaRPr lang="cs-CZ" sz="18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lnSpc>
                <a:spcPct val="120000"/>
              </a:lnSpc>
              <a:buFont typeface="Wingdings" pitchFamily="2" charset="2"/>
              <a:buChar char="§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8: </a:t>
            </a: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843534" lvl="1" indent="-285750">
              <a:lnSpc>
                <a:spcPct val="120000"/>
              </a:lnSpc>
              <a:buFont typeface="Wingdings" pitchFamily="2" charset="2"/>
              <a:buChar char="§"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Pracovní </a:t>
            </a:r>
            <a:r>
              <a:rPr lang="cs-CZ" sz="1800" smtClean="0">
                <a:latin typeface="Arial" pitchFamily="34" charset="0"/>
                <a:cs typeface="Arial" pitchFamily="34" charset="0"/>
              </a:rPr>
              <a:t>list pro tisk</a:t>
            </a:r>
            <a:endParaRPr lang="cs-CZ" sz="1800" dirty="0">
              <a:latin typeface="Arial" pitchFamily="34" charset="0"/>
              <a:cs typeface="Arial" pitchFamily="34" charset="0"/>
            </a:endParaRPr>
          </a:p>
          <a:p>
            <a:pPr marL="843534" lvl="1" indent="-285750">
              <a:lnSpc>
                <a:spcPct val="120000"/>
              </a:lnSpc>
              <a:buFont typeface="Wingdings" pitchFamily="2" charset="2"/>
              <a:buChar char="§"/>
            </a:pPr>
            <a:endParaRPr lang="cs-CZ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702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ovéPole 27"/>
          <p:cNvSpPr txBox="1"/>
          <p:nvPr/>
        </p:nvSpPr>
        <p:spPr>
          <a:xfrm rot="20639779">
            <a:off x="773414" y="1356335"/>
            <a:ext cx="3438762" cy="1631216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60</a:t>
            </a:r>
            <a:r>
              <a:rPr lang="cs-CZ" sz="2000" b="1" baseline="-25000" dirty="0" smtClean="0">
                <a:latin typeface="Arial" pitchFamily="34" charset="0"/>
                <a:cs typeface="Arial" pitchFamily="34" charset="0"/>
              </a:rPr>
              <a:t>┘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72 : 24 = 253           253</a:t>
            </a:r>
          </a:p>
          <a:p>
            <a:pPr marL="342900" indent="-342900">
              <a:buAutoNum type="arabicPlain" startAt="12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7                            </a:t>
            </a:r>
            <a:r>
              <a:rPr lang="cs-CZ" sz="2000" b="1" u="sng" dirty="0" smtClean="0">
                <a:latin typeface="Arial" pitchFamily="34" charset="0"/>
                <a:cs typeface="Arial" pitchFamily="34" charset="0"/>
              </a:rPr>
              <a:t> x 24</a:t>
            </a:r>
          </a:p>
          <a:p>
            <a:r>
              <a:rPr lang="cs-CZ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    72                         1 012  </a:t>
            </a:r>
          </a:p>
          <a:p>
            <a:r>
              <a:rPr lang="cs-CZ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      0                         </a:t>
            </a:r>
            <a:r>
              <a:rPr lang="cs-CZ" sz="2000" b="1" u="sng" dirty="0" smtClean="0">
                <a:latin typeface="Arial" pitchFamily="34" charset="0"/>
                <a:cs typeface="Arial" pitchFamily="34" charset="0"/>
              </a:rPr>
              <a:t>5 06  </a:t>
            </a:r>
            <a:endParaRPr lang="cs-CZ" sz="2000" b="1" u="sng" dirty="0"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                                  6 072</a:t>
            </a:r>
          </a:p>
        </p:txBody>
      </p:sp>
      <p:grpSp>
        <p:nvGrpSpPr>
          <p:cNvPr id="9" name="Skupina 8"/>
          <p:cNvGrpSpPr/>
          <p:nvPr/>
        </p:nvGrpSpPr>
        <p:grpSpPr>
          <a:xfrm>
            <a:off x="5006790" y="3067854"/>
            <a:ext cx="3339376" cy="1631216"/>
            <a:chOff x="5006790" y="3082952"/>
            <a:chExt cx="3339376" cy="1631216"/>
          </a:xfrm>
        </p:grpSpPr>
        <p:sp>
          <p:nvSpPr>
            <p:cNvPr id="32" name="TextovéPole 31"/>
            <p:cNvSpPr txBox="1"/>
            <p:nvPr/>
          </p:nvSpPr>
          <p:spPr>
            <a:xfrm rot="1218063">
              <a:off x="5006790" y="3082952"/>
              <a:ext cx="3339376" cy="1631216"/>
            </a:xfrm>
            <a:prstGeom prst="rect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7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rect">
                <a:fillToRect l="100000" t="100000"/>
              </a:path>
            </a:gradFill>
            <a:ln>
              <a:solidFill>
                <a:srgbClr val="0000FF"/>
              </a:solidFill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latin typeface="Arial" pitchFamily="34" charset="0"/>
                  <a:cs typeface="Arial" pitchFamily="34" charset="0"/>
                </a:rPr>
                <a:t>               </a:t>
              </a:r>
              <a:r>
                <a:rPr lang="cs-CZ" sz="20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5 , 9 8       setiny  </a:t>
              </a:r>
            </a:p>
            <a:p>
              <a:r>
                <a:rPr lang="cs-CZ" sz="20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   </a:t>
              </a:r>
            </a:p>
            <a:p>
              <a:r>
                <a:rPr lang="cs-CZ" sz="20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Jednotky             desetiny </a:t>
              </a:r>
            </a:p>
            <a:p>
              <a:endPara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  <a:p>
              <a:r>
                <a:rPr lang="cs-CZ" sz="2000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cs-CZ" sz="20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       desetinná čárka      </a:t>
              </a:r>
              <a:endParaRPr lang="cs-CZ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34" name="Přímá spojnice se šipkou 33"/>
            <p:cNvCxnSpPr/>
            <p:nvPr/>
          </p:nvCxnSpPr>
          <p:spPr>
            <a:xfrm rot="1218063" flipH="1">
              <a:off x="6095567" y="3238069"/>
              <a:ext cx="247178" cy="288032"/>
            </a:xfrm>
            <a:prstGeom prst="straightConnector1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7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rect">
                <a:fillToRect l="100000" t="100000"/>
              </a:path>
            </a:gradFill>
            <a:ln w="25400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nice se šipkou 34"/>
            <p:cNvCxnSpPr/>
            <p:nvPr/>
          </p:nvCxnSpPr>
          <p:spPr>
            <a:xfrm flipH="1">
              <a:off x="6424744" y="3428429"/>
              <a:ext cx="143524" cy="864667"/>
            </a:xfrm>
            <a:prstGeom prst="straightConnector1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7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rect">
                <a:fillToRect l="100000" t="100000"/>
              </a:path>
            </a:gradFill>
            <a:ln w="25400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Přímá spojnice se šipkou 37"/>
            <p:cNvCxnSpPr/>
            <p:nvPr/>
          </p:nvCxnSpPr>
          <p:spPr>
            <a:xfrm rot="1218063">
              <a:off x="7103438" y="3494232"/>
              <a:ext cx="379318" cy="0"/>
            </a:xfrm>
            <a:prstGeom prst="straightConnector1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7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rect">
                <a:fillToRect l="100000" t="100000"/>
              </a:path>
            </a:gradFill>
            <a:ln w="25400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se šipkou 39"/>
            <p:cNvCxnSpPr/>
            <p:nvPr/>
          </p:nvCxnSpPr>
          <p:spPr>
            <a:xfrm>
              <a:off x="6790986" y="3429974"/>
              <a:ext cx="342739" cy="506332"/>
            </a:xfrm>
            <a:prstGeom prst="straightConnector1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7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rect">
                <a:fillToRect l="100000" t="100000"/>
              </a:path>
            </a:gradFill>
            <a:ln w="25400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Obdélník 10"/>
          <p:cNvSpPr/>
          <p:nvPr/>
        </p:nvSpPr>
        <p:spPr>
          <a:xfrm rot="21449531">
            <a:off x="887913" y="1775110"/>
            <a:ext cx="7537316" cy="258532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4925">
            <a:solidFill>
              <a:srgbClr val="FFFFFF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MATEMATIKA 5</a:t>
            </a:r>
          </a:p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PŘEVODY JEDNOTEK</a:t>
            </a:r>
          </a:p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ČASU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5170226" y="258302"/>
            <a:ext cx="1471878" cy="4001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C000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2000" b="1" dirty="0">
                <a:latin typeface="Arial" pitchFamily="34" charset="0"/>
                <a:cs typeface="Arial" pitchFamily="34" charset="0"/>
              </a:rPr>
              <a:t>1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3 x 2 = 26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 rot="2515309">
            <a:off x="3740887" y="713858"/>
            <a:ext cx="2055371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12 x 100 x 5 = </a:t>
            </a:r>
            <a:r>
              <a:rPr lang="cs-CZ" sz="2000" b="1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22" name="Plus 21"/>
          <p:cNvSpPr/>
          <p:nvPr/>
        </p:nvSpPr>
        <p:spPr>
          <a:xfrm>
            <a:off x="122985" y="3693895"/>
            <a:ext cx="492204" cy="484825"/>
          </a:xfrm>
          <a:prstGeom prst="mathPlus">
            <a:avLst/>
          </a:prstGeom>
          <a:gradFill>
            <a:gsLst>
              <a:gs pos="0">
                <a:schemeClr val="accent2">
                  <a:lumMod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23" name="Minus 22"/>
          <p:cNvSpPr/>
          <p:nvPr/>
        </p:nvSpPr>
        <p:spPr>
          <a:xfrm>
            <a:off x="254436" y="5548567"/>
            <a:ext cx="522335" cy="410344"/>
          </a:xfrm>
          <a:prstGeom prst="mathMinus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Násobení 23"/>
          <p:cNvSpPr/>
          <p:nvPr/>
        </p:nvSpPr>
        <p:spPr>
          <a:xfrm>
            <a:off x="413867" y="4489334"/>
            <a:ext cx="579512" cy="419472"/>
          </a:xfrm>
          <a:prstGeom prst="mathMultiply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ArchDown">
              <a:avLst/>
            </a:prstTxWarp>
            <a:sp3d extrusionH="57150">
              <a:bevelT w="38100" h="38100"/>
            </a:sp3d>
          </a:bodyPr>
          <a:lstStyle/>
          <a:p>
            <a:pPr algn="ctr"/>
            <a:endParaRPr lang="cs-CZ">
              <a:solidFill>
                <a:schemeClr val="accent5">
                  <a:lumMod val="75000"/>
                </a:schemeClr>
              </a:solid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5" name="Dělení 24"/>
          <p:cNvSpPr/>
          <p:nvPr/>
        </p:nvSpPr>
        <p:spPr>
          <a:xfrm>
            <a:off x="660096" y="5132821"/>
            <a:ext cx="576064" cy="380628"/>
          </a:xfrm>
          <a:prstGeom prst="mathDivide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Je rovno 25"/>
          <p:cNvSpPr/>
          <p:nvPr/>
        </p:nvSpPr>
        <p:spPr>
          <a:xfrm>
            <a:off x="1736903" y="5513449"/>
            <a:ext cx="502603" cy="360040"/>
          </a:xfrm>
          <a:prstGeom prst="mathEqual">
            <a:avLst>
              <a:gd name="adj1" fmla="val 23520"/>
              <a:gd name="adj2" fmla="val 0"/>
            </a:avLst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7" name="Není rovno 26"/>
          <p:cNvSpPr/>
          <p:nvPr/>
        </p:nvSpPr>
        <p:spPr>
          <a:xfrm>
            <a:off x="993379" y="5978651"/>
            <a:ext cx="542508" cy="288032"/>
          </a:xfrm>
          <a:prstGeom prst="mathNotEqual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17112" y="6403698"/>
            <a:ext cx="319318" cy="369332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r>
              <a:rPr lang="cs-CZ" b="1" dirty="0" smtClean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</a:rPr>
              <a:t>&lt;</a:t>
            </a:r>
            <a:endParaRPr lang="cs-CZ" b="1" dirty="0"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855748" y="6403498"/>
            <a:ext cx="320922" cy="369332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r>
              <a:rPr lang="cs-CZ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</a:rPr>
              <a:t>&gt;</a:t>
            </a:r>
          </a:p>
        </p:txBody>
      </p:sp>
      <p:sp>
        <p:nvSpPr>
          <p:cNvPr id="43" name="TextovéPole 42"/>
          <p:cNvSpPr txBox="1"/>
          <p:nvPr/>
        </p:nvSpPr>
        <p:spPr>
          <a:xfrm>
            <a:off x="7727677" y="263500"/>
            <a:ext cx="1330814" cy="400110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7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100000" t="100000"/>
            </a:path>
          </a:gradFill>
          <a:ln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146 &gt; 128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 rot="20319996">
            <a:off x="35293" y="762389"/>
            <a:ext cx="3284874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230 + 125 + 141 + 321 = ? 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7133725" y="895387"/>
            <a:ext cx="1330814" cy="400110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7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100000" t="100000"/>
            </a:path>
          </a:gradFill>
          <a:ln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146 </a:t>
            </a:r>
            <a:r>
              <a:rPr lang="cs-CZ" sz="2000" b="1" dirty="0">
                <a:latin typeface="Arial" pitchFamily="34" charset="0"/>
                <a:cs typeface="Arial" pitchFamily="34" charset="0"/>
              </a:rPr>
              <a:t>=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146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 rot="20570716">
                <a:off x="7002001" y="2454286"/>
                <a:ext cx="2008883" cy="625812"/>
              </a:xfrm>
              <a:prstGeom prst="rect">
                <a:avLst/>
              </a:prstGeom>
              <a:gradFill>
                <a:gsLst>
                  <a:gs pos="0">
                    <a:srgbClr val="00B050"/>
                  </a:gs>
                  <a:gs pos="7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path path="rect">
                  <a:fillToRect l="100000" t="100000"/>
                </a:path>
              </a:gradFill>
              <a:ln>
                <a:solidFill>
                  <a:srgbClr val="0000FF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cs-CZ" sz="2000" b="1" dirty="0" smtClean="0">
                    <a:latin typeface="Arial" pitchFamily="34" charset="0"/>
                    <a:cs typeface="Arial" pitchFamily="34" charset="0"/>
                  </a:rPr>
                  <a:t>37 </a:t>
                </a:r>
                <a:r>
                  <a:rPr lang="cs-CZ" sz="2000" b="1" i="1" dirty="0" smtClean="0">
                    <a:latin typeface="Arial" pitchFamily="34" charset="0"/>
                    <a:cs typeface="Arial" pitchFamily="34" charset="0"/>
                  </a:rPr>
                  <a:t>cm</a:t>
                </a:r>
                <a:r>
                  <a:rPr lang="cs-CZ" sz="2000" b="1" dirty="0" smtClean="0">
                    <a:latin typeface="Arial" pitchFamily="34" charset="0"/>
                    <a:cs typeface="Arial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 smtClean="0"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fPr>
                      <m:num>
                        <m:r>
                          <a:rPr lang="cs-CZ" sz="2400" b="1" i="1" smtClean="0">
                            <a:latin typeface="Cambria Math"/>
                            <a:cs typeface="Arial" pitchFamily="34" charset="0"/>
                          </a:rPr>
                          <m:t>𝟑𝟕</m:t>
                        </m:r>
                      </m:num>
                      <m:den>
                        <m:r>
                          <a:rPr lang="cs-CZ" sz="2400" b="1" i="1" smtClean="0">
                            <a:latin typeface="Cambria Math"/>
                            <a:cs typeface="Arial" pitchFamily="34" charset="0"/>
                          </a:rPr>
                          <m:t>𝟏𝟎𝟎</m:t>
                        </m:r>
                      </m:den>
                    </m:f>
                    <m:r>
                      <a:rPr lang="cs-CZ" sz="2400" b="1" i="1" smtClean="0">
                        <a:latin typeface="Cambria Math"/>
                        <a:cs typeface="Arial" pitchFamily="34" charset="0"/>
                      </a:rPr>
                      <m:t> </m:t>
                    </m:r>
                    <m:r>
                      <a:rPr lang="cs-CZ" sz="2400" b="1" i="1" smtClean="0">
                        <a:latin typeface="Cambria Math"/>
                        <a:cs typeface="Arial" pitchFamily="34" charset="0"/>
                      </a:rPr>
                      <m:t>𝒎</m:t>
                    </m:r>
                  </m:oMath>
                </a14:m>
                <a:endParaRPr lang="cs-CZ" sz="2400" b="1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0570716">
                <a:off x="7002001" y="2454286"/>
                <a:ext cx="2008883" cy="625812"/>
              </a:xfrm>
              <a:prstGeom prst="rect">
                <a:avLst/>
              </a:prstGeom>
              <a:blipFill rotWithShape="1">
                <a:blip r:embed="rId2"/>
                <a:stretch>
                  <a:fillRect l="-1153" b="-1515"/>
                </a:stretch>
              </a:blipFill>
              <a:ln>
                <a:solidFill>
                  <a:srgbClr val="0000FF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ovéPole 38"/>
          <p:cNvSpPr txBox="1"/>
          <p:nvPr/>
        </p:nvSpPr>
        <p:spPr>
          <a:xfrm rot="975301">
            <a:off x="6222076" y="1637082"/>
            <a:ext cx="2497800" cy="40011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7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100000" t="100000"/>
            </a:path>
          </a:gradFill>
          <a:ln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latin typeface="Arial" pitchFamily="34" charset="0"/>
                <a:cs typeface="Arial" pitchFamily="34" charset="0"/>
              </a:rPr>
              <a:t>3 Kč 50 h = 3,50 Kč</a:t>
            </a:r>
            <a:endParaRPr lang="cs-CZ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 rot="20786966">
            <a:off x="325863" y="3138976"/>
            <a:ext cx="2534668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(23 + 15 + 7) : 3 = ? 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294" y="5519708"/>
            <a:ext cx="7827963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 rot="283114">
            <a:off x="1636360" y="4459562"/>
            <a:ext cx="6651205" cy="1323439"/>
          </a:xfrm>
          <a:prstGeom prst="rect">
            <a:avLst/>
          </a:prstGeom>
          <a:gradFill>
            <a:gsLst>
              <a:gs pos="0">
                <a:srgbClr val="CC6600"/>
              </a:gs>
              <a:gs pos="7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100000" t="100000"/>
            </a:path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1" lon="1938000" rev="20412002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Cyklista jel dvouetapový závod. První etapu závodu ve stoupání do kopce ujel za 2 h 50 minut. Jeho celkový čas závodu byl 4 h 12 minut. Za jak dlouho ujel druhou etapu závodu?</a:t>
            </a:r>
          </a:p>
        </p:txBody>
      </p:sp>
    </p:spTree>
    <p:extLst>
      <p:ext uri="{BB962C8B-B14F-4D97-AF65-F5344CB8AC3E}">
        <p14:creationId xmlns:p14="http://schemas.microsoft.com/office/powerpoint/2010/main" val="342641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072" y="2385290"/>
            <a:ext cx="2741300" cy="2751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44" y="11664"/>
            <a:ext cx="9143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SEKUNDA</a:t>
            </a:r>
            <a:endParaRPr lang="cs-CZ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46441" y="552833"/>
            <a:ext cx="65171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SEKUNDA JE ZÁKLADNÍ JEDNOTKOU ČASU</a:t>
            </a:r>
            <a:endParaRPr lang="cs-CZ" sz="2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0" name="TextovéPole 139"/>
          <p:cNvSpPr txBox="1"/>
          <p:nvPr/>
        </p:nvSpPr>
        <p:spPr>
          <a:xfrm>
            <a:off x="247650" y="1564710"/>
            <a:ext cx="23647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Značení jednotek:</a:t>
            </a:r>
            <a:endParaRPr lang="cs-CZ" sz="2000" b="1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1" name="TextovéPole 140"/>
          <p:cNvSpPr txBox="1"/>
          <p:nvPr/>
        </p:nvSpPr>
        <p:spPr>
          <a:xfrm>
            <a:off x="460287" y="1984462"/>
            <a:ext cx="16882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Sekunda = </a:t>
            </a:r>
            <a:r>
              <a:rPr lang="cs-CZ" sz="2000" b="1" dirty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144" name="TextovéPole 143"/>
          <p:cNvSpPr txBox="1"/>
          <p:nvPr/>
        </p:nvSpPr>
        <p:spPr>
          <a:xfrm>
            <a:off x="467913" y="1984462"/>
            <a:ext cx="19688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Minuta = 1 min</a:t>
            </a:r>
            <a:endParaRPr lang="cs-CZ" sz="2000" b="1" dirty="0">
              <a:solidFill>
                <a:srgbClr val="99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5" name="TextovéPole 144"/>
          <p:cNvSpPr txBox="1"/>
          <p:nvPr/>
        </p:nvSpPr>
        <p:spPr>
          <a:xfrm>
            <a:off x="468313" y="1984462"/>
            <a:ext cx="17155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Hodina = 1 </a:t>
            </a:r>
            <a:r>
              <a:rPr lang="cs-CZ" sz="2000" b="1" dirty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h</a:t>
            </a:r>
          </a:p>
        </p:txBody>
      </p:sp>
      <p:sp>
        <p:nvSpPr>
          <p:cNvPr id="147" name="TextovéPole 146"/>
          <p:cNvSpPr txBox="1"/>
          <p:nvPr/>
        </p:nvSpPr>
        <p:spPr>
          <a:xfrm>
            <a:off x="468313" y="1985180"/>
            <a:ext cx="13308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Den = 1 d</a:t>
            </a:r>
            <a:endParaRPr lang="cs-CZ" sz="2000" b="1" dirty="0">
              <a:solidFill>
                <a:srgbClr val="99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292080" y="3419476"/>
            <a:ext cx="20633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1 d</a:t>
            </a:r>
            <a:r>
              <a:rPr lang="cs-CZ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=</a:t>
            </a:r>
            <a:r>
              <a:rPr lang="cs-CZ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24 h</a:t>
            </a:r>
            <a:endParaRPr lang="cs-CZ" sz="3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292080" y="1272320"/>
            <a:ext cx="25426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1 </a:t>
            </a:r>
            <a:r>
              <a:rPr lang="cs-CZ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cs-CZ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=</a:t>
            </a:r>
            <a:r>
              <a:rPr lang="cs-CZ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60 min</a:t>
            </a:r>
            <a:endParaRPr lang="cs-CZ" sz="3200" b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292080" y="1974007"/>
            <a:ext cx="26340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1 min</a:t>
            </a:r>
            <a:r>
              <a:rPr lang="cs-CZ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=  </a:t>
            </a:r>
            <a:r>
              <a:rPr lang="cs-CZ" sz="3200" b="1" dirty="0" smtClean="0">
                <a:solidFill>
                  <a:srgbClr val="D60093"/>
                </a:solidFill>
                <a:latin typeface="Arial" pitchFamily="34" charset="0"/>
                <a:cs typeface="Arial" pitchFamily="34" charset="0"/>
              </a:rPr>
              <a:t>60 </a:t>
            </a:r>
            <a:r>
              <a:rPr lang="cs-CZ" sz="3200" b="1" dirty="0">
                <a:solidFill>
                  <a:srgbClr val="D60093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4363941" y="2706531"/>
            <a:ext cx="44903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1 </a:t>
            </a:r>
            <a:r>
              <a:rPr lang="cs-CZ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cs-CZ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=</a:t>
            </a:r>
            <a:r>
              <a:rPr lang="cs-CZ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60 min </a:t>
            </a:r>
            <a:r>
              <a:rPr lang="cs-CZ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=</a:t>
            </a:r>
            <a:r>
              <a:rPr lang="cs-CZ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D60093"/>
                </a:solidFill>
                <a:latin typeface="Arial" pitchFamily="34" charset="0"/>
                <a:cs typeface="Arial" pitchFamily="34" charset="0"/>
              </a:rPr>
              <a:t>3 600 s</a:t>
            </a:r>
            <a:endParaRPr lang="cs-CZ" sz="3200" b="1" dirty="0">
              <a:solidFill>
                <a:srgbClr val="D6009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233562" y="5376058"/>
            <a:ext cx="30283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Jednotky času</a:t>
            </a:r>
            <a:endParaRPr lang="cs-CZ" sz="3200" b="1" dirty="0">
              <a:solidFill>
                <a:srgbClr val="008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949038" y="6137127"/>
            <a:ext cx="6346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1 d</a:t>
            </a:r>
            <a:r>
              <a:rPr lang="cs-CZ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=</a:t>
            </a:r>
            <a:r>
              <a:rPr lang="cs-CZ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24 h </a:t>
            </a:r>
            <a:r>
              <a:rPr lang="cs-CZ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=</a:t>
            </a:r>
            <a:r>
              <a:rPr lang="cs-CZ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1440 min </a:t>
            </a:r>
            <a:r>
              <a:rPr lang="cs-CZ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=</a:t>
            </a:r>
            <a:r>
              <a:rPr lang="cs-CZ" sz="3200" b="1" dirty="0" smtClean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D60093"/>
                </a:solidFill>
                <a:latin typeface="Arial" pitchFamily="34" charset="0"/>
                <a:cs typeface="Arial" pitchFamily="34" charset="0"/>
              </a:rPr>
              <a:t>86 400 s</a:t>
            </a:r>
            <a:endParaRPr lang="cs-CZ" sz="3200" b="1" dirty="0">
              <a:solidFill>
                <a:srgbClr val="D60093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82183">
            <a:off x="1686858" y="3727056"/>
            <a:ext cx="656540" cy="1061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39007" flipV="1">
            <a:off x="2404656" y="3547905"/>
            <a:ext cx="848769" cy="76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711773" y="2081728"/>
            <a:ext cx="1685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C3300"/>
                </a:solidFill>
              </a:rPr>
              <a:t>Minutová ručka</a:t>
            </a:r>
            <a:endParaRPr lang="cs-CZ" b="1" dirty="0">
              <a:solidFill>
                <a:srgbClr val="CC33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807372" y="3986017"/>
            <a:ext cx="1674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66"/>
                </a:solidFill>
              </a:rPr>
              <a:t>Hodinová ručka</a:t>
            </a:r>
            <a:endParaRPr lang="cs-CZ" b="1" dirty="0">
              <a:solidFill>
                <a:srgbClr val="000066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73116" y="4952427"/>
            <a:ext cx="16929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C0066"/>
                </a:solidFill>
              </a:rPr>
              <a:t>Vteřinová ručka</a:t>
            </a:r>
            <a:endParaRPr lang="cs-CZ" b="1" dirty="0">
              <a:solidFill>
                <a:srgbClr val="CC0066"/>
              </a:solidFill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611630">
            <a:off x="2055704" y="2612267"/>
            <a:ext cx="789638" cy="1069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Zahnutá šipka doleva 26"/>
          <p:cNvSpPr/>
          <p:nvPr/>
        </p:nvSpPr>
        <p:spPr>
          <a:xfrm>
            <a:off x="3198116" y="3358878"/>
            <a:ext cx="221254" cy="930507"/>
          </a:xfrm>
          <a:prstGeom prst="curved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black"/>
              </a:solidFill>
            </a:endParaRPr>
          </a:p>
        </p:txBody>
      </p:sp>
      <p:pic>
        <p:nvPicPr>
          <p:cNvPr id="28" name="Picture 2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8033" flipV="1">
            <a:off x="2398644" y="3992429"/>
            <a:ext cx="848769" cy="76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/>
          <p:cNvSpPr/>
          <p:nvPr/>
        </p:nvSpPr>
        <p:spPr>
          <a:xfrm>
            <a:off x="3845472" y="4863540"/>
            <a:ext cx="199439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b="1" cap="all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Minutová ručka</a:t>
            </a:r>
            <a:endParaRPr lang="cs-CZ" b="1" cap="all" dirty="0">
              <a:ln/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281996" y="4355349"/>
            <a:ext cx="456285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Kolikrát oběhne ciferník za dvě hodiny:</a:t>
            </a:r>
            <a:endParaRPr lang="cs-CZ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3850914" y="4861286"/>
            <a:ext cx="198137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b="1" cap="all" dirty="0" smtClean="0">
                <a:ln w="0"/>
                <a:solidFill>
                  <a:srgbClr val="0000FF"/>
                </a:solidFill>
                <a:effectLst>
                  <a:reflection blurRad="12700" stA="50000" endPos="50000" dist="5000" dir="5400000" sy="-100000" rotWithShape="0"/>
                </a:effectLst>
              </a:rPr>
              <a:t>hodinová ručka</a:t>
            </a:r>
            <a:endParaRPr lang="cs-CZ" b="1" cap="all" dirty="0">
              <a:ln w="0"/>
              <a:solidFill>
                <a:srgbClr val="0000FF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3855002" y="4867171"/>
            <a:ext cx="2026260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b="1" cap="all" dirty="0" smtClean="0">
                <a:ln w="0"/>
                <a:solidFill>
                  <a:srgbClr val="D60093"/>
                </a:solidFill>
                <a:effectLst>
                  <a:reflection blurRad="12700" stA="50000" endPos="50000" dist="5000" dir="5400000" sy="-100000" rotWithShape="0"/>
                </a:effectLst>
              </a:rPr>
              <a:t>vteřinová ručka</a:t>
            </a:r>
            <a:endParaRPr lang="cs-CZ" b="1" cap="all" dirty="0">
              <a:ln w="0"/>
              <a:solidFill>
                <a:srgbClr val="D60093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006231" y="4855949"/>
            <a:ext cx="4908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2 x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6015539" y="4868226"/>
            <a:ext cx="303852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00FF"/>
                </a:solidFill>
              </a:rPr>
              <a:t>Ani jednou, </a:t>
            </a:r>
          </a:p>
          <a:p>
            <a:r>
              <a:rPr lang="cs-CZ" sz="2000" b="1" dirty="0" smtClean="0">
                <a:solidFill>
                  <a:srgbClr val="0000FF"/>
                </a:solidFill>
              </a:rPr>
              <a:t>přesune se z druhé hodiny </a:t>
            </a:r>
          </a:p>
          <a:p>
            <a:r>
              <a:rPr lang="cs-CZ" sz="2000" b="1" dirty="0" smtClean="0">
                <a:solidFill>
                  <a:srgbClr val="0000FF"/>
                </a:solidFill>
              </a:rPr>
              <a:t>na čtvrtou hodinu</a:t>
            </a:r>
            <a:endParaRPr lang="cs-CZ" sz="2000" b="1" dirty="0">
              <a:solidFill>
                <a:srgbClr val="0000FF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6002812" y="4861567"/>
            <a:ext cx="8082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D60093"/>
                </a:solidFill>
              </a:rPr>
              <a:t>120 x 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337" y="3761191"/>
            <a:ext cx="88107" cy="102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0431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000"/>
                            </p:stCondLst>
                            <p:childTnLst>
                              <p:par>
                                <p:cTn id="140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3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500"/>
                            </p:stCondLst>
                            <p:childTnLst>
                              <p:par>
                                <p:cTn id="1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/>
      <p:bldP spid="140" grpId="1"/>
      <p:bldP spid="141" grpId="0"/>
      <p:bldP spid="141" grpId="1"/>
      <p:bldP spid="144" grpId="0"/>
      <p:bldP spid="144" grpId="1"/>
      <p:bldP spid="145" grpId="0"/>
      <p:bldP spid="145" grpId="1"/>
      <p:bldP spid="147" grpId="0"/>
      <p:bldP spid="147" grpId="1"/>
      <p:bldP spid="16" grpId="0"/>
      <p:bldP spid="17" grpId="0"/>
      <p:bldP spid="19" grpId="0"/>
      <p:bldP spid="30" grpId="0"/>
      <p:bldP spid="36" grpId="0"/>
      <p:bldP spid="37" grpId="0"/>
      <p:bldP spid="3" grpId="0"/>
      <p:bldP spid="5" grpId="0"/>
      <p:bldP spid="26" grpId="0"/>
      <p:bldP spid="27" grpId="0" animBg="1"/>
      <p:bldP spid="27" grpId="1" animBg="1"/>
      <p:bldP spid="27" grpId="2" animBg="1"/>
      <p:bldP spid="8" grpId="0"/>
      <p:bldP spid="8" grpId="1"/>
      <p:bldP spid="9" grpId="0"/>
      <p:bldP spid="9" grpId="1"/>
      <p:bldP spid="33" grpId="0"/>
      <p:bldP spid="33" grpId="1"/>
      <p:bldP spid="34" grpId="0"/>
      <p:bldP spid="34" grpId="1"/>
      <p:bldP spid="11" grpId="0"/>
      <p:bldP spid="11" grpId="1"/>
      <p:bldP spid="38" grpId="0"/>
      <p:bldP spid="38" grpId="1"/>
      <p:bldP spid="39" grpId="0"/>
      <p:bldP spid="39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ovéPole 45"/>
          <p:cNvSpPr txBox="1"/>
          <p:nvPr/>
        </p:nvSpPr>
        <p:spPr>
          <a:xfrm>
            <a:off x="0" y="-931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 pracovním listu do prázdných políček v tabulce doplň převody jednotek </a:t>
            </a:r>
            <a:r>
              <a:rPr lang="cs-CZ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času.</a:t>
            </a:r>
            <a:endParaRPr lang="cs-CZ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9857128"/>
              </p:ext>
            </p:extLst>
          </p:nvPr>
        </p:nvGraphicFramePr>
        <p:xfrm>
          <a:off x="700330" y="1341330"/>
          <a:ext cx="3456384" cy="22860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728192"/>
                <a:gridCol w="1728192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Převeď na</a:t>
                      </a:r>
                      <a:r>
                        <a:rPr lang="cs-CZ" sz="2400" baseline="0" dirty="0" smtClean="0"/>
                        <a:t> sekundy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+mn-lt"/>
                          <a:cs typeface="+mn-cs"/>
                        </a:rPr>
                        <a:t>5</a:t>
                      </a:r>
                      <a:r>
                        <a:rPr lang="cs-CZ" sz="2400" baseline="0" dirty="0" smtClean="0">
                          <a:latin typeface="+mn-lt"/>
                          <a:cs typeface="+mn-cs"/>
                        </a:rPr>
                        <a:t> min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</a:t>
                      </a:r>
                      <a:r>
                        <a:rPr lang="cs-CZ" sz="2400" baseline="0" dirty="0" smtClean="0"/>
                        <a:t>0</a:t>
                      </a:r>
                      <a:r>
                        <a:rPr lang="cs-CZ" sz="2400" dirty="0" smtClean="0"/>
                        <a:t> min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+mn-lt"/>
                          <a:cs typeface="+mn-cs"/>
                        </a:rPr>
                        <a:t>1</a:t>
                      </a:r>
                      <a:r>
                        <a:rPr lang="cs-CZ" sz="2400" baseline="0" dirty="0" smtClean="0">
                          <a:latin typeface="+mn-lt"/>
                          <a:cs typeface="+mn-cs"/>
                        </a:rPr>
                        <a:t> h 10 min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cs-CZ" sz="24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h 15 min</a:t>
                      </a:r>
                      <a:endParaRPr lang="cs-CZ" sz="24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8639311"/>
              </p:ext>
            </p:extLst>
          </p:nvPr>
        </p:nvGraphicFramePr>
        <p:xfrm>
          <a:off x="4992906" y="1341330"/>
          <a:ext cx="3395518" cy="2286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97759"/>
                <a:gridCol w="1697759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Převeď na minuty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aseline="0" dirty="0" smtClean="0">
                          <a:latin typeface="+mn-lt"/>
                          <a:cs typeface="+mn-cs"/>
                        </a:rPr>
                        <a:t>2 h 25 min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+mn-lt"/>
                          <a:cs typeface="+mn-cs"/>
                        </a:rPr>
                        <a:t>1</a:t>
                      </a:r>
                      <a:r>
                        <a:rPr lang="cs-CZ" sz="2400" baseline="0" dirty="0" smtClean="0">
                          <a:latin typeface="+mn-lt"/>
                          <a:cs typeface="+mn-cs"/>
                        </a:rPr>
                        <a:t> 2</a:t>
                      </a:r>
                      <a:r>
                        <a:rPr lang="cs-CZ" sz="2400" dirty="0" smtClean="0">
                          <a:latin typeface="+mn-lt"/>
                          <a:cs typeface="+mn-cs"/>
                        </a:rPr>
                        <a:t>00</a:t>
                      </a:r>
                      <a:r>
                        <a:rPr lang="cs-CZ" sz="2400" baseline="0" dirty="0" smtClean="0">
                          <a:latin typeface="+mn-lt"/>
                          <a:cs typeface="+mn-cs"/>
                        </a:rPr>
                        <a:t> s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+mn-lt"/>
                          <a:cs typeface="+mn-cs"/>
                        </a:rPr>
                        <a:t>4</a:t>
                      </a:r>
                      <a:r>
                        <a:rPr lang="cs-CZ" sz="2400" baseline="0" dirty="0" smtClean="0">
                          <a:latin typeface="+mn-lt"/>
                          <a:cs typeface="+mn-cs"/>
                        </a:rPr>
                        <a:t> h 30 min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3 300 s</a:t>
                      </a:r>
                      <a:endParaRPr lang="cs-CZ" sz="24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5" name="Tabulk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7867520"/>
              </p:ext>
            </p:extLst>
          </p:nvPr>
        </p:nvGraphicFramePr>
        <p:xfrm>
          <a:off x="2663087" y="4236726"/>
          <a:ext cx="3456384" cy="22860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728192"/>
                <a:gridCol w="1728192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Převeď na</a:t>
                      </a:r>
                      <a:r>
                        <a:rPr lang="cs-CZ" sz="2400" baseline="0" dirty="0" smtClean="0"/>
                        <a:t> hodiny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aseline="0" dirty="0" smtClean="0">
                          <a:latin typeface="+mn-lt"/>
                          <a:cs typeface="+mn-cs"/>
                        </a:rPr>
                        <a:t>5 d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+mn-lt"/>
                          <a:cs typeface="+mn-cs"/>
                        </a:rPr>
                        <a:t>30</a:t>
                      </a:r>
                      <a:r>
                        <a:rPr lang="cs-CZ" sz="2400" baseline="0" dirty="0" smtClean="0">
                          <a:latin typeface="+mn-lt"/>
                          <a:cs typeface="+mn-cs"/>
                        </a:rPr>
                        <a:t> d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aseline="0" dirty="0" smtClean="0">
                          <a:latin typeface="+mn-lt"/>
                          <a:cs typeface="+mn-cs"/>
                        </a:rPr>
                        <a:t>360 min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21</a:t>
                      </a:r>
                      <a:r>
                        <a:rPr lang="cs-CZ" sz="24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600 s</a:t>
                      </a:r>
                      <a:endParaRPr lang="cs-CZ" sz="24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Obdélník 3"/>
          <p:cNvSpPr/>
          <p:nvPr/>
        </p:nvSpPr>
        <p:spPr>
          <a:xfrm>
            <a:off x="2627784" y="-675456"/>
            <a:ext cx="165618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-1679578" y="1557338"/>
            <a:ext cx="165618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65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ovéPole 45"/>
          <p:cNvSpPr txBox="1"/>
          <p:nvPr/>
        </p:nvSpPr>
        <p:spPr>
          <a:xfrm>
            <a:off x="0" y="-931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Kontrola doplnění převodů jednotek </a:t>
            </a:r>
            <a:r>
              <a:rPr lang="cs-CZ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času </a:t>
            </a:r>
            <a:r>
              <a:rPr lang="cs-CZ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 prázdných políčkách tabulky v pracovním listu.</a:t>
            </a:r>
          </a:p>
          <a:p>
            <a:pPr lvl="0"/>
            <a:endParaRPr lang="cs-CZ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1391423"/>
              </p:ext>
            </p:extLst>
          </p:nvPr>
        </p:nvGraphicFramePr>
        <p:xfrm>
          <a:off x="700330" y="1341330"/>
          <a:ext cx="3456384" cy="22860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728192"/>
                <a:gridCol w="1728192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Převeď na</a:t>
                      </a:r>
                      <a:r>
                        <a:rPr lang="cs-CZ" sz="2400" baseline="0" dirty="0" smtClean="0"/>
                        <a:t> sekundy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+mn-lt"/>
                          <a:cs typeface="+mn-cs"/>
                        </a:rPr>
                        <a:t>5</a:t>
                      </a:r>
                      <a:r>
                        <a:rPr lang="cs-CZ" sz="2400" baseline="0" dirty="0" smtClean="0">
                          <a:latin typeface="+mn-lt"/>
                          <a:cs typeface="+mn-cs"/>
                        </a:rPr>
                        <a:t> min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</a:t>
                      </a:r>
                      <a:r>
                        <a:rPr lang="cs-CZ" sz="2400" baseline="0" dirty="0" smtClean="0"/>
                        <a:t>0</a:t>
                      </a:r>
                      <a:r>
                        <a:rPr lang="cs-CZ" sz="2400" dirty="0" smtClean="0"/>
                        <a:t> min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+mn-lt"/>
                          <a:cs typeface="+mn-cs"/>
                        </a:rPr>
                        <a:t>1</a:t>
                      </a:r>
                      <a:r>
                        <a:rPr lang="cs-CZ" sz="2400" baseline="0" dirty="0" smtClean="0">
                          <a:latin typeface="+mn-lt"/>
                          <a:cs typeface="+mn-cs"/>
                        </a:rPr>
                        <a:t> h 10 min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cs-CZ" sz="24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h 15 min</a:t>
                      </a:r>
                      <a:endParaRPr lang="cs-CZ" sz="24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6833883"/>
              </p:ext>
            </p:extLst>
          </p:nvPr>
        </p:nvGraphicFramePr>
        <p:xfrm>
          <a:off x="4992906" y="1341330"/>
          <a:ext cx="3395518" cy="2286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97759"/>
                <a:gridCol w="1697759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Převeď na minuty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aseline="0" dirty="0" smtClean="0">
                          <a:latin typeface="+mn-lt"/>
                          <a:cs typeface="+mn-cs"/>
                        </a:rPr>
                        <a:t>2 h 25 min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+mn-lt"/>
                          <a:cs typeface="+mn-cs"/>
                        </a:rPr>
                        <a:t>1</a:t>
                      </a:r>
                      <a:r>
                        <a:rPr lang="cs-CZ" sz="2400" baseline="0" dirty="0" smtClean="0">
                          <a:latin typeface="+mn-lt"/>
                          <a:cs typeface="+mn-cs"/>
                        </a:rPr>
                        <a:t> 2</a:t>
                      </a:r>
                      <a:r>
                        <a:rPr lang="cs-CZ" sz="2400" dirty="0" smtClean="0">
                          <a:latin typeface="+mn-lt"/>
                          <a:cs typeface="+mn-cs"/>
                        </a:rPr>
                        <a:t>00</a:t>
                      </a:r>
                      <a:r>
                        <a:rPr lang="cs-CZ" sz="2400" baseline="0" dirty="0" smtClean="0">
                          <a:latin typeface="+mn-lt"/>
                          <a:cs typeface="+mn-cs"/>
                        </a:rPr>
                        <a:t> s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+mn-lt"/>
                          <a:cs typeface="+mn-cs"/>
                        </a:rPr>
                        <a:t>4</a:t>
                      </a:r>
                      <a:r>
                        <a:rPr lang="cs-CZ" sz="2400" baseline="0" dirty="0" smtClean="0">
                          <a:latin typeface="+mn-lt"/>
                          <a:cs typeface="+mn-cs"/>
                        </a:rPr>
                        <a:t> h 30 min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3 300 s</a:t>
                      </a:r>
                      <a:endParaRPr lang="cs-CZ" sz="24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5" name="Tabulk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163815"/>
              </p:ext>
            </p:extLst>
          </p:nvPr>
        </p:nvGraphicFramePr>
        <p:xfrm>
          <a:off x="2663087" y="4236726"/>
          <a:ext cx="3456384" cy="22860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728192"/>
                <a:gridCol w="1728192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Převeď na</a:t>
                      </a:r>
                      <a:r>
                        <a:rPr lang="cs-CZ" sz="2400" baseline="0" dirty="0" smtClean="0"/>
                        <a:t> hodiny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aseline="0" dirty="0" smtClean="0">
                          <a:latin typeface="+mn-lt"/>
                          <a:cs typeface="+mn-cs"/>
                        </a:rPr>
                        <a:t>5 d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+mn-lt"/>
                          <a:cs typeface="+mn-cs"/>
                        </a:rPr>
                        <a:t>30</a:t>
                      </a:r>
                      <a:r>
                        <a:rPr lang="cs-CZ" sz="2400" baseline="0" dirty="0" smtClean="0">
                          <a:latin typeface="+mn-lt"/>
                          <a:cs typeface="+mn-cs"/>
                        </a:rPr>
                        <a:t> d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aseline="0" dirty="0" smtClean="0">
                          <a:latin typeface="+mn-lt"/>
                          <a:cs typeface="+mn-cs"/>
                        </a:rPr>
                        <a:t>360 min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21</a:t>
                      </a:r>
                      <a:r>
                        <a:rPr lang="cs-CZ" sz="24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600 s</a:t>
                      </a:r>
                      <a:endParaRPr lang="cs-CZ" sz="24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Obdélník 3"/>
          <p:cNvSpPr/>
          <p:nvPr/>
        </p:nvSpPr>
        <p:spPr>
          <a:xfrm>
            <a:off x="2627784" y="-675456"/>
            <a:ext cx="165618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-1679578" y="1557338"/>
            <a:ext cx="165618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426274" y="1758553"/>
            <a:ext cx="1728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prstClr val="black"/>
                </a:solidFill>
              </a:rPr>
              <a:t>  300 s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411759" y="2249246"/>
            <a:ext cx="1728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prstClr val="black"/>
                </a:solidFill>
              </a:rPr>
              <a:t>   600 s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426272" y="2710911"/>
            <a:ext cx="1728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prstClr val="black"/>
                </a:solidFill>
              </a:rPr>
              <a:t>4 200 s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434150" y="3165500"/>
            <a:ext cx="1728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prstClr val="black"/>
                </a:solidFill>
              </a:rPr>
              <a:t>8 100 s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740567" y="1758553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</a:rPr>
              <a:t>      145 min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743667" y="2249246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</a:rPr>
              <a:t>         20 min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748897" y="2712296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</a:rPr>
              <a:t>      270 min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735216" y="3176743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</a:rPr>
              <a:t>         55 min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402982" y="4682164"/>
            <a:ext cx="1713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</a:rPr>
              <a:t>            120 h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402982" y="5148294"/>
            <a:ext cx="1713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</a:rPr>
              <a:t>            720 h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388467" y="5617706"/>
            <a:ext cx="1713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</a:rPr>
              <a:t>                6 h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402985" y="6064857"/>
            <a:ext cx="1713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</a:rPr>
              <a:t>                6 h</a:t>
            </a:r>
            <a:endParaRPr lang="cs-CZ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614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2" grpId="0"/>
      <p:bldP spid="16" grpId="0"/>
      <p:bldP spid="6" grpId="0"/>
      <p:bldP spid="17" grpId="0"/>
      <p:bldP spid="18" grpId="0"/>
      <p:bldP spid="19" grpId="0"/>
      <p:bldP spid="8" grpId="0"/>
      <p:bldP spid="20" grpId="0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8</a:t>
            </a:fld>
            <a:endParaRPr lang="cs-CZ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6226849"/>
              </p:ext>
            </p:extLst>
          </p:nvPr>
        </p:nvGraphicFramePr>
        <p:xfrm>
          <a:off x="0" y="246738"/>
          <a:ext cx="9144000" cy="1188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3608"/>
                <a:gridCol w="8100392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Pracovní list 501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itchFamily="34" charset="0"/>
                          <a:cs typeface="Arial" pitchFamily="34" charset="0"/>
                        </a:rPr>
                        <a:t>Jméno:</a:t>
                      </a:r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pl-PL" sz="2000" dirty="0" smtClean="0">
                          <a:latin typeface="Arial" pitchFamily="34" charset="0"/>
                          <a:cs typeface="Arial" pitchFamily="34" charset="0"/>
                        </a:rPr>
                        <a:t>Doplň do tabulky převody jednotek času:	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9803367"/>
              </p:ext>
            </p:extLst>
          </p:nvPr>
        </p:nvGraphicFramePr>
        <p:xfrm>
          <a:off x="944386" y="1886022"/>
          <a:ext cx="2898640" cy="1524000"/>
        </p:xfrm>
        <a:graphic>
          <a:graphicData uri="http://schemas.openxmlformats.org/drawingml/2006/table">
            <a:tbl>
              <a:tblPr firstRow="1" firstCol="1" bandRow="1"/>
              <a:tblGrid>
                <a:gridCol w="1458480"/>
                <a:gridCol w="1440160"/>
              </a:tblGrid>
              <a:tr h="0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b="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Times New Roman"/>
                        </a:rPr>
                        <a:t>Převeď na sekundy</a:t>
                      </a:r>
                      <a:endParaRPr lang="cs-CZ" sz="20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Times New Roman"/>
                        </a:rPr>
                        <a:t>5 min</a:t>
                      </a:r>
                      <a:endParaRPr lang="cs-CZ" sz="20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Times New Roman"/>
                        </a:rPr>
                        <a:t> </a:t>
                      </a:r>
                      <a:endParaRPr lang="cs-CZ" sz="2000" b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Times New Roman"/>
                        </a:rPr>
                        <a:t>10 min</a:t>
                      </a:r>
                      <a:endParaRPr lang="cs-CZ" sz="20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Times New Roman"/>
                        </a:rPr>
                        <a:t> </a:t>
                      </a:r>
                      <a:endParaRPr lang="cs-CZ" sz="2000" b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Times New Roman"/>
                        </a:rPr>
                        <a:t>1 h 10 min</a:t>
                      </a:r>
                      <a:endParaRPr lang="cs-CZ" sz="20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Times New Roman"/>
                        </a:rPr>
                        <a:t> </a:t>
                      </a:r>
                      <a:endParaRPr lang="cs-CZ" sz="20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Times New Roman"/>
                        </a:rPr>
                        <a:t>2 h 15 min</a:t>
                      </a:r>
                      <a:endParaRPr lang="cs-CZ" sz="20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Times New Roman"/>
                        </a:rPr>
                        <a:t> </a:t>
                      </a:r>
                      <a:endParaRPr lang="cs-CZ" sz="20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0682476"/>
              </p:ext>
            </p:extLst>
          </p:nvPr>
        </p:nvGraphicFramePr>
        <p:xfrm>
          <a:off x="5272044" y="1891837"/>
          <a:ext cx="2891462" cy="1524000"/>
        </p:xfrm>
        <a:graphic>
          <a:graphicData uri="http://schemas.openxmlformats.org/drawingml/2006/table">
            <a:tbl>
              <a:tblPr firstRow="1" firstCol="1" bandRow="1"/>
              <a:tblGrid>
                <a:gridCol w="1451302"/>
                <a:gridCol w="1440160"/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cs-CZ" sz="2000" b="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Times New Roman"/>
                        </a:rPr>
                        <a:t>Převeď na minuty</a:t>
                      </a:r>
                      <a:endParaRPr lang="cs-CZ" sz="20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0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 h 25 min</a:t>
                      </a:r>
                      <a:endParaRPr lang="cs-CZ" sz="20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Times New Roman"/>
                        </a:rPr>
                        <a:t> </a:t>
                      </a:r>
                      <a:endParaRPr lang="cs-CZ" sz="2000" b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0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1 200 s</a:t>
                      </a:r>
                      <a:endParaRPr lang="cs-CZ" sz="20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Times New Roman"/>
                        </a:rPr>
                        <a:t> </a:t>
                      </a:r>
                      <a:endParaRPr lang="cs-CZ" sz="2000" b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0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 h 30 min</a:t>
                      </a:r>
                      <a:endParaRPr lang="cs-CZ" sz="20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Times New Roman"/>
                        </a:rPr>
                        <a:t> </a:t>
                      </a:r>
                      <a:endParaRPr lang="cs-CZ" sz="2000" b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3 300 s</a:t>
                      </a:r>
                      <a:endParaRPr lang="cs-CZ" sz="20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Times New Roman"/>
                        </a:rPr>
                        <a:t> </a:t>
                      </a:r>
                      <a:endParaRPr lang="cs-CZ" sz="20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574187"/>
              </p:ext>
            </p:extLst>
          </p:nvPr>
        </p:nvGraphicFramePr>
        <p:xfrm>
          <a:off x="1763688" y="4149080"/>
          <a:ext cx="5849620" cy="1524000"/>
        </p:xfrm>
        <a:graphic>
          <a:graphicData uri="http://schemas.openxmlformats.org/drawingml/2006/table">
            <a:tbl>
              <a:tblPr firstRow="1" firstCol="1" bandRow="1"/>
              <a:tblGrid>
                <a:gridCol w="2924810"/>
                <a:gridCol w="2924810"/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cs-CZ" sz="2000" b="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Times New Roman"/>
                        </a:rPr>
                        <a:t>Převeď na hodiny</a:t>
                      </a:r>
                      <a:endParaRPr lang="cs-CZ" sz="20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0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 d</a:t>
                      </a:r>
                      <a:endParaRPr lang="cs-CZ" sz="20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Times New Roman"/>
                        </a:rPr>
                        <a:t> </a:t>
                      </a:r>
                      <a:endParaRPr lang="cs-CZ" sz="2000" b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0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30 d</a:t>
                      </a:r>
                      <a:endParaRPr lang="cs-CZ" sz="20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Times New Roman"/>
                        </a:rPr>
                        <a:t> </a:t>
                      </a:r>
                      <a:endParaRPr lang="cs-CZ" sz="2000" b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0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360 min</a:t>
                      </a:r>
                      <a:endParaRPr lang="cs-CZ" sz="20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Times New Roman"/>
                        </a:rPr>
                        <a:t> </a:t>
                      </a:r>
                      <a:endParaRPr lang="cs-CZ" sz="2000" b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000" b="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21 600 s</a:t>
                      </a:r>
                      <a:endParaRPr lang="cs-CZ" sz="20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Times New Roman"/>
                        </a:rPr>
                        <a:t> </a:t>
                      </a:r>
                      <a:endParaRPr lang="cs-CZ" sz="2000" b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14846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48619" y="544510"/>
            <a:ext cx="2746648" cy="53908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Použité zdroje:</a:t>
            </a:r>
            <a:endParaRPr lang="cs-CZ" sz="24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3"/>
          <p:cNvSpPr txBox="1">
            <a:spLocks/>
          </p:cNvSpPr>
          <p:nvPr/>
        </p:nvSpPr>
        <p:spPr>
          <a:xfrm>
            <a:off x="3135227" y="54847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 dirty="0" smtClean="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Vlastní tvorba</a:t>
            </a:r>
            <a:endParaRPr lang="cs-CZ" sz="2400" b="0" dirty="0">
              <a:solidFill>
                <a:prstClr val="black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04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Úhly">
  <a:themeElements>
    <a:clrScheme name="Úhly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Úhly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Úhl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9152</TotalTime>
  <Words>560</Words>
  <Application>Microsoft Office PowerPoint</Application>
  <PresentationFormat>Předvádění na obrazovce (4:3)</PresentationFormat>
  <Paragraphs>157</Paragraphs>
  <Slides>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9</vt:i4>
      </vt:variant>
    </vt:vector>
  </HeadingPairs>
  <TitlesOfParts>
    <vt:vector size="21" baseType="lpstr">
      <vt:lpstr>Arial</vt:lpstr>
      <vt:lpstr>Calibri</vt:lpstr>
      <vt:lpstr>Cambria Math</vt:lpstr>
      <vt:lpstr>Franklin Gothic Book</vt:lpstr>
      <vt:lpstr>Franklin Gothic Medium</vt:lpstr>
      <vt:lpstr>Times New Roman</vt:lpstr>
      <vt:lpstr>Tunga</vt:lpstr>
      <vt:lpstr>Wingdings</vt:lpstr>
      <vt:lpstr>Wingdings 2</vt:lpstr>
      <vt:lpstr>Úhly</vt:lpstr>
      <vt:lpstr>Human</vt:lpstr>
      <vt:lpstr>1_Human</vt:lpstr>
      <vt:lpstr>Prezentace aplikace PowerPoint</vt:lpstr>
      <vt:lpstr>Anotace</vt:lpstr>
      <vt:lpstr>Datum vytvoření: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Ráček Václav</dc:creator>
  <cp:lastModifiedBy>Ing. Václav Ráček</cp:lastModifiedBy>
  <cp:revision>674</cp:revision>
  <dcterms:created xsi:type="dcterms:W3CDTF">2011-02-20T11:49:28Z</dcterms:created>
  <dcterms:modified xsi:type="dcterms:W3CDTF">2013-12-15T14:38:16Z</dcterms:modified>
</cp:coreProperties>
</file>