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68" r:id="rId2"/>
    <p:sldMasterId id="2147483780" r:id="rId3"/>
    <p:sldMasterId id="2147483792" r:id="rId4"/>
    <p:sldMasterId id="2147483804" r:id="rId5"/>
  </p:sldMasterIdLst>
  <p:notesMasterIdLst>
    <p:notesMasterId r:id="rId15"/>
  </p:notesMasterIdLst>
  <p:sldIdLst>
    <p:sldId id="424" r:id="rId6"/>
    <p:sldId id="425" r:id="rId7"/>
    <p:sldId id="426" r:id="rId8"/>
    <p:sldId id="256" r:id="rId9"/>
    <p:sldId id="391" r:id="rId10"/>
    <p:sldId id="386" r:id="rId11"/>
    <p:sldId id="392" r:id="rId12"/>
    <p:sldId id="427" r:id="rId13"/>
    <p:sldId id="42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424"/>
            <p14:sldId id="425"/>
            <p14:sldId id="426"/>
            <p14:sldId id="256"/>
          </p14:sldIdLst>
        </p14:section>
        <p14:section name="Oddíl bez názvu" id="{46714C67-33BE-418B-B431-3D99F3EC3D9A}">
          <p14:sldIdLst>
            <p14:sldId id="391"/>
            <p14:sldId id="386"/>
            <p14:sldId id="392"/>
            <p14:sldId id="427"/>
            <p14:sldId id="42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572">
          <p15:clr>
            <a:srgbClr val="A4A3A4"/>
          </p15:clr>
        </p15:guide>
        <p15:guide id="2" pos="2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0066"/>
    <a:srgbClr val="CC0066"/>
    <a:srgbClr val="008000"/>
    <a:srgbClr val="FF00FF"/>
    <a:srgbClr val="CC3300"/>
    <a:srgbClr val="FF9900"/>
    <a:srgbClr val="00FF00"/>
    <a:srgbClr val="D60093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342" autoAdjust="0"/>
    <p:restoredTop sz="64604" autoAdjust="0"/>
  </p:normalViewPr>
  <p:slideViewPr>
    <p:cSldViewPr>
      <p:cViewPr varScale="1">
        <p:scale>
          <a:sx n="67" d="100"/>
          <a:sy n="67" d="100"/>
        </p:scale>
        <p:origin x="1084" y="60"/>
      </p:cViewPr>
      <p:guideLst>
        <p:guide orient="horz" pos="572"/>
        <p:guide pos="29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 smtClean="0"/>
              <a:t>15. 12. 2013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65668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6471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41500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72442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319623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19165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8036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48267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57341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095004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78121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2557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0412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88919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203702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86828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16416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10847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457746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88256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18883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472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 smtClean="0"/>
              <a:t>15. 12. 2013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72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889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763051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VY_32_INOVACE_502_PŘEVODY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JEDNOTEK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JEDNOTEK DÉLKY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7559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144397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PowerPointová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jednotek délky s kombinací pracovních listů a zápisu na tabuli</a:t>
            </a:r>
          </a:p>
        </p:txBody>
      </p:sp>
    </p:spTree>
    <p:extLst>
      <p:ext uri="{BB962C8B-B14F-4D97-AF65-F5344CB8AC3E}">
        <p14:creationId xmlns:p14="http://schemas.microsoft.com/office/powerpoint/2010/main" val="3786792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ZÁŘÍ 2011</a:t>
            </a:r>
            <a:endParaRPr lang="cs-CZ" sz="24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57529"/>
            <a:ext cx="5906634" cy="899182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METR, CENTIMETR, DECIMETR, MILIMETR, KILOMETR </a:t>
            </a:r>
            <a:endParaRPr lang="cs-CZ" sz="24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27082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9406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endParaRPr lang="cs-CZ" sz="2400" b="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33612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Zopakování značení a převodů jednotek délky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Pracovní list – žáci doplňují a převádějí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jednotky délky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metry, decimetry, centimetry, milimetry 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7: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Kontrola doplnění převodů jednotek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délky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18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pro tisk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0094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1775110"/>
            <a:ext cx="7537316" cy="25853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PŘEVODY JEDNOTEK 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DÉLKY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786966">
            <a:off x="325863" y="3138976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66117" y="4720312"/>
            <a:ext cx="819239" cy="202463"/>
            <a:chOff x="1105042" y="3075548"/>
            <a:chExt cx="819239" cy="222297"/>
          </a:xfrm>
          <a:solidFill>
            <a:srgbClr val="0000FF"/>
          </a:solidFill>
        </p:grpSpPr>
        <p:sp>
          <p:nvSpPr>
            <p:cNvPr id="26" name="Obdélník 25"/>
            <p:cNvSpPr/>
            <p:nvPr/>
          </p:nvSpPr>
          <p:spPr>
            <a:xfrm flipH="1">
              <a:off x="1629196" y="3075548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6" name="Obdélník 35"/>
            <p:cNvSpPr/>
            <p:nvPr/>
          </p:nvSpPr>
          <p:spPr>
            <a:xfrm flipH="1">
              <a:off x="1825983" y="3077059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7" name="Obdélník 36"/>
            <p:cNvSpPr/>
            <p:nvPr/>
          </p:nvSpPr>
          <p:spPr>
            <a:xfrm flipH="1">
              <a:off x="1245380" y="3076103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 flipH="1">
              <a:off x="1158953" y="3077046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 flipH="1">
              <a:off x="1343678" y="3076103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 flipH="1">
              <a:off x="1441976" y="3076103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 flipH="1">
              <a:off x="1540274" y="3077059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3" name="Obdélník 42"/>
            <p:cNvSpPr/>
            <p:nvPr/>
          </p:nvSpPr>
          <p:spPr>
            <a:xfrm flipH="1">
              <a:off x="1105042" y="3076103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 flipH="1">
              <a:off x="1727494" y="3077059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20" y="4192756"/>
            <a:ext cx="9164370" cy="961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METR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6441" y="552833"/>
            <a:ext cx="6154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METR JE ZÁKLADNÍ JEDNOTKOU DÉLKY</a:t>
            </a:r>
            <a:endParaRPr lang="cs-CZ" sz="2400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 rot="16200000" flipH="1">
            <a:off x="192252" y="4769610"/>
            <a:ext cx="203680" cy="99898"/>
          </a:xfrm>
          <a:prstGeom prst="rect">
            <a:avLst/>
          </a:prstGeom>
          <a:solidFill>
            <a:srgbClr val="FF99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9900"/>
              </a:solidFill>
            </a:endParaRPr>
          </a:p>
        </p:txBody>
      </p:sp>
      <p:grpSp>
        <p:nvGrpSpPr>
          <p:cNvPr id="28" name="Skupina 27"/>
          <p:cNvGrpSpPr/>
          <p:nvPr/>
        </p:nvGrpSpPr>
        <p:grpSpPr>
          <a:xfrm>
            <a:off x="261631" y="4944844"/>
            <a:ext cx="819239" cy="194818"/>
            <a:chOff x="1105042" y="3075548"/>
            <a:chExt cx="819239" cy="222297"/>
          </a:xfrm>
          <a:solidFill>
            <a:srgbClr val="00FF00"/>
          </a:solidFill>
        </p:grpSpPr>
        <p:sp>
          <p:nvSpPr>
            <p:cNvPr id="29" name="Obdélník 28"/>
            <p:cNvSpPr/>
            <p:nvPr/>
          </p:nvSpPr>
          <p:spPr>
            <a:xfrm flipH="1">
              <a:off x="1629196" y="3075548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 flipH="1">
              <a:off x="1825983" y="3077059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 flipH="1">
              <a:off x="1245380" y="3076103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 flipH="1">
              <a:off x="1158953" y="3077046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 flipH="1">
              <a:off x="1343678" y="3076103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 flipH="1">
              <a:off x="1441976" y="3076103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5" name="Obdélník 34"/>
            <p:cNvSpPr/>
            <p:nvPr/>
          </p:nvSpPr>
          <p:spPr>
            <a:xfrm flipH="1">
              <a:off x="1540274" y="3077059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5" name="Obdélník 44"/>
            <p:cNvSpPr/>
            <p:nvPr/>
          </p:nvSpPr>
          <p:spPr>
            <a:xfrm flipH="1">
              <a:off x="1105042" y="3076103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46" name="Obdélník 45"/>
            <p:cNvSpPr/>
            <p:nvPr/>
          </p:nvSpPr>
          <p:spPr>
            <a:xfrm flipH="1">
              <a:off x="1727494" y="3077059"/>
              <a:ext cx="98298" cy="220786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332213" y="3156199"/>
            <a:ext cx="1676208" cy="384111"/>
            <a:chOff x="1492327" y="3933056"/>
            <a:chExt cx="1676208" cy="384111"/>
          </a:xfrm>
        </p:grpSpPr>
        <p:pic>
          <p:nvPicPr>
            <p:cNvPr id="44034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92327" y="3933056"/>
              <a:ext cx="1676208" cy="3841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6" name="Přímá spojnice 5"/>
            <p:cNvCxnSpPr/>
            <p:nvPr/>
          </p:nvCxnSpPr>
          <p:spPr>
            <a:xfrm>
              <a:off x="1508998" y="3935437"/>
              <a:ext cx="0" cy="371947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3165178" y="3933072"/>
              <a:ext cx="0" cy="371947"/>
            </a:xfrm>
            <a:prstGeom prst="line">
              <a:avLst/>
            </a:prstGeom>
            <a:ln w="127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ovéPole 10"/>
          <p:cNvSpPr txBox="1"/>
          <p:nvPr/>
        </p:nvSpPr>
        <p:spPr>
          <a:xfrm>
            <a:off x="395003" y="2812879"/>
            <a:ext cx="1513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9900"/>
                </a:solidFill>
              </a:rPr>
              <a:t>1 cm </a:t>
            </a:r>
            <a:r>
              <a:rPr lang="cs-CZ" b="1" dirty="0" smtClean="0"/>
              <a:t>= 10 mm</a:t>
            </a:r>
            <a:endParaRPr lang="cs-CZ" b="1" dirty="0"/>
          </a:p>
        </p:txBody>
      </p:sp>
      <p:sp>
        <p:nvSpPr>
          <p:cNvPr id="12" name="Levá složená závorka 11"/>
          <p:cNvSpPr/>
          <p:nvPr/>
        </p:nvSpPr>
        <p:spPr>
          <a:xfrm rot="16200000">
            <a:off x="1022328" y="2892181"/>
            <a:ext cx="315501" cy="1649970"/>
          </a:xfrm>
          <a:prstGeom prst="leftBrace">
            <a:avLst/>
          </a:prstGeom>
          <a:ln w="12700">
            <a:solidFill>
              <a:srgbClr val="FF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>
            <a:stCxn id="12" idx="1"/>
            <a:endCxn id="2" idx="1"/>
          </p:cNvCxnSpPr>
          <p:nvPr/>
        </p:nvCxnSpPr>
        <p:spPr>
          <a:xfrm flipH="1">
            <a:off x="294092" y="3874917"/>
            <a:ext cx="885987" cy="842802"/>
          </a:xfrm>
          <a:prstGeom prst="straightConnector1">
            <a:avLst/>
          </a:prstGeom>
          <a:ln w="12700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4033" name="Skupina 44032"/>
          <p:cNvGrpSpPr/>
          <p:nvPr/>
        </p:nvGrpSpPr>
        <p:grpSpPr>
          <a:xfrm>
            <a:off x="1110033" y="4936278"/>
            <a:ext cx="7514887" cy="201631"/>
            <a:chOff x="1110033" y="4457316"/>
            <a:chExt cx="7514887" cy="201631"/>
          </a:xfrm>
        </p:grpSpPr>
        <p:grpSp>
          <p:nvGrpSpPr>
            <p:cNvPr id="110" name="Skupina 109"/>
            <p:cNvGrpSpPr/>
            <p:nvPr/>
          </p:nvGrpSpPr>
          <p:grpSpPr>
            <a:xfrm>
              <a:off x="6129588" y="4462063"/>
              <a:ext cx="819239" cy="194818"/>
              <a:chOff x="1105042" y="3075548"/>
              <a:chExt cx="819239" cy="222297"/>
            </a:xfrm>
            <a:solidFill>
              <a:srgbClr val="00FF00"/>
            </a:solidFill>
          </p:grpSpPr>
          <p:sp>
            <p:nvSpPr>
              <p:cNvPr id="111" name="Obdélník 110"/>
              <p:cNvSpPr/>
              <p:nvPr/>
            </p:nvSpPr>
            <p:spPr>
              <a:xfrm flipH="1">
                <a:off x="1629196" y="3075548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12" name="Obdélník 111"/>
              <p:cNvSpPr/>
              <p:nvPr/>
            </p:nvSpPr>
            <p:spPr>
              <a:xfrm flipH="1">
                <a:off x="1825983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13" name="Obdélník 112"/>
              <p:cNvSpPr/>
              <p:nvPr/>
            </p:nvSpPr>
            <p:spPr>
              <a:xfrm flipH="1">
                <a:off x="1245380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14" name="Obdélník 113"/>
              <p:cNvSpPr/>
              <p:nvPr/>
            </p:nvSpPr>
            <p:spPr>
              <a:xfrm flipH="1">
                <a:off x="1158953" y="3077046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15" name="Obdélník 114"/>
              <p:cNvSpPr/>
              <p:nvPr/>
            </p:nvSpPr>
            <p:spPr>
              <a:xfrm flipH="1">
                <a:off x="1343678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16" name="Obdélník 115"/>
              <p:cNvSpPr/>
              <p:nvPr/>
            </p:nvSpPr>
            <p:spPr>
              <a:xfrm flipH="1">
                <a:off x="1441976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17" name="Obdélník 116"/>
              <p:cNvSpPr/>
              <p:nvPr/>
            </p:nvSpPr>
            <p:spPr>
              <a:xfrm flipH="1">
                <a:off x="154027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18" name="Obdélník 117"/>
              <p:cNvSpPr/>
              <p:nvPr/>
            </p:nvSpPr>
            <p:spPr>
              <a:xfrm flipH="1">
                <a:off x="1105042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19" name="Obdélník 118"/>
              <p:cNvSpPr/>
              <p:nvPr/>
            </p:nvSpPr>
            <p:spPr>
              <a:xfrm flipH="1">
                <a:off x="172749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50" name="Skupina 49"/>
            <p:cNvGrpSpPr/>
            <p:nvPr/>
          </p:nvGrpSpPr>
          <p:grpSpPr>
            <a:xfrm>
              <a:off x="1110033" y="4464129"/>
              <a:ext cx="819239" cy="194818"/>
              <a:chOff x="1105042" y="3075548"/>
              <a:chExt cx="819239" cy="222297"/>
            </a:xfrm>
            <a:solidFill>
              <a:srgbClr val="00FF00"/>
            </a:solidFill>
          </p:grpSpPr>
          <p:sp>
            <p:nvSpPr>
              <p:cNvPr id="51" name="Obdélník 50"/>
              <p:cNvSpPr/>
              <p:nvPr/>
            </p:nvSpPr>
            <p:spPr>
              <a:xfrm flipH="1">
                <a:off x="1629196" y="3075548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52" name="Obdélník 51"/>
              <p:cNvSpPr/>
              <p:nvPr/>
            </p:nvSpPr>
            <p:spPr>
              <a:xfrm flipH="1">
                <a:off x="1825983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53" name="Obdélník 52"/>
              <p:cNvSpPr/>
              <p:nvPr/>
            </p:nvSpPr>
            <p:spPr>
              <a:xfrm flipH="1">
                <a:off x="1245380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54" name="Obdélník 53"/>
              <p:cNvSpPr/>
              <p:nvPr/>
            </p:nvSpPr>
            <p:spPr>
              <a:xfrm flipH="1">
                <a:off x="1158953" y="3077046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55" name="Obdélník 54"/>
              <p:cNvSpPr/>
              <p:nvPr/>
            </p:nvSpPr>
            <p:spPr>
              <a:xfrm flipH="1">
                <a:off x="1343678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56" name="Obdélník 55"/>
              <p:cNvSpPr/>
              <p:nvPr/>
            </p:nvSpPr>
            <p:spPr>
              <a:xfrm flipH="1">
                <a:off x="1441976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57" name="Obdélník 56"/>
              <p:cNvSpPr/>
              <p:nvPr/>
            </p:nvSpPr>
            <p:spPr>
              <a:xfrm flipH="1">
                <a:off x="154027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58" name="Obdélník 57"/>
              <p:cNvSpPr/>
              <p:nvPr/>
            </p:nvSpPr>
            <p:spPr>
              <a:xfrm flipH="1">
                <a:off x="1105042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59" name="Obdélník 58"/>
              <p:cNvSpPr/>
              <p:nvPr/>
            </p:nvSpPr>
            <p:spPr>
              <a:xfrm flipH="1">
                <a:off x="172749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60" name="Skupina 59"/>
            <p:cNvGrpSpPr/>
            <p:nvPr/>
          </p:nvGrpSpPr>
          <p:grpSpPr>
            <a:xfrm>
              <a:off x="1943542" y="4462079"/>
              <a:ext cx="819239" cy="194818"/>
              <a:chOff x="1105042" y="3075548"/>
              <a:chExt cx="819239" cy="222297"/>
            </a:xfrm>
            <a:solidFill>
              <a:srgbClr val="00FF00"/>
            </a:solidFill>
          </p:grpSpPr>
          <p:sp>
            <p:nvSpPr>
              <p:cNvPr id="61" name="Obdélník 60"/>
              <p:cNvSpPr/>
              <p:nvPr/>
            </p:nvSpPr>
            <p:spPr>
              <a:xfrm flipH="1">
                <a:off x="1629196" y="3075548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62" name="Obdélník 61"/>
              <p:cNvSpPr/>
              <p:nvPr/>
            </p:nvSpPr>
            <p:spPr>
              <a:xfrm flipH="1">
                <a:off x="1825983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63" name="Obdélník 62"/>
              <p:cNvSpPr/>
              <p:nvPr/>
            </p:nvSpPr>
            <p:spPr>
              <a:xfrm flipH="1">
                <a:off x="1245380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64" name="Obdélník 63"/>
              <p:cNvSpPr/>
              <p:nvPr/>
            </p:nvSpPr>
            <p:spPr>
              <a:xfrm flipH="1">
                <a:off x="1158953" y="3077046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65" name="Obdélník 64"/>
              <p:cNvSpPr/>
              <p:nvPr/>
            </p:nvSpPr>
            <p:spPr>
              <a:xfrm flipH="1">
                <a:off x="1343678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66" name="Obdélník 65"/>
              <p:cNvSpPr/>
              <p:nvPr/>
            </p:nvSpPr>
            <p:spPr>
              <a:xfrm flipH="1">
                <a:off x="1441976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67" name="Obdélník 66"/>
              <p:cNvSpPr/>
              <p:nvPr/>
            </p:nvSpPr>
            <p:spPr>
              <a:xfrm flipH="1">
                <a:off x="154027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68" name="Obdélník 67"/>
              <p:cNvSpPr/>
              <p:nvPr/>
            </p:nvSpPr>
            <p:spPr>
              <a:xfrm flipH="1">
                <a:off x="1105042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69" name="Obdélník 68"/>
              <p:cNvSpPr/>
              <p:nvPr/>
            </p:nvSpPr>
            <p:spPr>
              <a:xfrm flipH="1">
                <a:off x="172749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70" name="Skupina 69"/>
            <p:cNvGrpSpPr/>
            <p:nvPr/>
          </p:nvGrpSpPr>
          <p:grpSpPr>
            <a:xfrm>
              <a:off x="2781814" y="4462063"/>
              <a:ext cx="819239" cy="194818"/>
              <a:chOff x="1105042" y="3075548"/>
              <a:chExt cx="819239" cy="222297"/>
            </a:xfrm>
            <a:solidFill>
              <a:srgbClr val="00FF00"/>
            </a:solidFill>
          </p:grpSpPr>
          <p:sp>
            <p:nvSpPr>
              <p:cNvPr id="71" name="Obdélník 70"/>
              <p:cNvSpPr/>
              <p:nvPr/>
            </p:nvSpPr>
            <p:spPr>
              <a:xfrm flipH="1">
                <a:off x="1629196" y="3075548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72" name="Obdélník 71"/>
              <p:cNvSpPr/>
              <p:nvPr/>
            </p:nvSpPr>
            <p:spPr>
              <a:xfrm flipH="1">
                <a:off x="1825983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73" name="Obdélník 72"/>
              <p:cNvSpPr/>
              <p:nvPr/>
            </p:nvSpPr>
            <p:spPr>
              <a:xfrm flipH="1">
                <a:off x="1245380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74" name="Obdélník 73"/>
              <p:cNvSpPr/>
              <p:nvPr/>
            </p:nvSpPr>
            <p:spPr>
              <a:xfrm flipH="1">
                <a:off x="1158953" y="3077046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75" name="Obdélník 74"/>
              <p:cNvSpPr/>
              <p:nvPr/>
            </p:nvSpPr>
            <p:spPr>
              <a:xfrm flipH="1">
                <a:off x="1343678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Obdélník 75"/>
              <p:cNvSpPr/>
              <p:nvPr/>
            </p:nvSpPr>
            <p:spPr>
              <a:xfrm flipH="1">
                <a:off x="1441976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Obdélník 76"/>
              <p:cNvSpPr/>
              <p:nvPr/>
            </p:nvSpPr>
            <p:spPr>
              <a:xfrm flipH="1">
                <a:off x="154027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78" name="Obdélník 77"/>
              <p:cNvSpPr/>
              <p:nvPr/>
            </p:nvSpPr>
            <p:spPr>
              <a:xfrm flipH="1">
                <a:off x="1105042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Obdélník 78"/>
              <p:cNvSpPr/>
              <p:nvPr/>
            </p:nvSpPr>
            <p:spPr>
              <a:xfrm flipH="1">
                <a:off x="172749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80" name="Skupina 79"/>
            <p:cNvGrpSpPr/>
            <p:nvPr/>
          </p:nvGrpSpPr>
          <p:grpSpPr>
            <a:xfrm>
              <a:off x="3621044" y="4462063"/>
              <a:ext cx="819239" cy="194818"/>
              <a:chOff x="1105042" y="3075548"/>
              <a:chExt cx="819239" cy="222297"/>
            </a:xfrm>
            <a:solidFill>
              <a:srgbClr val="00FF00"/>
            </a:solidFill>
          </p:grpSpPr>
          <p:sp>
            <p:nvSpPr>
              <p:cNvPr id="81" name="Obdélník 80"/>
              <p:cNvSpPr/>
              <p:nvPr/>
            </p:nvSpPr>
            <p:spPr>
              <a:xfrm flipH="1">
                <a:off x="1629196" y="3075548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82" name="Obdélník 81"/>
              <p:cNvSpPr/>
              <p:nvPr/>
            </p:nvSpPr>
            <p:spPr>
              <a:xfrm flipH="1">
                <a:off x="1825983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83" name="Obdélník 82"/>
              <p:cNvSpPr/>
              <p:nvPr/>
            </p:nvSpPr>
            <p:spPr>
              <a:xfrm flipH="1">
                <a:off x="1245380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84" name="Obdélník 83"/>
              <p:cNvSpPr/>
              <p:nvPr/>
            </p:nvSpPr>
            <p:spPr>
              <a:xfrm flipH="1">
                <a:off x="1158953" y="3077046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85" name="Obdélník 84"/>
              <p:cNvSpPr/>
              <p:nvPr/>
            </p:nvSpPr>
            <p:spPr>
              <a:xfrm flipH="1">
                <a:off x="1343678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86" name="Obdélník 85"/>
              <p:cNvSpPr/>
              <p:nvPr/>
            </p:nvSpPr>
            <p:spPr>
              <a:xfrm flipH="1">
                <a:off x="1441976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87" name="Obdélník 86"/>
              <p:cNvSpPr/>
              <p:nvPr/>
            </p:nvSpPr>
            <p:spPr>
              <a:xfrm flipH="1">
                <a:off x="154027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88" name="Obdélník 87"/>
              <p:cNvSpPr/>
              <p:nvPr/>
            </p:nvSpPr>
            <p:spPr>
              <a:xfrm flipH="1">
                <a:off x="1105042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89" name="Obdélník 88"/>
              <p:cNvSpPr/>
              <p:nvPr/>
            </p:nvSpPr>
            <p:spPr>
              <a:xfrm flipH="1">
                <a:off x="172749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0" name="Skupina 89"/>
            <p:cNvGrpSpPr/>
            <p:nvPr/>
          </p:nvGrpSpPr>
          <p:grpSpPr>
            <a:xfrm>
              <a:off x="4454553" y="4457316"/>
              <a:ext cx="819239" cy="194818"/>
              <a:chOff x="1105042" y="3075548"/>
              <a:chExt cx="819239" cy="222297"/>
            </a:xfrm>
            <a:solidFill>
              <a:srgbClr val="00FF00"/>
            </a:solidFill>
          </p:grpSpPr>
          <p:sp>
            <p:nvSpPr>
              <p:cNvPr id="91" name="Obdélník 90"/>
              <p:cNvSpPr/>
              <p:nvPr/>
            </p:nvSpPr>
            <p:spPr>
              <a:xfrm flipH="1">
                <a:off x="1629196" y="3075548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92" name="Obdélník 91"/>
              <p:cNvSpPr/>
              <p:nvPr/>
            </p:nvSpPr>
            <p:spPr>
              <a:xfrm flipH="1">
                <a:off x="1825983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93" name="Obdélník 92"/>
              <p:cNvSpPr/>
              <p:nvPr/>
            </p:nvSpPr>
            <p:spPr>
              <a:xfrm flipH="1">
                <a:off x="1245380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94" name="Obdélník 93"/>
              <p:cNvSpPr/>
              <p:nvPr/>
            </p:nvSpPr>
            <p:spPr>
              <a:xfrm flipH="1">
                <a:off x="1158953" y="3077046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95" name="Obdélník 94"/>
              <p:cNvSpPr/>
              <p:nvPr/>
            </p:nvSpPr>
            <p:spPr>
              <a:xfrm flipH="1">
                <a:off x="1343678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96" name="Obdélník 95"/>
              <p:cNvSpPr/>
              <p:nvPr/>
            </p:nvSpPr>
            <p:spPr>
              <a:xfrm flipH="1">
                <a:off x="1441976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97" name="Obdélník 96"/>
              <p:cNvSpPr/>
              <p:nvPr/>
            </p:nvSpPr>
            <p:spPr>
              <a:xfrm flipH="1">
                <a:off x="154027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98" name="Obdélník 97"/>
              <p:cNvSpPr/>
              <p:nvPr/>
            </p:nvSpPr>
            <p:spPr>
              <a:xfrm flipH="1">
                <a:off x="1105042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99" name="Obdélník 98"/>
              <p:cNvSpPr/>
              <p:nvPr/>
            </p:nvSpPr>
            <p:spPr>
              <a:xfrm flipH="1">
                <a:off x="172749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00" name="Skupina 99"/>
            <p:cNvGrpSpPr/>
            <p:nvPr/>
          </p:nvGrpSpPr>
          <p:grpSpPr>
            <a:xfrm>
              <a:off x="5292825" y="4457316"/>
              <a:ext cx="819239" cy="194818"/>
              <a:chOff x="1105042" y="3075548"/>
              <a:chExt cx="819239" cy="222297"/>
            </a:xfrm>
            <a:solidFill>
              <a:srgbClr val="00FF00"/>
            </a:solidFill>
          </p:grpSpPr>
          <p:sp>
            <p:nvSpPr>
              <p:cNvPr id="101" name="Obdélník 100"/>
              <p:cNvSpPr/>
              <p:nvPr/>
            </p:nvSpPr>
            <p:spPr>
              <a:xfrm flipH="1">
                <a:off x="1629196" y="3075548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02" name="Obdélník 101"/>
              <p:cNvSpPr/>
              <p:nvPr/>
            </p:nvSpPr>
            <p:spPr>
              <a:xfrm flipH="1">
                <a:off x="1825983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03" name="Obdélník 102"/>
              <p:cNvSpPr/>
              <p:nvPr/>
            </p:nvSpPr>
            <p:spPr>
              <a:xfrm flipH="1">
                <a:off x="1245380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04" name="Obdélník 103"/>
              <p:cNvSpPr/>
              <p:nvPr/>
            </p:nvSpPr>
            <p:spPr>
              <a:xfrm flipH="1">
                <a:off x="1158953" y="3077046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Obdélník 104"/>
              <p:cNvSpPr/>
              <p:nvPr/>
            </p:nvSpPr>
            <p:spPr>
              <a:xfrm flipH="1">
                <a:off x="1343678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Obdélník 105"/>
              <p:cNvSpPr/>
              <p:nvPr/>
            </p:nvSpPr>
            <p:spPr>
              <a:xfrm flipH="1">
                <a:off x="1441976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07" name="Obdélník 106"/>
              <p:cNvSpPr/>
              <p:nvPr/>
            </p:nvSpPr>
            <p:spPr>
              <a:xfrm flipH="1">
                <a:off x="154027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08" name="Obdélník 107"/>
              <p:cNvSpPr/>
              <p:nvPr/>
            </p:nvSpPr>
            <p:spPr>
              <a:xfrm flipH="1">
                <a:off x="1105042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09" name="Obdélník 108"/>
              <p:cNvSpPr/>
              <p:nvPr/>
            </p:nvSpPr>
            <p:spPr>
              <a:xfrm flipH="1">
                <a:off x="172749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49" name="Skupina 48"/>
            <p:cNvGrpSpPr/>
            <p:nvPr/>
          </p:nvGrpSpPr>
          <p:grpSpPr>
            <a:xfrm>
              <a:off x="6972228" y="4462443"/>
              <a:ext cx="809713" cy="194818"/>
              <a:chOff x="6972228" y="4763690"/>
              <a:chExt cx="809713" cy="194818"/>
            </a:xfrm>
          </p:grpSpPr>
          <p:sp>
            <p:nvSpPr>
              <p:cNvPr id="121" name="Obdélník 120"/>
              <p:cNvSpPr/>
              <p:nvPr/>
            </p:nvSpPr>
            <p:spPr>
              <a:xfrm flipH="1">
                <a:off x="7496382" y="4763690"/>
                <a:ext cx="98298" cy="193494"/>
              </a:xfrm>
              <a:prstGeom prst="rect">
                <a:avLst/>
              </a:prstGeom>
              <a:solidFill>
                <a:srgbClr val="00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22" name="Obdélník 121"/>
              <p:cNvSpPr/>
              <p:nvPr/>
            </p:nvSpPr>
            <p:spPr>
              <a:xfrm flipH="1">
                <a:off x="7683643" y="4765014"/>
                <a:ext cx="98298" cy="193494"/>
              </a:xfrm>
              <a:prstGeom prst="rect">
                <a:avLst/>
              </a:prstGeom>
              <a:solidFill>
                <a:srgbClr val="00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23" name="Obdélník 122"/>
              <p:cNvSpPr/>
              <p:nvPr/>
            </p:nvSpPr>
            <p:spPr>
              <a:xfrm flipH="1">
                <a:off x="7112566" y="4764176"/>
                <a:ext cx="98298" cy="193494"/>
              </a:xfrm>
              <a:prstGeom prst="rect">
                <a:avLst/>
              </a:prstGeom>
              <a:solidFill>
                <a:srgbClr val="00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24" name="Obdélník 123"/>
              <p:cNvSpPr/>
              <p:nvPr/>
            </p:nvSpPr>
            <p:spPr>
              <a:xfrm flipH="1">
                <a:off x="7026139" y="4765003"/>
                <a:ext cx="98298" cy="193494"/>
              </a:xfrm>
              <a:prstGeom prst="rect">
                <a:avLst/>
              </a:prstGeom>
              <a:solidFill>
                <a:srgbClr val="00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25" name="Obdélník 124"/>
              <p:cNvSpPr/>
              <p:nvPr/>
            </p:nvSpPr>
            <p:spPr>
              <a:xfrm flipH="1">
                <a:off x="7210864" y="4764176"/>
                <a:ext cx="98298" cy="193494"/>
              </a:xfrm>
              <a:prstGeom prst="rect">
                <a:avLst/>
              </a:prstGeom>
              <a:solidFill>
                <a:srgbClr val="00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26" name="Obdélník 125"/>
              <p:cNvSpPr/>
              <p:nvPr/>
            </p:nvSpPr>
            <p:spPr>
              <a:xfrm flipH="1">
                <a:off x="7309162" y="4764176"/>
                <a:ext cx="98298" cy="193494"/>
              </a:xfrm>
              <a:prstGeom prst="rect">
                <a:avLst/>
              </a:prstGeom>
              <a:solidFill>
                <a:srgbClr val="00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27" name="Obdélník 126"/>
              <p:cNvSpPr/>
              <p:nvPr/>
            </p:nvSpPr>
            <p:spPr>
              <a:xfrm flipH="1">
                <a:off x="7407460" y="4765014"/>
                <a:ext cx="98298" cy="193494"/>
              </a:xfrm>
              <a:prstGeom prst="rect">
                <a:avLst/>
              </a:prstGeom>
              <a:solidFill>
                <a:srgbClr val="00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28" name="Obdélník 127"/>
              <p:cNvSpPr/>
              <p:nvPr/>
            </p:nvSpPr>
            <p:spPr>
              <a:xfrm flipH="1">
                <a:off x="6972228" y="4764176"/>
                <a:ext cx="98298" cy="193494"/>
              </a:xfrm>
              <a:prstGeom prst="rect">
                <a:avLst/>
              </a:prstGeom>
              <a:solidFill>
                <a:srgbClr val="00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29" name="Obdélník 128"/>
              <p:cNvSpPr/>
              <p:nvPr/>
            </p:nvSpPr>
            <p:spPr>
              <a:xfrm flipH="1">
                <a:off x="7594680" y="4765014"/>
                <a:ext cx="98298" cy="193494"/>
              </a:xfrm>
              <a:prstGeom prst="rect">
                <a:avLst/>
              </a:prstGeom>
              <a:solidFill>
                <a:srgbClr val="00FF0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130" name="Skupina 129"/>
            <p:cNvGrpSpPr/>
            <p:nvPr/>
          </p:nvGrpSpPr>
          <p:grpSpPr>
            <a:xfrm>
              <a:off x="7805681" y="4462443"/>
              <a:ext cx="819239" cy="194818"/>
              <a:chOff x="1105042" y="3075548"/>
              <a:chExt cx="819239" cy="222297"/>
            </a:xfrm>
            <a:solidFill>
              <a:srgbClr val="00FF00"/>
            </a:solidFill>
          </p:grpSpPr>
          <p:sp>
            <p:nvSpPr>
              <p:cNvPr id="131" name="Obdélník 130"/>
              <p:cNvSpPr/>
              <p:nvPr/>
            </p:nvSpPr>
            <p:spPr>
              <a:xfrm flipH="1">
                <a:off x="1629196" y="3075548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32" name="Obdélník 131"/>
              <p:cNvSpPr/>
              <p:nvPr/>
            </p:nvSpPr>
            <p:spPr>
              <a:xfrm flipH="1">
                <a:off x="1825983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33" name="Obdélník 132"/>
              <p:cNvSpPr/>
              <p:nvPr/>
            </p:nvSpPr>
            <p:spPr>
              <a:xfrm flipH="1">
                <a:off x="1245380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34" name="Obdélník 133"/>
              <p:cNvSpPr/>
              <p:nvPr/>
            </p:nvSpPr>
            <p:spPr>
              <a:xfrm flipH="1">
                <a:off x="1158953" y="3077046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35" name="Obdélník 134"/>
              <p:cNvSpPr/>
              <p:nvPr/>
            </p:nvSpPr>
            <p:spPr>
              <a:xfrm flipH="1">
                <a:off x="1343678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36" name="Obdélník 135"/>
              <p:cNvSpPr/>
              <p:nvPr/>
            </p:nvSpPr>
            <p:spPr>
              <a:xfrm flipH="1">
                <a:off x="1441976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37" name="Obdélník 136"/>
              <p:cNvSpPr/>
              <p:nvPr/>
            </p:nvSpPr>
            <p:spPr>
              <a:xfrm flipH="1">
                <a:off x="154027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38" name="Obdélník 137"/>
              <p:cNvSpPr/>
              <p:nvPr/>
            </p:nvSpPr>
            <p:spPr>
              <a:xfrm flipH="1">
                <a:off x="1105042" y="3076103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  <p:sp>
            <p:nvSpPr>
              <p:cNvPr id="139" name="Obdélník 138"/>
              <p:cNvSpPr/>
              <p:nvPr/>
            </p:nvSpPr>
            <p:spPr>
              <a:xfrm flipH="1">
                <a:off x="1727494" y="3077059"/>
                <a:ext cx="98298" cy="22078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15" name="TextovéPole 14"/>
          <p:cNvSpPr txBox="1"/>
          <p:nvPr/>
        </p:nvSpPr>
        <p:spPr>
          <a:xfrm>
            <a:off x="4287533" y="1401127"/>
            <a:ext cx="35525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Délkové jednotky</a:t>
            </a:r>
            <a:endParaRPr lang="cs-CZ" sz="32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415247" y="2029828"/>
            <a:ext cx="67393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 m = </a:t>
            </a:r>
            <a:r>
              <a:rPr lang="cs-CZ" sz="3200" b="1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10 dm </a:t>
            </a:r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100 cm</a:t>
            </a:r>
            <a:r>
              <a:rPr lang="cs-CZ" sz="32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1 000 mm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2" name="TextovéPole 141"/>
          <p:cNvSpPr txBox="1"/>
          <p:nvPr/>
        </p:nvSpPr>
        <p:spPr>
          <a:xfrm>
            <a:off x="3811500" y="2604231"/>
            <a:ext cx="53367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 dm =   10 cm =    100 mm</a:t>
            </a:r>
            <a:endParaRPr lang="cs-CZ" sz="32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" name="TextovéPole 142"/>
          <p:cNvSpPr txBox="1"/>
          <p:nvPr/>
        </p:nvSpPr>
        <p:spPr>
          <a:xfrm>
            <a:off x="5691066" y="3180857"/>
            <a:ext cx="3456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 cm =      10 mm</a:t>
            </a:r>
            <a:endParaRPr lang="cs-CZ" sz="3200" b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8" name="TextovéPole 147"/>
          <p:cNvSpPr txBox="1"/>
          <p:nvPr/>
        </p:nvSpPr>
        <p:spPr>
          <a:xfrm>
            <a:off x="22678" y="5638224"/>
            <a:ext cx="917270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1km =</a:t>
            </a:r>
            <a:r>
              <a:rPr lang="cs-CZ" sz="2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1 000 m = </a:t>
            </a:r>
            <a:r>
              <a:rPr lang="cs-CZ" sz="2600" b="1" dirty="0" smtClean="0">
                <a:solidFill>
                  <a:srgbClr val="00FF00"/>
                </a:solidFill>
                <a:latin typeface="Arial" pitchFamily="34" charset="0"/>
                <a:cs typeface="Arial" pitchFamily="34" charset="0"/>
              </a:rPr>
              <a:t>10 000 dm </a:t>
            </a:r>
            <a:r>
              <a:rPr lang="cs-CZ" sz="26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dirty="0" smtClean="0">
                <a:solidFill>
                  <a:srgbClr val="FF9900"/>
                </a:solidFill>
                <a:latin typeface="Arial" pitchFamily="34" charset="0"/>
                <a:cs typeface="Arial" pitchFamily="34" charset="0"/>
              </a:rPr>
              <a:t>100 000 cm =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1 000 000 mm</a:t>
            </a:r>
            <a:endParaRPr lang="cs-CZ" sz="2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039" name="TextovéPole 44038"/>
          <p:cNvSpPr txBox="1"/>
          <p:nvPr/>
        </p:nvSpPr>
        <p:spPr>
          <a:xfrm>
            <a:off x="246467" y="1064587"/>
            <a:ext cx="23647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Značení jednotek: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1" name="TextovéPole 150"/>
          <p:cNvSpPr txBox="1"/>
          <p:nvPr/>
        </p:nvSpPr>
        <p:spPr>
          <a:xfrm>
            <a:off x="323850" y="1566119"/>
            <a:ext cx="12426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Metr = m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2" name="TextovéPole 151"/>
          <p:cNvSpPr txBox="1"/>
          <p:nvPr/>
        </p:nvSpPr>
        <p:spPr>
          <a:xfrm>
            <a:off x="322688" y="1566179"/>
            <a:ext cx="20409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Centimetr = cm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3" name="TextovéPole 152"/>
          <p:cNvSpPr txBox="1"/>
          <p:nvPr/>
        </p:nvSpPr>
        <p:spPr>
          <a:xfrm>
            <a:off x="323528" y="1566317"/>
            <a:ext cx="19094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Milimetr = mm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4" name="TextovéPole 153"/>
          <p:cNvSpPr txBox="1"/>
          <p:nvPr/>
        </p:nvSpPr>
        <p:spPr>
          <a:xfrm>
            <a:off x="323106" y="1557338"/>
            <a:ext cx="18838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Kilometr = km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7149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5" presetClass="entr" presetSubtype="0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44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5" presetClass="entr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repeatCount="indefinite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/>
      <p:bldP spid="12" grpId="0" animBg="1"/>
      <p:bldP spid="15" grpId="0"/>
      <p:bldP spid="48" grpId="0"/>
      <p:bldP spid="142" grpId="0"/>
      <p:bldP spid="143" grpId="0"/>
      <p:bldP spid="148" grpId="0"/>
      <p:bldP spid="44039" grpId="0"/>
      <p:bldP spid="44039" grpId="1"/>
      <p:bldP spid="151" grpId="0"/>
      <p:bldP spid="151" grpId="1"/>
      <p:bldP spid="152" grpId="0"/>
      <p:bldP spid="152" grpId="1"/>
      <p:bldP spid="153" grpId="0"/>
      <p:bldP spid="153" grpId="1"/>
      <p:bldP spid="154" grpId="0"/>
      <p:bldP spid="15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pracovním listu d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 prázdných políček v tabulce doplň převody jednotek délky.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7457399"/>
              </p:ext>
            </p:extLst>
          </p:nvPr>
        </p:nvGraphicFramePr>
        <p:xfrm>
          <a:off x="827583" y="1341330"/>
          <a:ext cx="3329130" cy="18288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600938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metry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200 cm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 dm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2 000 mm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058973"/>
              </p:ext>
            </p:extLst>
          </p:nvPr>
        </p:nvGraphicFramePr>
        <p:xfrm>
          <a:off x="4992906" y="1341330"/>
          <a:ext cx="3395518" cy="18288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97759"/>
                <a:gridCol w="169775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centimetry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  <a:cs typeface="+mn-cs"/>
                        </a:rPr>
                        <a:t>8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25 dm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450 mm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026801"/>
              </p:ext>
            </p:extLst>
          </p:nvPr>
        </p:nvGraphicFramePr>
        <p:xfrm>
          <a:off x="5007420" y="4237288"/>
          <a:ext cx="3381004" cy="18288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690502"/>
                <a:gridCol w="169050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decimetry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200 cm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 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2 500 mm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6771837"/>
              </p:ext>
            </p:extLst>
          </p:nvPr>
        </p:nvGraphicFramePr>
        <p:xfrm>
          <a:off x="686378" y="4236726"/>
          <a:ext cx="3456384" cy="18288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milimetry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75 cm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 dm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</a:t>
                      </a:r>
                      <a:r>
                        <a:rPr lang="cs-CZ" sz="2400" baseline="0" dirty="0" smtClean="0"/>
                        <a:t> 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977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převodů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jednotek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délky v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prázdných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políčkách tabulky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pracovním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listu.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7501452"/>
              </p:ext>
            </p:extLst>
          </p:nvPr>
        </p:nvGraphicFramePr>
        <p:xfrm>
          <a:off x="700330" y="1341330"/>
          <a:ext cx="3456384" cy="18288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metry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200 cm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 dm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2 000 mm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0173998"/>
              </p:ext>
            </p:extLst>
          </p:nvPr>
        </p:nvGraphicFramePr>
        <p:xfrm>
          <a:off x="4992906" y="1341330"/>
          <a:ext cx="3395518" cy="18288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97759"/>
                <a:gridCol w="169775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centimetry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  <a:cs typeface="+mn-cs"/>
                        </a:rPr>
                        <a:t>8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25 dm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450 mm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3914888"/>
              </p:ext>
            </p:extLst>
          </p:nvPr>
        </p:nvGraphicFramePr>
        <p:xfrm>
          <a:off x="5007420" y="4237288"/>
          <a:ext cx="3381004" cy="18288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690502"/>
                <a:gridCol w="169050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decimetry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200 cm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 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2 500 mm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3094521"/>
              </p:ext>
            </p:extLst>
          </p:nvPr>
        </p:nvGraphicFramePr>
        <p:xfrm>
          <a:off x="686378" y="4236726"/>
          <a:ext cx="3456384" cy="18288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milimetry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75 cm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 dm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smtClean="0"/>
                        <a:t>20</a:t>
                      </a:r>
                      <a:r>
                        <a:rPr lang="cs-CZ" sz="2400" baseline="0" smtClean="0"/>
                        <a:t> </a:t>
                      </a:r>
                      <a:r>
                        <a:rPr lang="cs-CZ" sz="2400" baseline="0" dirty="0" smtClean="0"/>
                        <a:t>m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2483768" y="178733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 m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69254" y="224725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3</a:t>
            </a:r>
            <a:r>
              <a:rPr lang="cs-CZ" sz="2400" dirty="0" smtClean="0"/>
              <a:t> m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62000" y="270833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 m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2240" y="178733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800 cm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32240" y="225903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250 cm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270892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45 cm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9500" y="469611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 dm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46760" y="5127575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0 dm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39506" y="559928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 dm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69816" y="470337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750 mm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77076" y="514605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3 000 mm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84336" y="5603727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2 000 mm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18907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4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4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4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4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4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2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8</a:t>
            </a:fld>
            <a:endParaRPr lang="cs-CZ">
              <a:solidFill>
                <a:srgbClr val="795339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4965489"/>
              </p:ext>
            </p:extLst>
          </p:nvPr>
        </p:nvGraphicFramePr>
        <p:xfrm>
          <a:off x="0" y="246738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Pracovní list 502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Doplň do tabulky převody jednotek délky:	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7722521"/>
              </p:ext>
            </p:extLst>
          </p:nvPr>
        </p:nvGraphicFramePr>
        <p:xfrm>
          <a:off x="899592" y="1700808"/>
          <a:ext cx="3329130" cy="1584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00938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Převeď na metry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200 cm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30 dm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2 000 mm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8183751"/>
              </p:ext>
            </p:extLst>
          </p:nvPr>
        </p:nvGraphicFramePr>
        <p:xfrm>
          <a:off x="5064915" y="1700808"/>
          <a:ext cx="3395518" cy="1584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7759"/>
                <a:gridCol w="169775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Převeď na centimetry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 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25 dm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450 mm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764638"/>
              </p:ext>
            </p:extLst>
          </p:nvPr>
        </p:nvGraphicFramePr>
        <p:xfrm>
          <a:off x="758387" y="4233354"/>
          <a:ext cx="3456384" cy="1584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Převeď na milimetry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75 cm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30 dm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r>
                        <a:rPr lang="cs-CZ" sz="2000" baseline="0" dirty="0" smtClean="0">
                          <a:latin typeface="Arial" pitchFamily="34" charset="0"/>
                          <a:cs typeface="Arial" pitchFamily="34" charset="0"/>
                        </a:rPr>
                        <a:t> 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625388"/>
              </p:ext>
            </p:extLst>
          </p:nvPr>
        </p:nvGraphicFramePr>
        <p:xfrm>
          <a:off x="5007420" y="4237288"/>
          <a:ext cx="3381004" cy="1584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0502"/>
                <a:gridCol w="169050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Převeď na decimetry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200 cm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3 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2 500 mm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8587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322717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8875</TotalTime>
  <Words>512</Words>
  <Application>Microsoft Office PowerPoint</Application>
  <PresentationFormat>Předvádění na obrazovce (4:3)</PresentationFormat>
  <Paragraphs>135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23" baseType="lpstr">
      <vt:lpstr>Arial</vt:lpstr>
      <vt:lpstr>Calibri</vt:lpstr>
      <vt:lpstr>Cambria Math</vt:lpstr>
      <vt:lpstr>Franklin Gothic Book</vt:lpstr>
      <vt:lpstr>Franklin Gothic Medium</vt:lpstr>
      <vt:lpstr>Times New Roman</vt:lpstr>
      <vt:lpstr>Tunga</vt:lpstr>
      <vt:lpstr>Wingdings</vt:lpstr>
      <vt:lpstr>Wingdings 2</vt:lpstr>
      <vt:lpstr>Úhly</vt:lpstr>
      <vt:lpstr>Human</vt:lpstr>
      <vt:lpstr>1_Human</vt:lpstr>
      <vt:lpstr>2_Human</vt:lpstr>
      <vt:lpstr>3_Human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669</cp:revision>
  <dcterms:created xsi:type="dcterms:W3CDTF">2011-02-20T11:49:28Z</dcterms:created>
  <dcterms:modified xsi:type="dcterms:W3CDTF">2013-12-15T14:39:14Z</dcterms:modified>
</cp:coreProperties>
</file>