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68" r:id="rId2"/>
    <p:sldMasterId id="2147483780" r:id="rId3"/>
    <p:sldMasterId id="2147483792" r:id="rId4"/>
    <p:sldMasterId id="2147483804" r:id="rId5"/>
  </p:sldMasterIdLst>
  <p:notesMasterIdLst>
    <p:notesMasterId r:id="rId17"/>
  </p:notesMasterIdLst>
  <p:sldIdLst>
    <p:sldId id="329" r:id="rId6"/>
    <p:sldId id="330" r:id="rId7"/>
    <p:sldId id="331" r:id="rId8"/>
    <p:sldId id="256" r:id="rId9"/>
    <p:sldId id="285" r:id="rId10"/>
    <p:sldId id="286" r:id="rId11"/>
    <p:sldId id="293" r:id="rId12"/>
    <p:sldId id="292" r:id="rId13"/>
    <p:sldId id="332" r:id="rId14"/>
    <p:sldId id="333" r:id="rId15"/>
    <p:sldId id="33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29"/>
            <p14:sldId id="330"/>
            <p14:sldId id="331"/>
            <p14:sldId id="256"/>
          </p14:sldIdLst>
        </p14:section>
        <p14:section name="Oddíl bez názvu" id="{46714C67-33BE-418B-B431-3D99F3EC3D9A}">
          <p14:sldIdLst>
            <p14:sldId id="285"/>
            <p14:sldId id="286"/>
            <p14:sldId id="293"/>
            <p14:sldId id="292"/>
            <p14:sldId id="332"/>
            <p14:sldId id="333"/>
            <p14:sldId id="33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618">
          <p15:clr>
            <a:srgbClr val="A4A3A4"/>
          </p15:clr>
        </p15:guide>
        <p15:guide id="2" pos="41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FF00"/>
    <a:srgbClr val="FF9900"/>
    <a:srgbClr val="3399FF"/>
    <a:srgbClr val="CC3300"/>
    <a:srgbClr val="00FFFF"/>
    <a:srgbClr val="66CCFF"/>
    <a:srgbClr val="008000"/>
    <a:srgbClr val="00CC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64604" autoAdjust="0"/>
  </p:normalViewPr>
  <p:slideViewPr>
    <p:cSldViewPr>
      <p:cViewPr varScale="1">
        <p:scale>
          <a:sx n="67" d="100"/>
          <a:sy n="67" d="100"/>
        </p:scale>
        <p:origin x="1188" y="60"/>
      </p:cViewPr>
      <p:guideLst>
        <p:guide orient="horz" pos="618"/>
        <p:guide pos="419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 smtClean="0"/>
              <a:t>15. 12. 2013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4115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3194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9301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3209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7365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6700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6532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371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5559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04788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3095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6202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1891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3836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07746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27291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62315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2658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0347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4426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55641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77195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2557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0412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88919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03702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86828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16416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10847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57746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88256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18883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472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 smtClean="0"/>
              <a:t>15. 12. 2013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32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796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889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0305232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VY_32_INOVACE_503_POROVNÁVÁNÍ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ČÍSEL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POROVNÁVÁNÍ ČÍSEL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879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144397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PowerPointová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porovnávání čísel s kombinací pracovních listů a zápisu na tabuli</a:t>
            </a:r>
          </a:p>
        </p:txBody>
      </p:sp>
    </p:spTree>
    <p:extLst>
      <p:ext uri="{BB962C8B-B14F-4D97-AF65-F5344CB8AC3E}">
        <p14:creationId xmlns:p14="http://schemas.microsoft.com/office/powerpoint/2010/main" val="1240231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ZÁŘÍ 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5241800" cy="539080"/>
          </a:xfrm>
          <a:prstGeom prst="rect">
            <a:avLst/>
          </a:prstGeom>
        </p:spPr>
        <p:txBody>
          <a:bodyPr anchor="b" anchorCtr="0">
            <a:normAutofit fontScale="925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VĚTŠÍ NEŽ, MENŠÍ NEŽ, JE ROVNO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5, 7: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listy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žáci doplňují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znaky nerovnosti do tabulek A, B 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6, 8: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Kontrola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doplnění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znaků nerovnosti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281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rot="20319996">
            <a:off x="1222101" y="3779827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2190608"/>
            <a:ext cx="7537316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Porovnávání čísel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840" y="11664"/>
            <a:ext cx="9114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Porovnej v pracovním listu čísla zapsaná do tabulky pomocí znaků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&gt;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5382039"/>
              </p:ext>
            </p:extLst>
          </p:nvPr>
        </p:nvGraphicFramePr>
        <p:xfrm>
          <a:off x="395537" y="2080169"/>
          <a:ext cx="3816424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84175"/>
                <a:gridCol w="648072"/>
                <a:gridCol w="158417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1 784 147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1 748 524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4 888 954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4 888 594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2 450 008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2 540 008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541 235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541 235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872 024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782 024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5 440 255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5 440 555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187 025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547 521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5 999 999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5 999 990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2228637"/>
              </p:ext>
            </p:extLst>
          </p:nvPr>
        </p:nvGraphicFramePr>
        <p:xfrm>
          <a:off x="4586920" y="2074702"/>
          <a:ext cx="3816424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84175"/>
                <a:gridCol w="648072"/>
                <a:gridCol w="1584177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75 147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87 247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847 278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578 547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478 534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487 543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554 787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545 878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16 087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16 078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2 878 989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2 878 989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1 000 000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000 000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897 898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897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989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5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1476" y="1268760"/>
            <a:ext cx="593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81228" y="1256973"/>
            <a:ext cx="593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91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917" y="26408"/>
            <a:ext cx="9114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zapsaných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znaků </a:t>
            </a:r>
            <a:r>
              <a:rPr lang="cs-CZ" sz="2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&gt;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 tabulky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pracovním listu: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1193012"/>
              </p:ext>
            </p:extLst>
          </p:nvPr>
        </p:nvGraphicFramePr>
        <p:xfrm>
          <a:off x="395537" y="2080169"/>
          <a:ext cx="3816424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84175"/>
                <a:gridCol w="648072"/>
                <a:gridCol w="158417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1 784 147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1 748 524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4 888 954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4 888 594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2 450 008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2 540 008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541 235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541 235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872 024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782 024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5 440 255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5 440 555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187 025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547 521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5 999 999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5 999 990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979712" y="2074702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979707" y="2531912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979707" y="2989127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1979702" y="3446337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979702" y="3903552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979702" y="4360767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1979697" y="4817977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1979697" y="5276216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63386"/>
              </p:ext>
            </p:extLst>
          </p:nvPr>
        </p:nvGraphicFramePr>
        <p:xfrm>
          <a:off x="4586920" y="2074702"/>
          <a:ext cx="3816424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84175"/>
                <a:gridCol w="648072"/>
                <a:gridCol w="1584177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75 147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87 247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847 278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578 547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478 534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487 543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554 787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545 878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16 087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16 078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2 878 989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2 878 989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1 000 000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000 000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897 898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897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989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5" name="TextovéPole 44"/>
          <p:cNvSpPr txBox="1"/>
          <p:nvPr/>
        </p:nvSpPr>
        <p:spPr>
          <a:xfrm>
            <a:off x="6171095" y="2069235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6171090" y="2526445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167290" y="4356312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171090" y="2969805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6171085" y="3440870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171080" y="3884225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167285" y="4827377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171085" y="5269730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6</a:t>
            </a:fld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91476" y="1268760"/>
            <a:ext cx="593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581228" y="1256973"/>
            <a:ext cx="593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55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5" grpId="0" animBg="1"/>
      <p:bldP spid="36" grpId="0" animBg="1"/>
      <p:bldP spid="37" grpId="0" animBg="1"/>
      <p:bldP spid="38" grpId="0" animBg="1"/>
      <p:bldP spid="41" grpId="0" animBg="1"/>
      <p:bldP spid="42" grpId="0" animBg="1"/>
      <p:bldP spid="43" grpId="0" animBg="1"/>
      <p:bldP spid="45" grpId="0" animBg="1"/>
      <p:bldP spid="46" grpId="0" animBg="1"/>
      <p:bldP spid="48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092" y="11664"/>
            <a:ext cx="9114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Vypočítej a porovnej v pracovním listu zapsaná čísla do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tabulky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pomocí znaků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&gt;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2709740"/>
              </p:ext>
            </p:extLst>
          </p:nvPr>
        </p:nvGraphicFramePr>
        <p:xfrm>
          <a:off x="160002" y="2080169"/>
          <a:ext cx="306590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09716"/>
                <a:gridCol w="648072"/>
                <a:gridCol w="10081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450 :   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60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800 : 10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70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360 :   6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100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24 :   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  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200 · 20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3 500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30 · 70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2 150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72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· 80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6 760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19 ·   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161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2282723"/>
              </p:ext>
            </p:extLst>
          </p:nvPr>
        </p:nvGraphicFramePr>
        <p:xfrm>
          <a:off x="3880500" y="2074702"/>
          <a:ext cx="4717495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5246"/>
                <a:gridCol w="648072"/>
                <a:gridCol w="1584177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1 254 –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    987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­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268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13 786 –   1 254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12 352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12 548 –      999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11 550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25 780 –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12 248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13 523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987 +      597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1 484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1 691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+   2 563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254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2 588 +   4 555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7 143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12 814 + 15 597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28 511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7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295478" y="1256973"/>
            <a:ext cx="593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1476" y="1268760"/>
            <a:ext cx="593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297505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4898" y="0"/>
            <a:ext cx="9114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výpočtů a zapsaných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znaků </a:t>
            </a:r>
            <a:r>
              <a:rPr lang="cs-CZ" sz="2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&gt;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do tabulky v pracovním listu: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2041522"/>
              </p:ext>
            </p:extLst>
          </p:nvPr>
        </p:nvGraphicFramePr>
        <p:xfrm>
          <a:off x="160002" y="2080169"/>
          <a:ext cx="306590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09716"/>
                <a:gridCol w="648072"/>
                <a:gridCol w="10081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450 :   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60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800 : 10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70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360 :   6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100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24 :   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  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200 · 20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3 500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30 · 70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2 150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72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· 80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6 760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19 ·   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161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550207" y="2074702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550202" y="2531912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550202" y="2989127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1550197" y="3446337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550197" y="3903552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550197" y="4360767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1550192" y="4817977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1550192" y="5276216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8010746"/>
              </p:ext>
            </p:extLst>
          </p:nvPr>
        </p:nvGraphicFramePr>
        <p:xfrm>
          <a:off x="3903360" y="2074702"/>
          <a:ext cx="4717495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5246"/>
                <a:gridCol w="648072"/>
                <a:gridCol w="1584177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1 254 –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    987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­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268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13 786 –   1 254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12 352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12 548 –      999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11 550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25 780 –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12 248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13 523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987 +      597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1 484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1 691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+   2 563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254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2 588 +   4 555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7 143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12 814 + 15 597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28 511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5" name="TextovéPole 44"/>
          <p:cNvSpPr txBox="1"/>
          <p:nvPr/>
        </p:nvSpPr>
        <p:spPr>
          <a:xfrm>
            <a:off x="6388605" y="2069235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6388600" y="2526445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384800" y="4356312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388600" y="2969805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6388595" y="3440870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388590" y="3884225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384795" y="4827377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388595" y="5269730"/>
            <a:ext cx="648072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&lt;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8</a:t>
            </a:fld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91476" y="1268760"/>
            <a:ext cx="593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295478" y="1256973"/>
            <a:ext cx="593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343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5" grpId="0" animBg="1"/>
      <p:bldP spid="36" grpId="0" animBg="1"/>
      <p:bldP spid="37" grpId="0" animBg="1"/>
      <p:bldP spid="38" grpId="0" animBg="1"/>
      <p:bldP spid="41" grpId="0" animBg="1"/>
      <p:bldP spid="42" grpId="0" animBg="1"/>
      <p:bldP spid="43" grpId="0" animBg="1"/>
      <p:bldP spid="45" grpId="0" animBg="1"/>
      <p:bldP spid="46" grpId="0" animBg="1"/>
      <p:bldP spid="48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556713"/>
            <a:ext cx="2133600" cy="476250"/>
          </a:xfrm>
        </p:spPr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9</a:t>
            </a:fld>
            <a:endParaRPr lang="cs-CZ">
              <a:solidFill>
                <a:srgbClr val="795339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7882139"/>
              </p:ext>
            </p:extLst>
          </p:nvPr>
        </p:nvGraphicFramePr>
        <p:xfrm>
          <a:off x="0" y="246738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Pracovní list 503/list č. 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Porovnávání čísel: Porovnej čísla zapsaná do tabulky pomocí znaků  &lt;,  &gt;,  = :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4137603"/>
              </p:ext>
            </p:extLst>
          </p:nvPr>
        </p:nvGraphicFramePr>
        <p:xfrm>
          <a:off x="395537" y="2391657"/>
          <a:ext cx="3816424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84175"/>
                <a:gridCol w="648072"/>
                <a:gridCol w="158417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1 784 147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1 748 524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4 888 954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4 888 594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2 450 008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2 540 008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541 235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541 235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872 024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782 024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5 440 255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5 440 555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187 025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547 521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5 999 999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5 999 990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7485719"/>
              </p:ext>
            </p:extLst>
          </p:nvPr>
        </p:nvGraphicFramePr>
        <p:xfrm>
          <a:off x="4586920" y="2386190"/>
          <a:ext cx="3816424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84175"/>
                <a:gridCol w="648072"/>
                <a:gridCol w="1584177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75 147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87 247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847 278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578 547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478 534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487 543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554 787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545 878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16 087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16 078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2 878 989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2 878 989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1 000 000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000 000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897 898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897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989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91476" y="1580248"/>
            <a:ext cx="554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581228" y="1568461"/>
            <a:ext cx="554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70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556713"/>
            <a:ext cx="2133600" cy="476250"/>
          </a:xfrm>
        </p:spPr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10</a:t>
            </a:fld>
            <a:endParaRPr lang="cs-CZ">
              <a:solidFill>
                <a:srgbClr val="795339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2682565"/>
              </p:ext>
            </p:extLst>
          </p:nvPr>
        </p:nvGraphicFramePr>
        <p:xfrm>
          <a:off x="0" y="246738"/>
          <a:ext cx="9144000" cy="1493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Pracovní list 503/list č. 7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Porovnávání čísel: Vypočítej a porovnej čísla zapsaná do tabulky pomocí znaků  &lt;,  &gt;,  = :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5419007"/>
              </p:ext>
            </p:extLst>
          </p:nvPr>
        </p:nvGraphicFramePr>
        <p:xfrm>
          <a:off x="160002" y="2803625"/>
          <a:ext cx="306590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09716"/>
                <a:gridCol w="648072"/>
                <a:gridCol w="10081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450 :   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60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800 : 10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70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360 :   6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100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24 :   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  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200 · 20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3 500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30 · 70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2 150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72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· 80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6 760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19 ·   9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161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5547683"/>
              </p:ext>
            </p:extLst>
          </p:nvPr>
        </p:nvGraphicFramePr>
        <p:xfrm>
          <a:off x="3880500" y="2798158"/>
          <a:ext cx="4717495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5246"/>
                <a:gridCol w="648072"/>
                <a:gridCol w="1584177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1 254 –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     987 </a:t>
                      </a:r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­ 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268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13 786 –   1 254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12 352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12 548 –      999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11 550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25 780 –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12 248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13 523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   987 +      597 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1 484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1 691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+   2 563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r>
                        <a:rPr lang="cs-CZ" sz="2400" b="1" baseline="0" dirty="0" smtClean="0">
                          <a:latin typeface="Arial" pitchFamily="34" charset="0"/>
                          <a:cs typeface="Arial" pitchFamily="34" charset="0"/>
                        </a:rPr>
                        <a:t> 254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  2 588 +   4 555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7 143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12 814 + 15 597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400" b="1" dirty="0" smtClean="0">
                          <a:latin typeface="Arial" pitchFamily="34" charset="0"/>
                          <a:cs typeface="Arial" pitchFamily="34" charset="0"/>
                        </a:rPr>
                        <a:t>28 511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Zástupný symbol pro číslo snímku 1"/>
          <p:cNvSpPr txBox="1">
            <a:spLocks/>
          </p:cNvSpPr>
          <p:nvPr/>
        </p:nvSpPr>
        <p:spPr>
          <a:xfrm>
            <a:off x="6553200" y="6968681"/>
            <a:ext cx="2133600" cy="476250"/>
          </a:xfrm>
          <a:prstGeom prst="rect">
            <a:avLst/>
          </a:prstGeom>
        </p:spPr>
        <p:txBody>
          <a:bodyPr anchor="b" anchorCtr="0"/>
          <a:lstStyle>
            <a:defPPr>
              <a:defRPr lang="cs-CZ"/>
            </a:defPPr>
            <a:lvl1pPr marL="0" algn="r" defTabSz="914400" rtl="0" eaLnBrk="1" latinLnBrk="0" hangingPunct="1">
              <a:defRPr lang="en-US" sz="1200" kern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8B6516A-0A55-4A40-956F-2352E90928C9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95478" y="1980429"/>
            <a:ext cx="554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1476" y="1992216"/>
            <a:ext cx="554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941503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322717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5838</TotalTime>
  <Words>956</Words>
  <Application>Microsoft Office PowerPoint</Application>
  <PresentationFormat>Předvádění na obrazovce (4:3)</PresentationFormat>
  <Paragraphs>310</Paragraphs>
  <Slides>11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24" baseType="lpstr">
      <vt:lpstr>Arial</vt:lpstr>
      <vt:lpstr>Calibri</vt:lpstr>
      <vt:lpstr>Cambria Math</vt:lpstr>
      <vt:lpstr>Franklin Gothic Book</vt:lpstr>
      <vt:lpstr>Franklin Gothic Medium</vt:lpstr>
      <vt:lpstr>Tunga</vt:lpstr>
      <vt:lpstr>Wingdings</vt:lpstr>
      <vt:lpstr>Wingdings 2</vt:lpstr>
      <vt:lpstr>Úhly</vt:lpstr>
      <vt:lpstr>Human</vt:lpstr>
      <vt:lpstr>1_Human</vt:lpstr>
      <vt:lpstr>2_Human</vt:lpstr>
      <vt:lpstr>3_Human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372</cp:revision>
  <dcterms:created xsi:type="dcterms:W3CDTF">2011-02-20T11:49:28Z</dcterms:created>
  <dcterms:modified xsi:type="dcterms:W3CDTF">2013-12-15T14:40:20Z</dcterms:modified>
</cp:coreProperties>
</file>