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68" r:id="rId2"/>
    <p:sldMasterId id="2147483780" r:id="rId3"/>
    <p:sldMasterId id="2147483792" r:id="rId4"/>
  </p:sldMasterIdLst>
  <p:notesMasterIdLst>
    <p:notesMasterId r:id="rId19"/>
  </p:notesMasterIdLst>
  <p:sldIdLst>
    <p:sldId id="393" r:id="rId5"/>
    <p:sldId id="394" r:id="rId6"/>
    <p:sldId id="395" r:id="rId7"/>
    <p:sldId id="256" r:id="rId8"/>
    <p:sldId id="362" r:id="rId9"/>
    <p:sldId id="370" r:id="rId10"/>
    <p:sldId id="386" r:id="rId11"/>
    <p:sldId id="387" r:id="rId12"/>
    <p:sldId id="371" r:id="rId13"/>
    <p:sldId id="388" r:id="rId14"/>
    <p:sldId id="389" r:id="rId15"/>
    <p:sldId id="396" r:id="rId16"/>
    <p:sldId id="397" r:id="rId17"/>
    <p:sldId id="39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AADD167-82C3-4DF7-8557-ADA4487E5285}">
          <p14:sldIdLst>
            <p14:sldId id="393"/>
            <p14:sldId id="394"/>
            <p14:sldId id="395"/>
            <p14:sldId id="256"/>
          </p14:sldIdLst>
        </p14:section>
        <p14:section name="Oddíl bez názvu" id="{46714C67-33BE-418B-B431-3D99F3EC3D9A}">
          <p14:sldIdLst>
            <p14:sldId id="362"/>
            <p14:sldId id="370"/>
            <p14:sldId id="386"/>
            <p14:sldId id="387"/>
            <p14:sldId id="371"/>
            <p14:sldId id="388"/>
            <p14:sldId id="389"/>
            <p14:sldId id="396"/>
            <p14:sldId id="397"/>
            <p14:sldId id="3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933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8000"/>
    <a:srgbClr val="00FFFF"/>
    <a:srgbClr val="0000FF"/>
    <a:srgbClr val="00FF00"/>
    <a:srgbClr val="000000"/>
    <a:srgbClr val="9900CC"/>
    <a:srgbClr val="CC3300"/>
    <a:srgbClr val="660033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05" autoAdjust="0"/>
    <p:restoredTop sz="64604" autoAdjust="0"/>
  </p:normalViewPr>
  <p:slideViewPr>
    <p:cSldViewPr>
      <p:cViewPr varScale="1">
        <p:scale>
          <a:sx n="67" d="100"/>
          <a:sy n="67" d="100"/>
        </p:scale>
        <p:origin x="1232" y="60"/>
      </p:cViewPr>
      <p:guideLst>
        <p:guide orient="horz" pos="1933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C3903-FCDB-4C7A-A4DC-AAD1E44EC9AB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C449B-83A6-4662-BD96-EBE3B7836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743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C449B-83A6-4662-BD96-EBE3B78363E4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22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C449B-83A6-4662-BD96-EBE3B78363E4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22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C449B-83A6-4662-BD96-EBE3B78363E4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22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B5261-D328-47B9-B9EC-44FA55F6DDBE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E9A2-8EFD-4932-B6AD-F7D5AED7A20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C3CA-586C-4FDC-A5E5-2613F0A70A21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44E3-9D45-46C6-9D04-BB9EE6D28999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7AA6-3C87-40ED-B966-368689B78E76}" type="datetime1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DF34-C85F-440C-A254-F3DCD4E79BD4}" type="datetime1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548D8-4089-4603-A855-800F7A00FD10}" type="datetime1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9C13-1B42-46EA-8C5B-8B301673DB86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7FB3-EF79-44F6-80BE-80BBD55B2271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68A9-127A-4C25-9B73-8722E39D1615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DAE7-272B-471E-898F-43CA9B3A03E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 smtClean="0"/>
              <a:t>15. 12. 2013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 smtClean="0"/>
              <a:t>15. 12. 2013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 smtClean="0"/>
              <a:t>15. 12. 2013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 smtClean="0"/>
              <a:t>15. 12. 2013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4115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319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9301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3209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7365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6700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6532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371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5559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0478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3095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2400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187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5743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2223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2534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678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508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9911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9727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3278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935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6BF57EA-C831-4359-92C6-61C32B646A1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 smtClean="0"/>
              <a:t>15. 12. 2013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32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077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193504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VY_32_INOVACE_504_PÍSEMNÉ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DĚLENÍ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PROCVIČOVÁNÍ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PÍSEMNÉHO DĚLENÍ JEDNOCIFERNÝM DĚLITELEM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046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19615"/>
            <a:ext cx="8892480" cy="144397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matematika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pro 5. ročník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Tato Microsoft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PowerPointová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prezentace slouží k procvičování  a kontrole 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písemného dělení jednociferným dělitelem s kombinací pracovních listů a zápisu na tabuli</a:t>
            </a:r>
          </a:p>
        </p:txBody>
      </p:sp>
    </p:spTree>
    <p:extLst>
      <p:ext uri="{BB962C8B-B14F-4D97-AF65-F5344CB8AC3E}">
        <p14:creationId xmlns:p14="http://schemas.microsoft.com/office/powerpoint/2010/main" val="354403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ZÁŘÍ 2011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3129862" y="1269981"/>
            <a:ext cx="5834626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DĚLENEC, DĚLITEL, PODÍL, ZKOUŠKA </a:t>
            </a:r>
            <a:endParaRPr lang="cs-CZ" sz="2400" b="0" dirty="0">
              <a:solidFill>
                <a:prstClr val="black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Metodické pokyny:</a:t>
            </a:r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3475247" y="3214994"/>
            <a:ext cx="5241800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250825" y="2635573"/>
            <a:ext cx="8877240" cy="37457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5, 6, 9:</a:t>
            </a: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Zopakování a ukázka postupu dělení jednociferným dělitelem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7, 10: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Pracovní listy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– žáci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počítají příklady a provádí zkoušky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8, 11: </a:t>
            </a: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Kontrola výpočtu příkladů a zkoušek</a:t>
            </a:r>
          </a:p>
          <a:p>
            <a:pPr lvl="0">
              <a:lnSpc>
                <a:spcPct val="120000"/>
              </a:lnSpc>
              <a:buClr>
                <a:srgbClr val="AD2E27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12, 13: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>
                <a:srgbClr val="795339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listy pro tisk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8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ovéPole 40"/>
          <p:cNvSpPr txBox="1"/>
          <p:nvPr/>
        </p:nvSpPr>
        <p:spPr>
          <a:xfrm rot="20786966">
            <a:off x="1472575" y="3839947"/>
            <a:ext cx="253466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(23 + 15 + 7) : 3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 rot="20639779">
            <a:off x="773414" y="1356335"/>
            <a:ext cx="3438762" cy="1631216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60</a:t>
            </a:r>
            <a:r>
              <a:rPr lang="cs-CZ" sz="2000" b="1" baseline="-25000" dirty="0" smtClean="0">
                <a:latin typeface="Arial" pitchFamily="34" charset="0"/>
                <a:cs typeface="Arial" pitchFamily="34" charset="0"/>
              </a:rPr>
              <a:t>┘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72 : 24 = 253           253</a:t>
            </a:r>
          </a:p>
          <a:p>
            <a:pPr marL="342900" indent="-342900">
              <a:buAutoNum type="arabicPlain" startAt="12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7   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 x 24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72                         1 012  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0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5 06  </a:t>
            </a:r>
            <a:endParaRPr lang="cs-CZ" sz="20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                            6 072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5006790" y="3067854"/>
            <a:ext cx="3339376" cy="1631216"/>
            <a:chOff x="5006790" y="3082952"/>
            <a:chExt cx="3339376" cy="1631216"/>
          </a:xfrm>
        </p:grpSpPr>
        <p:sp>
          <p:nvSpPr>
            <p:cNvPr id="32" name="TextovéPole 31"/>
            <p:cNvSpPr txBox="1"/>
            <p:nvPr/>
          </p:nvSpPr>
          <p:spPr>
            <a:xfrm rot="1218063">
              <a:off x="5006790" y="3082952"/>
              <a:ext cx="3339376" cy="1631216"/>
            </a:xfrm>
            <a:prstGeom prst="rect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>
              <a:solidFill>
                <a:srgbClr val="0000FF"/>
              </a:solidFill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latin typeface="Arial" pitchFamily="34" charset="0"/>
                  <a:cs typeface="Arial" pitchFamily="34" charset="0"/>
                </a:rPr>
                <a:t>              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5 , 9 8       setiny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Jednotky             desetiny </a:t>
              </a:r>
            </a:p>
            <a:p>
              <a:endPara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0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    desetinná čárka      </a:t>
              </a:r>
              <a:endParaRPr lang="cs-CZ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4" name="Přímá spojnice se šipkou 33"/>
            <p:cNvCxnSpPr/>
            <p:nvPr/>
          </p:nvCxnSpPr>
          <p:spPr>
            <a:xfrm rot="1218063" flipH="1">
              <a:off x="6095567" y="3238069"/>
              <a:ext cx="247178" cy="2880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se šipkou 34"/>
            <p:cNvCxnSpPr/>
            <p:nvPr/>
          </p:nvCxnSpPr>
          <p:spPr>
            <a:xfrm flipH="1">
              <a:off x="6424744" y="3428429"/>
              <a:ext cx="143524" cy="864667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se šipkou 37"/>
            <p:cNvCxnSpPr/>
            <p:nvPr/>
          </p:nvCxnSpPr>
          <p:spPr>
            <a:xfrm rot="1218063">
              <a:off x="7103438" y="3494232"/>
              <a:ext cx="379318" cy="0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/>
            <p:cNvCxnSpPr/>
            <p:nvPr/>
          </p:nvCxnSpPr>
          <p:spPr>
            <a:xfrm>
              <a:off x="6790986" y="3429974"/>
              <a:ext cx="342739" cy="5063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bdélník 10"/>
          <p:cNvSpPr/>
          <p:nvPr/>
        </p:nvSpPr>
        <p:spPr>
          <a:xfrm rot="21449531">
            <a:off x="887913" y="1359612"/>
            <a:ext cx="7537316" cy="34163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4925">
            <a:solidFill>
              <a:srgbClr val="FFFF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MATEMATIKA 5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DĚLENÍ JEDNOCIFERNÝM  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ČÍSLEM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170226" y="258302"/>
            <a:ext cx="1471878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C000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 x 2 = 26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2515309">
            <a:off x="3740887" y="713858"/>
            <a:ext cx="205537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12 x 100 x 5 =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22" name="Plus 21"/>
          <p:cNvSpPr/>
          <p:nvPr/>
        </p:nvSpPr>
        <p:spPr>
          <a:xfrm>
            <a:off x="122985" y="3693895"/>
            <a:ext cx="492204" cy="484825"/>
          </a:xfrm>
          <a:prstGeom prst="mathPlus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3" name="Minus 22"/>
          <p:cNvSpPr/>
          <p:nvPr/>
        </p:nvSpPr>
        <p:spPr>
          <a:xfrm>
            <a:off x="254436" y="5548567"/>
            <a:ext cx="522335" cy="410344"/>
          </a:xfrm>
          <a:prstGeom prst="mathMinus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Násobení 23"/>
          <p:cNvSpPr/>
          <p:nvPr/>
        </p:nvSpPr>
        <p:spPr>
          <a:xfrm>
            <a:off x="413867" y="4489334"/>
            <a:ext cx="579512" cy="419472"/>
          </a:xfrm>
          <a:prstGeom prst="mathMultiply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">
              <a:avLst/>
            </a:prstTxWarp>
            <a:sp3d extrusionH="57150">
              <a:bevelT w="38100" h="38100"/>
            </a:sp3d>
          </a:bodyPr>
          <a:lstStyle/>
          <a:p>
            <a:pPr algn="ctr"/>
            <a:endParaRPr lang="cs-CZ">
              <a:solidFill>
                <a:schemeClr val="accent5">
                  <a:lumMod val="75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Dělení 24"/>
          <p:cNvSpPr/>
          <p:nvPr/>
        </p:nvSpPr>
        <p:spPr>
          <a:xfrm>
            <a:off x="660096" y="5132821"/>
            <a:ext cx="576064" cy="380628"/>
          </a:xfrm>
          <a:prstGeom prst="mathDivide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Je rovno 25"/>
          <p:cNvSpPr/>
          <p:nvPr/>
        </p:nvSpPr>
        <p:spPr>
          <a:xfrm>
            <a:off x="1736903" y="5513449"/>
            <a:ext cx="502603" cy="360040"/>
          </a:xfrm>
          <a:prstGeom prst="mathEqual">
            <a:avLst>
              <a:gd name="adj1" fmla="val 23520"/>
              <a:gd name="adj2" fmla="val 0"/>
            </a:avLst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Není rovno 26"/>
          <p:cNvSpPr/>
          <p:nvPr/>
        </p:nvSpPr>
        <p:spPr>
          <a:xfrm>
            <a:off x="993379" y="5978651"/>
            <a:ext cx="542508" cy="288032"/>
          </a:xfrm>
          <a:prstGeom prst="mathNotEqual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17112" y="6403698"/>
            <a:ext cx="319318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&lt;</a:t>
            </a:r>
            <a:endParaRPr lang="cs-CZ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855748" y="6403498"/>
            <a:ext cx="320922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&gt;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7727677" y="263500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&gt; 128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20319996">
            <a:off x="35293" y="762389"/>
            <a:ext cx="3284874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230 + 125 + 141 + 321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133725" y="895387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=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146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gradFill>
                <a:gsLst>
                  <a:gs pos="0">
                    <a:srgbClr val="00B050"/>
                  </a:gs>
                  <a:gs pos="7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rect">
                  <a:fillToRect l="100000" t="100000"/>
                </a:path>
              </a:gradFill>
              <a:ln>
                <a:solidFill>
                  <a:srgbClr val="0000FF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37 </a:t>
                </a:r>
                <a:r>
                  <a:rPr lang="cs-CZ" sz="2000" b="1" i="1" dirty="0" smtClean="0">
                    <a:latin typeface="Arial" pitchFamily="34" charset="0"/>
                    <a:cs typeface="Arial" pitchFamily="34" charset="0"/>
                  </a:rPr>
                  <a:t>cm</a:t>
                </a:r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𝟑𝟕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𝟏𝟎𝟎</m:t>
                        </m:r>
                      </m:den>
                    </m:f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𝒎</m:t>
                    </m:r>
                  </m:oMath>
                </a14:m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blipFill rotWithShape="1">
                <a:blip r:embed="rId2"/>
                <a:stretch>
                  <a:fillRect l="-1153" b="-1515"/>
                </a:stretch>
              </a:blipFill>
              <a:ln>
                <a:solidFill>
                  <a:srgbClr val="0000FF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ovéPole 38"/>
          <p:cNvSpPr txBox="1"/>
          <p:nvPr/>
        </p:nvSpPr>
        <p:spPr>
          <a:xfrm rot="975301">
            <a:off x="6222076" y="1637082"/>
            <a:ext cx="2497800" cy="40011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3 Kč 50 h = 3,50 Kč</a:t>
            </a:r>
            <a:endParaRPr lang="cs-CZ" sz="20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294" y="5519708"/>
            <a:ext cx="782796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 rot="283114">
            <a:off x="1636360" y="4459562"/>
            <a:ext cx="6651205" cy="1323439"/>
          </a:xfrm>
          <a:prstGeom prst="rect">
            <a:avLst/>
          </a:prstGeom>
          <a:gradFill>
            <a:gsLst>
              <a:gs pos="0">
                <a:srgbClr val="CC6600"/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1" lon="1938000" rev="20412002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Cyklista jel dvouetapový závod. První etapu závodu ve stoupání do kopce ujel za 2 h 50 minut. Jeho celkový čas závodu byl 4 h 12 minut. Za jak dlouho ujel druhou etapu závodu?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41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4" y="22148"/>
            <a:ext cx="914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PÍSEMNÉ DĚLENÍ – JENOCIFERNÝM DĚLITELEM</a:t>
            </a:r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63571" y="168083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DĚLENEC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023244" y="4056594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DĚLITEL</a:t>
            </a:r>
            <a:endParaRPr lang="cs-CZ" b="1" dirty="0">
              <a:solidFill>
                <a:srgbClr val="99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939876" y="264528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2452379" y="264528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967390" y="264528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481356" y="2645967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3993859" y="2647347"/>
            <a:ext cx="3417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latin typeface="Arial" pitchFamily="34" charset="0"/>
                <a:cs typeface="Arial" pitchFamily="34" charset="0"/>
              </a:rPr>
              <a:t>: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347051" y="264528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4848412" y="2657221"/>
            <a:ext cx="5148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376945" y="2655452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5889448" y="2657221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403459" y="264568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5656648" y="1707177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PODÍL</a:t>
            </a:r>
            <a:endParaRPr lang="cs-CZ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Levá složená závorka 13"/>
          <p:cNvSpPr/>
          <p:nvPr/>
        </p:nvSpPr>
        <p:spPr>
          <a:xfrm rot="5400000">
            <a:off x="2653346" y="1602591"/>
            <a:ext cx="507982" cy="1646891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6" name="Levá složená závorka 15"/>
          <p:cNvSpPr/>
          <p:nvPr/>
        </p:nvSpPr>
        <p:spPr>
          <a:xfrm rot="16200000">
            <a:off x="4304754" y="3534466"/>
            <a:ext cx="583449" cy="216024"/>
          </a:xfrm>
          <a:prstGeom prst="leftBrace">
            <a:avLst/>
          </a:prstGeom>
          <a:ln>
            <a:solidFill>
              <a:srgbClr val="99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00FF"/>
              </a:solidFill>
            </a:endParaRPr>
          </a:p>
        </p:txBody>
      </p:sp>
      <p:sp>
        <p:nvSpPr>
          <p:cNvPr id="17" name="Levá složená závorka 16"/>
          <p:cNvSpPr/>
          <p:nvPr/>
        </p:nvSpPr>
        <p:spPr>
          <a:xfrm rot="5400000">
            <a:off x="5916378" y="1980714"/>
            <a:ext cx="444993" cy="964453"/>
          </a:xfrm>
          <a:prstGeom prst="leftBrace">
            <a:avLst/>
          </a:prstGeom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246441" y="889254"/>
            <a:ext cx="1918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ZOPAKUJME SI:</a:t>
            </a:r>
            <a:endParaRPr lang="cs-CZ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2" grpId="0"/>
      <p:bldP spid="35" grpId="0"/>
      <p:bldP spid="14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4" y="11664"/>
            <a:ext cx="914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PÍSEMNÉ DĚLENÍ – JENOCIFERNÝM DĚLITELEM</a:t>
            </a:r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10222" y="126569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877317" y="1265689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392328" y="126569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906294" y="1266371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2418797" y="1267751"/>
            <a:ext cx="3417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4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771989" y="126569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3273350" y="1277625"/>
            <a:ext cx="5148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3801883" y="127585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4314386" y="127762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828397" y="126608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5633084" y="424305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6200179" y="4243053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715190" y="424305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229156" y="424373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6853541" y="3511875"/>
            <a:ext cx="3417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7240452" y="351412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730186" y="3605433"/>
            <a:ext cx="20697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______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6201798" y="2797379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6714301" y="2799148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7228312" y="2787607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248706" y="742643"/>
            <a:ext cx="4378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ZOPAKUJEME SI POSTUP PŘI DĚLENÍ:</a:t>
            </a:r>
            <a:endParaRPr lang="cs-CZ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873186" y="205105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4400" dirty="0" smtClean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394603" y="206242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1396875" y="277439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916469" y="277860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4" name="TextovéPole 43"/>
          <p:cNvSpPr txBox="1"/>
          <p:nvPr/>
        </p:nvSpPr>
        <p:spPr>
          <a:xfrm>
            <a:off x="4860032" y="2784603"/>
            <a:ext cx="10631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4400" i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4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.:</a:t>
            </a:r>
          </a:p>
        </p:txBody>
      </p:sp>
      <p:cxnSp>
        <p:nvCxnSpPr>
          <p:cNvPr id="11" name="Přímá spojnice se šipkou 10"/>
          <p:cNvCxnSpPr>
            <a:stCxn id="27" idx="2"/>
          </p:cNvCxnSpPr>
          <p:nvPr/>
        </p:nvCxnSpPr>
        <p:spPr>
          <a:xfrm flipH="1">
            <a:off x="1641755" y="2035131"/>
            <a:ext cx="1" cy="236653"/>
          </a:xfrm>
          <a:prstGeom prst="straightConnector1">
            <a:avLst/>
          </a:prstGeom>
          <a:ln w="25400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28" idx="2"/>
            <a:endCxn id="43" idx="0"/>
          </p:cNvCxnSpPr>
          <p:nvPr/>
        </p:nvCxnSpPr>
        <p:spPr>
          <a:xfrm>
            <a:off x="2155722" y="2035812"/>
            <a:ext cx="10175" cy="742788"/>
          </a:xfrm>
          <a:prstGeom prst="straightConnector1">
            <a:avLst/>
          </a:prstGeom>
          <a:ln w="254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 rot="5400000">
            <a:off x="886999" y="1550596"/>
            <a:ext cx="4203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˥</a:t>
            </a:r>
            <a:endParaRPr lang="cs-CZ" sz="4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1924916" y="3491271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</a:t>
            </a:r>
          </a:p>
        </p:txBody>
      </p:sp>
      <p:grpSp>
        <p:nvGrpSpPr>
          <p:cNvPr id="2" name="Skupina 1"/>
          <p:cNvGrpSpPr/>
          <p:nvPr/>
        </p:nvGrpSpPr>
        <p:grpSpPr>
          <a:xfrm>
            <a:off x="5724174" y="4265507"/>
            <a:ext cx="2077300" cy="819677"/>
            <a:chOff x="5369105" y="5301208"/>
            <a:chExt cx="2077300" cy="819677"/>
          </a:xfrm>
        </p:grpSpPr>
        <p:sp>
          <p:nvSpPr>
            <p:cNvPr id="35" name="TextovéPole 34"/>
            <p:cNvSpPr txBox="1"/>
            <p:nvPr/>
          </p:nvSpPr>
          <p:spPr>
            <a:xfrm>
              <a:off x="5376608" y="5351444"/>
              <a:ext cx="206979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4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______</a:t>
              </a:r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5369105" y="5301208"/>
              <a:ext cx="206979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4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______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256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8" grpId="0"/>
      <p:bldP spid="39" grpId="0"/>
      <p:bldP spid="40" grpId="0"/>
      <p:bldP spid="41" grpId="0"/>
      <p:bldP spid="48" grpId="0"/>
      <p:bldP spid="49" grpId="0"/>
      <p:bldP spid="50" grpId="0"/>
      <p:bldP spid="51" grpId="0"/>
      <p:bldP spid="52" grpId="0"/>
      <p:bldP spid="53" grpId="0"/>
      <p:bldP spid="36" grpId="0"/>
      <p:bldP spid="37" grpId="0"/>
      <p:bldP spid="42" grpId="0"/>
      <p:bldP spid="43" grpId="0"/>
      <p:bldP spid="44" grpId="0"/>
      <p:bldP spid="19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ovéPole 45"/>
          <p:cNvSpPr txBox="1"/>
          <p:nvPr/>
        </p:nvSpPr>
        <p:spPr>
          <a:xfrm>
            <a:off x="0" y="-93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Písemné dělení jednociferným dělitelem.</a:t>
            </a:r>
          </a:p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 pracovního listu vypočítej příklady a proveď zkoušky: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261071" y="127628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1 122 : 6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10135" y="127225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1 025 : 5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3132" y="3118637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1 888 : 8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507942" y="312100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304 : 9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40630" y="4924602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1 624 : 4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518824" y="493548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275 : 7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77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ovéPole 45"/>
          <p:cNvSpPr txBox="1"/>
          <p:nvPr/>
        </p:nvSpPr>
        <p:spPr>
          <a:xfrm>
            <a:off x="0" y="-93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písemného dělení jednociferným dělitelem </a:t>
            </a:r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pracovním listu.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264904" y="1268760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187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52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42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0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419289" y="1268859"/>
            <a:ext cx="12089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 187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6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1 122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261071" y="127628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1 122 : 6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345687"/>
              </p:ext>
            </p:extLst>
          </p:nvPr>
        </p:nvGraphicFramePr>
        <p:xfrm>
          <a:off x="8778180" y="3596608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6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78180" y="3596608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528234" y="1272168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205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02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25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0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682619" y="1272267"/>
            <a:ext cx="12089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 205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5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1 025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510135" y="127225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1 025 : 5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5353" y="3124366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236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28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48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0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409738" y="3124465"/>
            <a:ext cx="12089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 236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8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1 888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243132" y="3118637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1 888 : 8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529052" y="3124366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256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50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54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0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6677046" y="3124465"/>
            <a:ext cx="12089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 256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9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2 304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4507942" y="312100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304 : 9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6" name="Objek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613513"/>
              </p:ext>
            </p:extLst>
          </p:nvPr>
        </p:nvGraphicFramePr>
        <p:xfrm>
          <a:off x="8778176" y="540021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7" name="Rovnice" r:id="rId5" imgW="114120" imgH="215640" progId="Equation.3">
                  <p:embed/>
                </p:oleObj>
              </mc:Choice>
              <mc:Fallback>
                <p:oleObj name="Rovnice" r:id="rId5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78176" y="540021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ovéPole 26"/>
          <p:cNvSpPr txBox="1"/>
          <p:nvPr/>
        </p:nvSpPr>
        <p:spPr>
          <a:xfrm>
            <a:off x="255349" y="4927968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406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02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24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0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2409734" y="4928067"/>
            <a:ext cx="12089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 406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4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1 624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240630" y="4924602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1 624 : 4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539855" y="4938670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325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17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35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0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677042" y="4928067"/>
            <a:ext cx="12089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 325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7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75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518824" y="493548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275 : 7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6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7" grpId="0"/>
      <p:bldP spid="9" grpId="0"/>
      <p:bldP spid="11" grpId="0"/>
      <p:bldP spid="13" grpId="0"/>
      <p:bldP spid="16" grpId="0"/>
      <p:bldP spid="20" grpId="0"/>
      <p:bldP spid="23" grpId="0"/>
      <p:bldP spid="27" grpId="0"/>
      <p:bldP spid="29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4" y="11664"/>
            <a:ext cx="914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PÍSEMNÉ DĚLENÍ – JENOCIFERNÝM DĚLITELEM</a:t>
            </a:r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89018" y="126569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756113" y="1265689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271124" y="126569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785090" y="1266371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4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297593" y="1267751"/>
            <a:ext cx="3417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4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650785" y="126569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3152146" y="1277625"/>
            <a:ext cx="5148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3680679" y="127585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4193182" y="127762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707193" y="126608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5348690" y="410762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5915785" y="4107623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430796" y="410762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944762" y="410830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6569147" y="3376445"/>
            <a:ext cx="3417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6956058" y="337869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5238958" y="3470003"/>
            <a:ext cx="23839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_______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5917404" y="2661949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6429907" y="2663718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6943918" y="2652177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248706" y="742643"/>
            <a:ext cx="5865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ZOPAKUJEME SI POSTUP PŘI DĚLENÍ SE ZBYTKEM:</a:t>
            </a:r>
            <a:endParaRPr lang="cs-CZ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51982" y="205105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4400" dirty="0" smtClean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273399" y="206242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1275671" y="277439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795265" y="2778600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4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575638" y="2649173"/>
            <a:ext cx="10631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4400" i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4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.:</a:t>
            </a:r>
          </a:p>
        </p:txBody>
      </p:sp>
      <p:cxnSp>
        <p:nvCxnSpPr>
          <p:cNvPr id="11" name="Přímá spojnice se šipkou 10"/>
          <p:cNvCxnSpPr>
            <a:stCxn id="27" idx="2"/>
          </p:cNvCxnSpPr>
          <p:nvPr/>
        </p:nvCxnSpPr>
        <p:spPr>
          <a:xfrm flipH="1">
            <a:off x="1520551" y="2035131"/>
            <a:ext cx="1" cy="236653"/>
          </a:xfrm>
          <a:prstGeom prst="straightConnector1">
            <a:avLst/>
          </a:prstGeom>
          <a:ln w="25400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28" idx="2"/>
            <a:endCxn id="43" idx="0"/>
          </p:cNvCxnSpPr>
          <p:nvPr/>
        </p:nvCxnSpPr>
        <p:spPr>
          <a:xfrm>
            <a:off x="2034518" y="2035812"/>
            <a:ext cx="10175" cy="742788"/>
          </a:xfrm>
          <a:prstGeom prst="straightConnector1">
            <a:avLst/>
          </a:prstGeom>
          <a:ln w="254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 rot="5400000">
            <a:off x="765795" y="1550596"/>
            <a:ext cx="4203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˥</a:t>
            </a:r>
            <a:endParaRPr lang="cs-CZ" sz="4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1803712" y="3491271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4400" dirty="0" smtClean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5240876" y="4892367"/>
            <a:ext cx="23839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_______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5353521" y="565686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920616" y="5656864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435627" y="5656865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6949593" y="5657546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4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286395" y="1272855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4400" i="1" dirty="0" err="1">
                <a:latin typeface="Arial" pitchFamily="34" charset="0"/>
                <a:cs typeface="Arial" pitchFamily="34" charset="0"/>
              </a:rPr>
              <a:t>z</a:t>
            </a:r>
            <a:r>
              <a:rPr lang="cs-CZ" sz="4400" i="1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cs-CZ" sz="4400" i="1" dirty="0" smtClean="0">
                <a:latin typeface="Arial" pitchFamily="34" charset="0"/>
                <a:cs typeface="Arial" pitchFamily="34" charset="0"/>
              </a:rPr>
              <a:t>.: </a:t>
            </a:r>
            <a:r>
              <a:rPr lang="cs-CZ" sz="4400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6953465" y="4891807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4400" dirty="0" smtClean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5234213" y="5658137"/>
            <a:ext cx="2383990" cy="832912"/>
            <a:chOff x="1546116" y="5277087"/>
            <a:chExt cx="2383990" cy="832912"/>
          </a:xfrm>
        </p:grpSpPr>
        <p:sp>
          <p:nvSpPr>
            <p:cNvPr id="63" name="TextovéPole 62"/>
            <p:cNvSpPr txBox="1"/>
            <p:nvPr/>
          </p:nvSpPr>
          <p:spPr>
            <a:xfrm>
              <a:off x="1546120" y="5277087"/>
              <a:ext cx="238398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4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_______</a:t>
              </a:r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1546116" y="5340558"/>
              <a:ext cx="2383986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4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_______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40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8" grpId="0"/>
      <p:bldP spid="39" grpId="0"/>
      <p:bldP spid="40" grpId="0"/>
      <p:bldP spid="41" grpId="0"/>
      <p:bldP spid="48" grpId="0"/>
      <p:bldP spid="49" grpId="0"/>
      <p:bldP spid="50" grpId="0"/>
      <p:bldP spid="51" grpId="0"/>
      <p:bldP spid="52" grpId="0"/>
      <p:bldP spid="53" grpId="0"/>
      <p:bldP spid="36" grpId="0"/>
      <p:bldP spid="37" grpId="0"/>
      <p:bldP spid="42" grpId="0"/>
      <p:bldP spid="43" grpId="0"/>
      <p:bldP spid="44" grpId="0"/>
      <p:bldP spid="19" grpId="0"/>
      <p:bldP spid="47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ovéPole 45"/>
          <p:cNvSpPr txBox="1"/>
          <p:nvPr/>
        </p:nvSpPr>
        <p:spPr>
          <a:xfrm>
            <a:off x="0" y="-93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Písemné dělení jednociferným dělitelem se zbytkem.</a:t>
            </a:r>
          </a:p>
          <a:p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 pracovního listu vypočítej příklady a proveď zkoušky: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141325" y="105856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1 503 : 4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71399" y="1087196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166 : 7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3386" y="2900917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387 : 8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769206" y="290328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446 : 5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20884" y="4706882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335 : 6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780088" y="471776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3 287 : 9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03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ovéPole 45"/>
          <p:cNvSpPr txBox="1"/>
          <p:nvPr/>
        </p:nvSpPr>
        <p:spPr>
          <a:xfrm>
            <a:off x="0" y="-93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písemného dělení jednociferným dělitelem se zbytkem v pracovním listu.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34272" y="1051040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375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30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23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3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974475" y="1051139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</a:t>
            </a:r>
            <a:endParaRPr lang="cs-CZ" sz="2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20884" y="1058672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1 503 : 4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028032" y="1054538"/>
            <a:ext cx="1008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3)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491931" y="1053201"/>
            <a:ext cx="8258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375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</a:t>
            </a:r>
            <a:r>
              <a:rPr lang="cs-CZ" sz="2000" b="1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000" b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1 500</a:t>
            </a:r>
          </a:p>
        </p:txBody>
      </p:sp>
      <p:grpSp>
        <p:nvGrpSpPr>
          <p:cNvPr id="4" name="Skupina 3"/>
          <p:cNvGrpSpPr/>
          <p:nvPr/>
        </p:nvGrpSpPr>
        <p:grpSpPr>
          <a:xfrm>
            <a:off x="3419162" y="2167805"/>
            <a:ext cx="899842" cy="427990"/>
            <a:chOff x="2123728" y="2233121"/>
            <a:chExt cx="899842" cy="427990"/>
          </a:xfrm>
        </p:grpSpPr>
        <p:sp>
          <p:nvSpPr>
            <p:cNvPr id="35" name="TextovéPole 34"/>
            <p:cNvSpPr txBox="1"/>
            <p:nvPr/>
          </p:nvSpPr>
          <p:spPr>
            <a:xfrm>
              <a:off x="2125567" y="2261001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23728" y="2233121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1" name="TextovéPole 30"/>
          <p:cNvSpPr txBox="1"/>
          <p:nvPr/>
        </p:nvSpPr>
        <p:spPr>
          <a:xfrm>
            <a:off x="3493137" y="214392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1 503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3426615" y="1890581"/>
            <a:ext cx="891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3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4779756" y="1052736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452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36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16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2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7619959" y="1052835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</a:t>
            </a:r>
            <a:endParaRPr lang="cs-CZ" sz="2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777254" y="1049482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166 : </a:t>
            </a:r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673516" y="1056234"/>
            <a:ext cx="1008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zb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2)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8137415" y="1054897"/>
            <a:ext cx="8258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452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7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164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8068840" y="2165514"/>
            <a:ext cx="899842" cy="438876"/>
            <a:chOff x="7945071" y="2770042"/>
            <a:chExt cx="899842" cy="438876"/>
          </a:xfrm>
        </p:grpSpPr>
        <p:sp>
          <p:nvSpPr>
            <p:cNvPr id="44" name="TextovéPole 43"/>
            <p:cNvSpPr txBox="1"/>
            <p:nvPr/>
          </p:nvSpPr>
          <p:spPr>
            <a:xfrm>
              <a:off x="7946910" y="2808808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7945071" y="2770042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7" name="TextovéPole 46"/>
          <p:cNvSpPr txBox="1"/>
          <p:nvPr/>
        </p:nvSpPr>
        <p:spPr>
          <a:xfrm>
            <a:off x="8136782" y="215040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166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8072099" y="1892277"/>
            <a:ext cx="891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2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34276" y="2995120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548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38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67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3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2974479" y="2995219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</a:t>
            </a:r>
            <a:endParaRPr lang="cs-CZ" sz="2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120888" y="2991866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387 : </a:t>
            </a:r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028036" y="2998618"/>
            <a:ext cx="1008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zb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3)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491935" y="2997281"/>
            <a:ext cx="8258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548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8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384</a:t>
            </a:r>
          </a:p>
        </p:txBody>
      </p:sp>
      <p:grpSp>
        <p:nvGrpSpPr>
          <p:cNvPr id="54" name="Skupina 53"/>
          <p:cNvGrpSpPr/>
          <p:nvPr/>
        </p:nvGrpSpPr>
        <p:grpSpPr>
          <a:xfrm>
            <a:off x="3419166" y="4111885"/>
            <a:ext cx="899842" cy="427990"/>
            <a:chOff x="2123728" y="2233121"/>
            <a:chExt cx="899842" cy="427990"/>
          </a:xfrm>
        </p:grpSpPr>
        <p:sp>
          <p:nvSpPr>
            <p:cNvPr id="55" name="TextovéPole 54"/>
            <p:cNvSpPr txBox="1"/>
            <p:nvPr/>
          </p:nvSpPr>
          <p:spPr>
            <a:xfrm>
              <a:off x="2125567" y="2261001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2123728" y="2233121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7" name="TextovéPole 56"/>
          <p:cNvSpPr txBox="1"/>
          <p:nvPr/>
        </p:nvSpPr>
        <p:spPr>
          <a:xfrm>
            <a:off x="3493141" y="408800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387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3426619" y="3834661"/>
            <a:ext cx="891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3</a:t>
            </a:r>
          </a:p>
        </p:txBody>
      </p:sp>
      <p:sp>
        <p:nvSpPr>
          <p:cNvPr id="59" name="TextovéPole 58"/>
          <p:cNvSpPr txBox="1"/>
          <p:nvPr/>
        </p:nvSpPr>
        <p:spPr>
          <a:xfrm>
            <a:off x="4779760" y="2996816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489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44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46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1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7619963" y="2996915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</a:t>
            </a:r>
            <a:endParaRPr lang="cs-CZ" sz="2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777258" y="300444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2 446 : 5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673520" y="3000314"/>
            <a:ext cx="1008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zb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1)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8137419" y="2998977"/>
            <a:ext cx="8258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489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</a:t>
            </a:r>
            <a:r>
              <a:rPr lang="cs-CZ" sz="2000" b="1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2000" b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2 445</a:t>
            </a:r>
          </a:p>
        </p:txBody>
      </p:sp>
      <p:grpSp>
        <p:nvGrpSpPr>
          <p:cNvPr id="64" name="Skupina 63"/>
          <p:cNvGrpSpPr/>
          <p:nvPr/>
        </p:nvGrpSpPr>
        <p:grpSpPr>
          <a:xfrm>
            <a:off x="8068844" y="4109594"/>
            <a:ext cx="899842" cy="438876"/>
            <a:chOff x="7945071" y="2770042"/>
            <a:chExt cx="899842" cy="438876"/>
          </a:xfrm>
        </p:grpSpPr>
        <p:sp>
          <p:nvSpPr>
            <p:cNvPr id="65" name="TextovéPole 64"/>
            <p:cNvSpPr txBox="1"/>
            <p:nvPr/>
          </p:nvSpPr>
          <p:spPr>
            <a:xfrm>
              <a:off x="7946910" y="2808808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6" name="TextovéPole 65"/>
            <p:cNvSpPr txBox="1"/>
            <p:nvPr/>
          </p:nvSpPr>
          <p:spPr>
            <a:xfrm>
              <a:off x="7945071" y="2770042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7" name="TextovéPole 66"/>
          <p:cNvSpPr txBox="1"/>
          <p:nvPr/>
        </p:nvSpPr>
        <p:spPr>
          <a:xfrm>
            <a:off x="8136786" y="409448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2 446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8072103" y="3836357"/>
            <a:ext cx="891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1</a:t>
            </a:r>
          </a:p>
        </p:txBody>
      </p:sp>
      <p:sp>
        <p:nvSpPr>
          <p:cNvPr id="69" name="TextovéPole 68"/>
          <p:cNvSpPr txBox="1"/>
          <p:nvPr/>
        </p:nvSpPr>
        <p:spPr>
          <a:xfrm>
            <a:off x="142664" y="5116010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389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53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55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3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2982867" y="5116109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</a:t>
            </a:r>
            <a:endParaRPr lang="cs-CZ" sz="2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129276" y="5112756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335 : </a:t>
            </a:r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2036424" y="5119508"/>
            <a:ext cx="1008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zb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1)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3500323" y="5118171"/>
            <a:ext cx="8258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389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6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334</a:t>
            </a:r>
          </a:p>
        </p:txBody>
      </p:sp>
      <p:grpSp>
        <p:nvGrpSpPr>
          <p:cNvPr id="6" name="Skupina 5"/>
          <p:cNvGrpSpPr/>
          <p:nvPr/>
        </p:nvGrpSpPr>
        <p:grpSpPr>
          <a:xfrm>
            <a:off x="3424836" y="6222618"/>
            <a:ext cx="899842" cy="438876"/>
            <a:chOff x="2129402" y="6146416"/>
            <a:chExt cx="899842" cy="438876"/>
          </a:xfrm>
        </p:grpSpPr>
        <p:sp>
          <p:nvSpPr>
            <p:cNvPr id="75" name="TextovéPole 74"/>
            <p:cNvSpPr txBox="1"/>
            <p:nvPr/>
          </p:nvSpPr>
          <p:spPr>
            <a:xfrm>
              <a:off x="2131241" y="6185182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6" name="TextovéPole 75"/>
            <p:cNvSpPr txBox="1"/>
            <p:nvPr/>
          </p:nvSpPr>
          <p:spPr>
            <a:xfrm>
              <a:off x="2129402" y="6146416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7" name="TextovéPole 76"/>
          <p:cNvSpPr txBox="1"/>
          <p:nvPr/>
        </p:nvSpPr>
        <p:spPr>
          <a:xfrm>
            <a:off x="3501529" y="620889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335</a:t>
            </a:r>
          </a:p>
        </p:txBody>
      </p:sp>
      <p:sp>
        <p:nvSpPr>
          <p:cNvPr id="78" name="TextovéPole 77"/>
          <p:cNvSpPr txBox="1"/>
          <p:nvPr/>
        </p:nvSpPr>
        <p:spPr>
          <a:xfrm>
            <a:off x="3435007" y="5955551"/>
            <a:ext cx="891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1</a:t>
            </a:r>
          </a:p>
        </p:txBody>
      </p:sp>
      <p:sp>
        <p:nvSpPr>
          <p:cNvPr id="79" name="TextovéPole 78"/>
          <p:cNvSpPr txBox="1"/>
          <p:nvPr/>
        </p:nvSpPr>
        <p:spPr>
          <a:xfrm>
            <a:off x="4788148" y="5117706"/>
            <a:ext cx="18934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__           = 365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58</a:t>
            </a:r>
          </a:p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47</a:t>
            </a: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2</a:t>
            </a:r>
          </a:p>
        </p:txBody>
      </p:sp>
      <p:sp>
        <p:nvSpPr>
          <p:cNvPr id="80" name="TextovéPole 79"/>
          <p:cNvSpPr txBox="1"/>
          <p:nvPr/>
        </p:nvSpPr>
        <p:spPr>
          <a:xfrm>
            <a:off x="7628351" y="5117805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</a:t>
            </a:r>
            <a:endParaRPr lang="cs-CZ" sz="2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785646" y="5114452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287 : 9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6681908" y="5121204"/>
            <a:ext cx="1008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000" b="1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zb</a:t>
            </a:r>
            <a:r>
              <a:rPr lang="cs-CZ" sz="2000" b="1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.: 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2)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8145807" y="5119867"/>
            <a:ext cx="8258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365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.  </a:t>
            </a:r>
            <a:r>
              <a:rPr lang="cs-CZ" sz="2000" b="1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endParaRPr lang="cs-CZ" sz="2000" b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3 285</a:t>
            </a:r>
          </a:p>
        </p:txBody>
      </p:sp>
      <p:grpSp>
        <p:nvGrpSpPr>
          <p:cNvPr id="84" name="Skupina 83"/>
          <p:cNvGrpSpPr/>
          <p:nvPr/>
        </p:nvGrpSpPr>
        <p:grpSpPr>
          <a:xfrm>
            <a:off x="8077232" y="6230484"/>
            <a:ext cx="899842" cy="438876"/>
            <a:chOff x="7945071" y="2770042"/>
            <a:chExt cx="899842" cy="4388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7946910" y="2808808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6" name="TextovéPole 85"/>
            <p:cNvSpPr txBox="1"/>
            <p:nvPr/>
          </p:nvSpPr>
          <p:spPr>
            <a:xfrm>
              <a:off x="7945071" y="2770042"/>
              <a:ext cx="89800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_____</a:t>
              </a:r>
              <a:endPara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7" name="TextovéPole 86"/>
          <p:cNvSpPr txBox="1"/>
          <p:nvPr/>
        </p:nvSpPr>
        <p:spPr>
          <a:xfrm>
            <a:off x="8145174" y="621537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287</a:t>
            </a:r>
          </a:p>
        </p:txBody>
      </p:sp>
      <p:sp>
        <p:nvSpPr>
          <p:cNvPr id="88" name="TextovéPole 87"/>
          <p:cNvSpPr txBox="1"/>
          <p:nvPr/>
        </p:nvSpPr>
        <p:spPr>
          <a:xfrm>
            <a:off x="8080491" y="5957247"/>
            <a:ext cx="891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2</a:t>
            </a:r>
          </a:p>
        </p:txBody>
      </p:sp>
    </p:spTree>
    <p:extLst>
      <p:ext uri="{BB962C8B-B14F-4D97-AF65-F5344CB8AC3E}">
        <p14:creationId xmlns:p14="http://schemas.microsoft.com/office/powerpoint/2010/main" val="312754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7" grpId="0"/>
      <p:bldP spid="2" grpId="0"/>
      <p:bldP spid="25" grpId="0"/>
      <p:bldP spid="31" grpId="0"/>
      <p:bldP spid="37" grpId="0"/>
      <p:bldP spid="38" grpId="0"/>
      <p:bldP spid="39" grpId="0"/>
      <p:bldP spid="41" grpId="0"/>
      <p:bldP spid="42" grpId="0"/>
      <p:bldP spid="47" grpId="0"/>
      <p:bldP spid="48" grpId="0"/>
      <p:bldP spid="49" grpId="0"/>
      <p:bldP spid="50" grpId="0"/>
      <p:bldP spid="52" grpId="0"/>
      <p:bldP spid="53" grpId="0"/>
      <p:bldP spid="57" grpId="0"/>
      <p:bldP spid="58" grpId="0"/>
      <p:bldP spid="59" grpId="0"/>
      <p:bldP spid="60" grpId="0"/>
      <p:bldP spid="62" grpId="0"/>
      <p:bldP spid="63" grpId="0"/>
      <p:bldP spid="67" grpId="0"/>
      <p:bldP spid="68" grpId="0"/>
      <p:bldP spid="69" grpId="0"/>
      <p:bldP spid="70" grpId="0"/>
      <p:bldP spid="72" grpId="0"/>
      <p:bldP spid="73" grpId="0"/>
      <p:bldP spid="77" grpId="0"/>
      <p:bldP spid="78" grpId="0"/>
      <p:bldP spid="79" grpId="0"/>
      <p:bldP spid="80" grpId="0"/>
      <p:bldP spid="82" grpId="0"/>
      <p:bldP spid="83" grpId="0"/>
      <p:bldP spid="87" grpId="0"/>
      <p:bldP spid="8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556713"/>
            <a:ext cx="2133600" cy="476250"/>
          </a:xfrm>
        </p:spPr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12</a:t>
            </a:fld>
            <a:endParaRPr lang="cs-CZ">
              <a:solidFill>
                <a:srgbClr val="795339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606364"/>
              </p:ext>
            </p:extLst>
          </p:nvPr>
        </p:nvGraphicFramePr>
        <p:xfrm>
          <a:off x="0" y="246738"/>
          <a:ext cx="9144000" cy="1493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Pracovní list 504/list č. 7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pl-PL" sz="2000" dirty="0" smtClean="0">
                          <a:latin typeface="Arial" pitchFamily="34" charset="0"/>
                          <a:cs typeface="Arial" pitchFamily="34" charset="0"/>
                        </a:rPr>
                        <a:t>Dělení jednociferným dělitelem.</a:t>
                      </a:r>
                    </a:p>
                    <a:p>
                      <a:r>
                        <a:rPr lang="pl-PL" sz="2000" dirty="0" smtClean="0">
                          <a:latin typeface="Arial" pitchFamily="34" charset="0"/>
                          <a:cs typeface="Arial" pitchFamily="34" charset="0"/>
                        </a:rPr>
                        <a:t>Vypočítej příklady a proveď zkoušky: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329311" y="189044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1 122 : 6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78375" y="188641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1 025 : 5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1372" y="3732797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1 888 : 8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76182" y="373516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304 : 9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08870" y="5538762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1 624 : 4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87064" y="554964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275 : 7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08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556713"/>
            <a:ext cx="2133600" cy="476250"/>
          </a:xfrm>
        </p:spPr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13</a:t>
            </a:fld>
            <a:endParaRPr lang="cs-CZ">
              <a:solidFill>
                <a:srgbClr val="795339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460021"/>
              </p:ext>
            </p:extLst>
          </p:nvPr>
        </p:nvGraphicFramePr>
        <p:xfrm>
          <a:off x="0" y="246738"/>
          <a:ext cx="9144000" cy="1493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Pracovní list 504/list č. 10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pl-PL" sz="2000" dirty="0" smtClean="0">
                          <a:latin typeface="Arial" pitchFamily="34" charset="0"/>
                          <a:cs typeface="Arial" pitchFamily="34" charset="0"/>
                        </a:rPr>
                        <a:t>Dělení jednociferným dělitelem.</a:t>
                      </a:r>
                    </a:p>
                    <a:p>
                      <a:r>
                        <a:rPr lang="pl-PL" sz="2000" dirty="0" smtClean="0">
                          <a:latin typeface="Arial" pitchFamily="34" charset="0"/>
                          <a:cs typeface="Arial" pitchFamily="34" charset="0"/>
                        </a:rPr>
                        <a:t>Vypočítej příklady a proveď zkoušky: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250509" y="195932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1 503 : 4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880583" y="1987964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166 : 7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32570" y="3801685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387 : 8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878390" y="380404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446 : 5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30068" y="5607650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335 : 6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89272" y="5618536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3 287 : 9 =</a:t>
            </a:r>
            <a:endParaRPr lang="cs-CZ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00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Použité zdroje: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Vlastní tvorba</a:t>
            </a:r>
          </a:p>
        </p:txBody>
      </p:sp>
    </p:spTree>
    <p:extLst>
      <p:ext uri="{BB962C8B-B14F-4D97-AF65-F5344CB8AC3E}">
        <p14:creationId xmlns:p14="http://schemas.microsoft.com/office/powerpoint/2010/main" val="322717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7553</TotalTime>
  <Words>932</Words>
  <Application>Microsoft Office PowerPoint</Application>
  <PresentationFormat>Předvádění na obrazovce (4:3)</PresentationFormat>
  <Paragraphs>315</Paragraphs>
  <Slides>14</Slides>
  <Notes>3</Notes>
  <HiddenSlides>0</HiddenSlides>
  <MMClips>0</MMClips>
  <ScaleCrop>false</ScaleCrop>
  <HeadingPairs>
    <vt:vector size="8" baseType="variant">
      <vt:variant>
        <vt:lpstr>Použitá písma</vt:lpstr>
      </vt:variant>
      <vt:variant>
        <vt:i4>9</vt:i4>
      </vt:variant>
      <vt:variant>
        <vt:lpstr>Motiv</vt:lpstr>
      </vt:variant>
      <vt:variant>
        <vt:i4>4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8" baseType="lpstr">
      <vt:lpstr>Arial</vt:lpstr>
      <vt:lpstr>Calibri</vt:lpstr>
      <vt:lpstr>Cambria Math</vt:lpstr>
      <vt:lpstr>Franklin Gothic Book</vt:lpstr>
      <vt:lpstr>Franklin Gothic Medium</vt:lpstr>
      <vt:lpstr>Times New Roman</vt:lpstr>
      <vt:lpstr>Tunga</vt:lpstr>
      <vt:lpstr>Wingdings</vt:lpstr>
      <vt:lpstr>Wingdings 2</vt:lpstr>
      <vt:lpstr>Úhly</vt:lpstr>
      <vt:lpstr>Human</vt:lpstr>
      <vt:lpstr>1_Human</vt:lpstr>
      <vt:lpstr>2_Human</vt:lpstr>
      <vt:lpstr>Rovnice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549</cp:revision>
  <dcterms:created xsi:type="dcterms:W3CDTF">2011-02-20T11:49:28Z</dcterms:created>
  <dcterms:modified xsi:type="dcterms:W3CDTF">2013-12-15T14:41:18Z</dcterms:modified>
</cp:coreProperties>
</file>