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92" r:id="rId2"/>
    <p:sldMasterId id="2147483828" r:id="rId3"/>
    <p:sldMasterId id="2147483840" r:id="rId4"/>
  </p:sldMasterIdLst>
  <p:notesMasterIdLst>
    <p:notesMasterId r:id="rId14"/>
  </p:notesMasterIdLst>
  <p:sldIdLst>
    <p:sldId id="331" r:id="rId5"/>
    <p:sldId id="332" r:id="rId6"/>
    <p:sldId id="333" r:id="rId7"/>
    <p:sldId id="256" r:id="rId8"/>
    <p:sldId id="313" r:id="rId9"/>
    <p:sldId id="329" r:id="rId10"/>
    <p:sldId id="330" r:id="rId11"/>
    <p:sldId id="334" r:id="rId12"/>
    <p:sldId id="33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EAADD167-82C3-4DF7-8557-ADA4487E5285}">
          <p14:sldIdLst>
            <p14:sldId id="331"/>
            <p14:sldId id="332"/>
            <p14:sldId id="333"/>
            <p14:sldId id="256"/>
            <p14:sldId id="313"/>
            <p14:sldId id="329"/>
            <p14:sldId id="330"/>
            <p14:sldId id="334"/>
            <p14:sldId id="33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58">
          <p15:clr>
            <a:srgbClr val="A4A3A4"/>
          </p15:clr>
        </p15:guide>
        <p15:guide id="2" pos="514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008000"/>
    <a:srgbClr val="0000FF"/>
    <a:srgbClr val="996633"/>
    <a:srgbClr val="000099"/>
    <a:srgbClr val="6600CC"/>
    <a:srgbClr val="00CC00"/>
    <a:srgbClr val="00FF00"/>
    <a:srgbClr val="FF99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B344D84-9AFB-497E-A393-DC336BA19D2E}" styleName="Střední styl 3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4604" autoAdjust="0"/>
  </p:normalViewPr>
  <p:slideViewPr>
    <p:cSldViewPr>
      <p:cViewPr varScale="1">
        <p:scale>
          <a:sx n="67" d="100"/>
          <a:sy n="67" d="100"/>
        </p:scale>
        <p:origin x="1188" y="60"/>
      </p:cViewPr>
      <p:guideLst>
        <p:guide orient="horz" pos="3158"/>
        <p:guide pos="51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C3903-FCDB-4C7A-A4DC-AAD1E44EC9AB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C449B-83A6-4662-BD96-EBE3B7836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9743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C449B-83A6-4662-BD96-EBE3B78363E4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822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B5261-D328-47B9-B9EC-44FA55F6DDBE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E9A2-8EFD-4932-B6AD-F7D5AED7A20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7C3CA-586C-4FDC-A5E5-2613F0A70A21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444E3-9D45-46C6-9D04-BB9EE6D28999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97AA6-3C87-40ED-B966-368689B78E76}" type="datetime1">
              <a:rPr lang="cs-CZ" smtClean="0"/>
              <a:t>15. 12. 2013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DF34-C85F-440C-A254-F3DCD4E79BD4}" type="datetime1">
              <a:rPr lang="cs-CZ" smtClean="0"/>
              <a:t>15. 12. 2013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548D8-4089-4603-A855-800F7A00FD10}" type="datetime1">
              <a:rPr lang="cs-CZ" smtClean="0"/>
              <a:t>15. 12. 2013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9C13-1B42-46EA-8C5B-8B301673DB86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97FB3-EF79-44F6-80BE-80BBD55B2271}" type="datetime1">
              <a:rPr lang="cs-CZ" smtClean="0"/>
              <a:t>15. 12. 2013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68A9-127A-4C25-9B73-8722E39D1615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DAE7-272B-471E-898F-43CA9B3A03E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B1DB88D4-C068-49EF-872B-D9B0F9DEC0C1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9735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EB099-B701-41F4-82FB-669E031D3C8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112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97C29-09C5-4CD4-B946-091DACE0477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3824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502D9-4FE7-4A62-B938-D4EFC8B9C9A1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555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5CF65-A4C4-4162-A7BB-25D249BFDDD0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9237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C3BD8-7A9D-46AB-A619-5FA53EE6C5D0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3678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97F43-53D4-4B0F-A9CC-0CC02EA2071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861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9F9ED-2225-455B-82B9-56B7A2CE5F03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5881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523F4-55D5-4BAE-834E-C6130DF2DE47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4188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6000D-6068-459F-9745-28AA9B6DEA3B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501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C2FA-A192-465C-ABE5-9C6BADA49F6A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8755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7990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938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7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7382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6551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6238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6009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4995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098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5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2669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2841AB3-0FE3-492B-9027-297ED91CC515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2557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DDA9-70AD-4CA8-8FEB-AD21EB5F0C6B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041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759A-F70A-4320-A712-F12D023E648E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8891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392E3-E19D-4482-B84C-1ABCB4BE7D2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0370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F07D1-DA3A-40D4-AFB1-2E3A0F701DFF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8682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2BB01-DE4E-4BE9-B70C-CAC9BF0B087C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16416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F2D44-B7A1-42B8-A6FA-52C77F47ECD0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10847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A8A66-4E49-4CE4-9B11-66F498530C7A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5774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indent="-274320">
              <a:buClr>
                <a:srgbClr val="AD2E27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prstClr val="white"/>
              </a:solidFill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07E44-97D9-49C7-A39F-5732B2C21447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8825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2C614-5913-4708-8F57-9541F17C9B6D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1888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AB11D-0C22-4F33-B2B0-260B9F94A5C1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47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6BF57EA-C831-4359-92C6-61C32B646A14}" type="datetime1">
              <a:rPr lang="cs-CZ" smtClean="0"/>
              <a:t>15. 12. 2013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F8B6516A-0A55-4A40-956F-2352E90928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84721E44-5A57-4F95-9E21-23F81A7AC88C}" type="datetime1">
              <a:rPr lang="cs-CZ" smtClean="0">
                <a:solidFill>
                  <a:srgbClr val="795339"/>
                </a:solidFill>
              </a:rPr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136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748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7ED39A8-8AFF-45C1-8521-DBA09CEF1B89}" type="datetime1">
              <a:rPr lang="cs-CZ">
                <a:solidFill>
                  <a:srgbClr val="795339"/>
                </a:solidFill>
              </a:rPr>
              <a:pPr/>
              <a:t>15. 12. 2013</a:t>
            </a:fld>
            <a:endParaRPr lang="cs-CZ">
              <a:solidFill>
                <a:srgbClr val="795339"/>
              </a:solidFill>
            </a:endParaRP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>
              <a:solidFill>
                <a:srgbClr val="795339"/>
              </a:solidFill>
            </a:endParaRPr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8B6516A-0A55-4A40-956F-2352E90928C9}" type="slidenum">
              <a:rPr lang="cs-CZ">
                <a:solidFill>
                  <a:srgbClr val="795339"/>
                </a:solidFill>
              </a:rPr>
              <a:pPr/>
              <a:t>‹#›</a:t>
            </a:fld>
            <a:endParaRPr lang="cs-CZ">
              <a:solidFill>
                <a:srgbClr val="7953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889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 dt="0"/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626084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VY_32_INOVACE_506_PÍSEMNÉ</a:t>
                      </a:r>
                      <a:r>
                        <a:rPr lang="cs-CZ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NÁSOBENÍ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PROCVIČOVÁNÍ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PÍSEMNÉHO NÁSOBENÍ TROJCIFERNÝM ČINITELEM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168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19615"/>
            <a:ext cx="8892480" cy="2437577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Materiál určen pro práci žáků na ZŠ – 1. stupeň v předmětu matematika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pro 5. ročník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Tato Microsoft PowerPointová prezentace slouží k procvičování  a kontrole 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písemného násobení trojciferným činitelem s kombinací pracovního listu a  </a:t>
            </a:r>
          </a:p>
          <a:p>
            <a:pPr indent="0">
              <a:lnSpc>
                <a:spcPct val="120000"/>
              </a:lnSpc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  zápisu na tabuli</a:t>
            </a:r>
          </a:p>
        </p:txBody>
      </p:sp>
    </p:spTree>
    <p:extLst>
      <p:ext uri="{BB962C8B-B14F-4D97-AF65-F5344CB8AC3E}">
        <p14:creationId xmlns:p14="http://schemas.microsoft.com/office/powerpoint/2010/main" val="89609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ŘÍJEN </a:t>
            </a:r>
            <a:r>
              <a:rPr lang="cs-CZ" sz="2400" b="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2011</a:t>
            </a: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3129862" y="1269981"/>
            <a:ext cx="5834626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ČINITEL, SOUČIN </a:t>
            </a: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dirty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Metodické pokyny:</a:t>
            </a:r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3475247" y="3214994"/>
            <a:ext cx="5241800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250825" y="2635573"/>
            <a:ext cx="8877240" cy="374575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5:</a:t>
            </a: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Zopakování a ukázka postupu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písemného násobení trojciferným činitelem</a:t>
            </a: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900684" lvl="1" indent="-34290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Pracovní list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– žáci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počítají příklady</a:t>
            </a:r>
          </a:p>
          <a:p>
            <a:pPr>
              <a:lnSpc>
                <a:spcPct val="12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7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Kontrola výpočtu příkladů</a:t>
            </a:r>
          </a:p>
          <a:p>
            <a:pPr lvl="0">
              <a:lnSpc>
                <a:spcPct val="120000"/>
              </a:lnSpc>
              <a:buClr>
                <a:srgbClr val="AD2E27"/>
              </a:buClr>
            </a:pP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8: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>
                <a:srgbClr val="795339"/>
              </a:buClr>
              <a:buFont typeface="Wingdings" pitchFamily="2" charset="2"/>
              <a:buChar char="§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pro tisk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Font typeface="Wingdings" pitchFamily="2" charset="2"/>
              <a:buChar char="§"/>
            </a:pPr>
            <a:endParaRPr lang="cs-CZ" sz="1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417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 rot="283114">
            <a:off x="1636360" y="4459562"/>
            <a:ext cx="6651205" cy="1323439"/>
          </a:xfrm>
          <a:prstGeom prst="rect">
            <a:avLst/>
          </a:prstGeom>
          <a:gradFill>
            <a:gsLst>
              <a:gs pos="0">
                <a:srgbClr val="CC6600"/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1" lon="1938000" rev="20412002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Cyklista jel dvouetapový závod. První etapu závodu ve stoupání do kopce ujel za 2 h 50 minut. Jeho celkový čas závodu byl 4 h 12 minut. Za jak dlouho ujel druhou etapu závodu?</a:t>
            </a:r>
          </a:p>
        </p:txBody>
      </p:sp>
      <p:sp>
        <p:nvSpPr>
          <p:cNvPr id="41" name="TextovéPole 40"/>
          <p:cNvSpPr txBox="1"/>
          <p:nvPr/>
        </p:nvSpPr>
        <p:spPr>
          <a:xfrm rot="20319996">
            <a:off x="934068" y="3676646"/>
            <a:ext cx="2534668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(23 + 15 + 7) : 3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5006790" y="3067854"/>
            <a:ext cx="3339376" cy="1631216"/>
            <a:chOff x="5006790" y="3082952"/>
            <a:chExt cx="3339376" cy="1631216"/>
          </a:xfrm>
        </p:grpSpPr>
        <p:sp>
          <p:nvSpPr>
            <p:cNvPr id="32" name="TextovéPole 31"/>
            <p:cNvSpPr txBox="1"/>
            <p:nvPr/>
          </p:nvSpPr>
          <p:spPr>
            <a:xfrm rot="1218063">
              <a:off x="5006790" y="3082952"/>
              <a:ext cx="3339376" cy="1631216"/>
            </a:xfrm>
            <a:prstGeom prst="rect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>
              <a:solidFill>
                <a:srgbClr val="0000FF"/>
              </a:solidFill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>
                  <a:latin typeface="Arial" pitchFamily="34" charset="0"/>
                  <a:cs typeface="Arial" pitchFamily="34" charset="0"/>
                </a:rPr>
                <a:t>              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5 , 9 8       setiny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</a:t>
              </a:r>
            </a:p>
            <a:p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Jednotky             desetiny </a:t>
              </a:r>
            </a:p>
            <a:p>
              <a:endParaRPr lang="cs-CZ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  <a:p>
              <a:r>
                <a:rPr lang="cs-CZ" sz="2000" b="1" dirty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cs-CZ" sz="2000" b="1" dirty="0" smtClean="0">
                  <a:solidFill>
                    <a:srgbClr val="FF0000"/>
                  </a:solidFill>
                  <a:latin typeface="Arial" pitchFamily="34" charset="0"/>
                  <a:cs typeface="Arial" pitchFamily="34" charset="0"/>
                </a:rPr>
                <a:t>        desetinná čárka      </a:t>
              </a:r>
              <a:endParaRPr lang="cs-CZ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34" name="Přímá spojnice se šipkou 33"/>
            <p:cNvCxnSpPr/>
            <p:nvPr/>
          </p:nvCxnSpPr>
          <p:spPr>
            <a:xfrm rot="1218063" flipH="1">
              <a:off x="6095567" y="3238069"/>
              <a:ext cx="247178" cy="2880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nice se šipkou 34"/>
            <p:cNvCxnSpPr/>
            <p:nvPr/>
          </p:nvCxnSpPr>
          <p:spPr>
            <a:xfrm flipH="1">
              <a:off x="6424744" y="3428429"/>
              <a:ext cx="143524" cy="864667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se šipkou 37"/>
            <p:cNvCxnSpPr/>
            <p:nvPr/>
          </p:nvCxnSpPr>
          <p:spPr>
            <a:xfrm rot="1218063">
              <a:off x="7103438" y="3494232"/>
              <a:ext cx="379318" cy="0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/>
            <p:cNvCxnSpPr/>
            <p:nvPr/>
          </p:nvCxnSpPr>
          <p:spPr>
            <a:xfrm>
              <a:off x="6790986" y="3429974"/>
              <a:ext cx="342739" cy="506332"/>
            </a:xfrm>
            <a:prstGeom prst="straightConnector1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7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</a:gradFill>
            <a:ln w="25400">
              <a:solidFill>
                <a:srgbClr val="0000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Obdélník 10"/>
          <p:cNvSpPr/>
          <p:nvPr/>
        </p:nvSpPr>
        <p:spPr>
          <a:xfrm rot="21449531">
            <a:off x="887913" y="1775110"/>
            <a:ext cx="7537316" cy="258532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4925">
            <a:solidFill>
              <a:srgbClr val="FFFF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MATEMATIKA 5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Procvičování násobení</a:t>
            </a:r>
          </a:p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vojciferným číslem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5170226" y="258302"/>
            <a:ext cx="1471878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C000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1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3 x 2 = 26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 rot="2515309">
            <a:off x="3740887" y="713858"/>
            <a:ext cx="2055371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12 x 100 x 5 =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22" name="Plus 21"/>
          <p:cNvSpPr/>
          <p:nvPr/>
        </p:nvSpPr>
        <p:spPr>
          <a:xfrm>
            <a:off x="122985" y="3693895"/>
            <a:ext cx="492204" cy="484825"/>
          </a:xfrm>
          <a:prstGeom prst="mathPlus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23" name="Minus 22"/>
          <p:cNvSpPr/>
          <p:nvPr/>
        </p:nvSpPr>
        <p:spPr>
          <a:xfrm>
            <a:off x="254436" y="5548567"/>
            <a:ext cx="522335" cy="410344"/>
          </a:xfrm>
          <a:prstGeom prst="mathMinus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Násobení 23"/>
          <p:cNvSpPr/>
          <p:nvPr/>
        </p:nvSpPr>
        <p:spPr>
          <a:xfrm>
            <a:off x="413867" y="4489334"/>
            <a:ext cx="579512" cy="419472"/>
          </a:xfrm>
          <a:prstGeom prst="mathMultiply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effectLst>
            <a:innerShdw blurRad="63500" dist="50800" dir="81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  <a:sp3d extrusionH="57150">
              <a:bevelT w="38100" h="38100"/>
            </a:sp3d>
          </a:bodyPr>
          <a:lstStyle/>
          <a:p>
            <a:pPr algn="ctr"/>
            <a:endParaRPr lang="cs-CZ">
              <a:solidFill>
                <a:schemeClr val="accent5">
                  <a:lumMod val="75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5" name="Dělení 24"/>
          <p:cNvSpPr/>
          <p:nvPr/>
        </p:nvSpPr>
        <p:spPr>
          <a:xfrm>
            <a:off x="660096" y="5132821"/>
            <a:ext cx="576064" cy="380628"/>
          </a:xfrm>
          <a:prstGeom prst="mathDivide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Je rovno 25"/>
          <p:cNvSpPr/>
          <p:nvPr/>
        </p:nvSpPr>
        <p:spPr>
          <a:xfrm>
            <a:off x="1736903" y="5513449"/>
            <a:ext cx="502603" cy="360040"/>
          </a:xfrm>
          <a:prstGeom prst="mathEqual">
            <a:avLst>
              <a:gd name="adj1" fmla="val 23520"/>
              <a:gd name="adj2" fmla="val 0"/>
            </a:avLst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Není rovno 26"/>
          <p:cNvSpPr/>
          <p:nvPr/>
        </p:nvSpPr>
        <p:spPr>
          <a:xfrm>
            <a:off x="993379" y="5978651"/>
            <a:ext cx="542508" cy="288032"/>
          </a:xfrm>
          <a:prstGeom prst="mathNotEqual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 rot="20639779">
            <a:off x="773414" y="1356335"/>
            <a:ext cx="3438762" cy="1631216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60</a:t>
            </a:r>
            <a:r>
              <a:rPr lang="cs-CZ" sz="2000" b="1" baseline="-25000" dirty="0" smtClean="0">
                <a:latin typeface="Arial" pitchFamily="34" charset="0"/>
                <a:cs typeface="Arial" pitchFamily="34" charset="0"/>
              </a:rPr>
              <a:t>┘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72 : 24 = 253           253</a:t>
            </a:r>
          </a:p>
          <a:p>
            <a:pPr marL="342900" indent="-342900">
              <a:buAutoNum type="arabicPlain" startAt="12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7   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 x 24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72                         1 012  </a:t>
            </a:r>
          </a:p>
          <a:p>
            <a:r>
              <a:rPr lang="cs-CZ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0                         </a:t>
            </a:r>
            <a:r>
              <a:rPr lang="cs-CZ" sz="2000" b="1" u="sng" dirty="0" smtClean="0">
                <a:latin typeface="Arial" pitchFamily="34" charset="0"/>
                <a:cs typeface="Arial" pitchFamily="34" charset="0"/>
              </a:rPr>
              <a:t>5 06  </a:t>
            </a:r>
            <a:endParaRPr lang="cs-CZ" sz="20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                                  6 072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17112" y="6403698"/>
            <a:ext cx="319318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&lt;</a:t>
            </a:r>
            <a:endParaRPr lang="cs-CZ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855748" y="6403498"/>
            <a:ext cx="320922" cy="369332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</a:rPr>
              <a:t>&gt;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727677" y="263500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&gt; 128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 rot="20319996">
            <a:off x="35293" y="762389"/>
            <a:ext cx="3284874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230 + 125 + 141 + 321 = ? 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133725" y="895387"/>
            <a:ext cx="1330814" cy="400110"/>
          </a:xfrm>
          <a:prstGeom prst="rect">
            <a:avLst/>
          </a:prstGeom>
          <a:gradFill>
            <a:gsLst>
              <a:gs pos="0">
                <a:schemeClr val="tx1">
                  <a:lumMod val="75000"/>
                  <a:lumOff val="25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146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=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146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gradFill>
                <a:gsLst>
                  <a:gs pos="0">
                    <a:srgbClr val="00B050"/>
                  </a:gs>
                  <a:gs pos="7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rect">
                  <a:fillToRect l="100000" t="100000"/>
                </a:path>
              </a:gradFill>
              <a:ln>
                <a:solidFill>
                  <a:srgbClr val="0000FF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37 </a:t>
                </a:r>
                <a:r>
                  <a:rPr lang="cs-CZ" sz="2000" b="1" i="1" dirty="0" smtClean="0">
                    <a:latin typeface="Arial" pitchFamily="34" charset="0"/>
                    <a:cs typeface="Arial" pitchFamily="34" charset="0"/>
                  </a:rPr>
                  <a:t>cm</a:t>
                </a:r>
                <a:r>
                  <a:rPr lang="cs-CZ" sz="2000" b="1" dirty="0" smtClean="0">
                    <a:latin typeface="Arial" pitchFamily="34" charset="0"/>
                    <a:cs typeface="Arial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fPr>
                      <m:num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𝟑𝟕</m:t>
                        </m:r>
                      </m:num>
                      <m:den>
                        <m:r>
                          <a:rPr lang="cs-CZ" sz="2400" b="1" i="1" smtClean="0">
                            <a:latin typeface="Cambria Math"/>
                            <a:cs typeface="Arial" pitchFamily="34" charset="0"/>
                          </a:rPr>
                          <m:t>𝟏𝟎𝟎</m:t>
                        </m:r>
                      </m:den>
                    </m:f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 </m:t>
                    </m:r>
                    <m:r>
                      <a:rPr lang="cs-CZ" sz="2400" b="1" i="1" smtClean="0">
                        <a:latin typeface="Cambria Math"/>
                        <a:cs typeface="Arial" pitchFamily="34" charset="0"/>
                      </a:rPr>
                      <m:t>𝒎</m:t>
                    </m:r>
                  </m:oMath>
                </a14:m>
                <a:endParaRPr lang="cs-CZ" sz="2400" b="1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570716">
                <a:off x="7002001" y="2454286"/>
                <a:ext cx="2008883" cy="625812"/>
              </a:xfrm>
              <a:prstGeom prst="rect">
                <a:avLst/>
              </a:prstGeom>
              <a:blipFill rotWithShape="1">
                <a:blip r:embed="rId2"/>
                <a:stretch>
                  <a:fillRect l="-1153" b="-1515"/>
                </a:stretch>
              </a:blipFill>
              <a:ln>
                <a:solidFill>
                  <a:srgbClr val="0000FF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ovéPole 38"/>
          <p:cNvSpPr txBox="1"/>
          <p:nvPr/>
        </p:nvSpPr>
        <p:spPr>
          <a:xfrm rot="975301">
            <a:off x="6222076" y="1637082"/>
            <a:ext cx="2497800" cy="40011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7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</a:gradFill>
          <a:ln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3 Kč 50 h = 3,50 Kč</a:t>
            </a:r>
            <a:endParaRPr lang="cs-CZ" sz="2000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94" y="5519708"/>
            <a:ext cx="7827963" cy="94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6516A-0A55-4A40-956F-2352E90928C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41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36" y="11664"/>
            <a:ext cx="5040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Násobení trojciferným činitelem: 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747273" y="1278817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747821" y="1982120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5226701" y="1274234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251873" y="1274234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709649" y="1992995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4000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5703749" y="1274234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5229973" y="1993480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51281" y="2403740"/>
            <a:ext cx="21739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</a:t>
            </a:r>
            <a:endParaRPr lang="cs-CZ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709401" y="2709246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5226801" y="2709246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8</a:t>
            </a:r>
            <a:endParaRPr lang="cs-CZ" sz="4000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760076" y="2713480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000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4274301" y="2709246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1</a:t>
            </a:r>
            <a:endParaRPr lang="cs-CZ" sz="4000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3807576" y="2713986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64" name="TextovéPole 63"/>
          <p:cNvSpPr txBox="1"/>
          <p:nvPr/>
        </p:nvSpPr>
        <p:spPr>
          <a:xfrm>
            <a:off x="2798731" y="4565915"/>
            <a:ext cx="3578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_____________________________</a:t>
            </a:r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5230571" y="3431397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67" name="Šipka ohnutá nahoru 66"/>
          <p:cNvSpPr/>
          <p:nvPr/>
        </p:nvSpPr>
        <p:spPr>
          <a:xfrm rot="5400000" flipV="1">
            <a:off x="5586916" y="3584539"/>
            <a:ext cx="564126" cy="23778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TextovéPole 67"/>
          <p:cNvSpPr txBox="1"/>
          <p:nvPr/>
        </p:nvSpPr>
        <p:spPr>
          <a:xfrm>
            <a:off x="4744796" y="342454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268546" y="342454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70" name="TextovéPole 69"/>
          <p:cNvSpPr txBox="1"/>
          <p:nvPr/>
        </p:nvSpPr>
        <p:spPr>
          <a:xfrm>
            <a:off x="3792296" y="342454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3306521" y="342454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72" name="Šipka ohnutá nahoru 71"/>
          <p:cNvSpPr/>
          <p:nvPr/>
        </p:nvSpPr>
        <p:spPr>
          <a:xfrm rot="5400000" flipV="1">
            <a:off x="5110666" y="4317964"/>
            <a:ext cx="564126" cy="23778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TextovéPole 72"/>
          <p:cNvSpPr txBox="1"/>
          <p:nvPr/>
        </p:nvSpPr>
        <p:spPr>
          <a:xfrm>
            <a:off x="4747821" y="4141957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4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4265518" y="4147290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77" name="TextovéPole 76"/>
          <p:cNvSpPr txBox="1"/>
          <p:nvPr/>
        </p:nvSpPr>
        <p:spPr>
          <a:xfrm>
            <a:off x="3789268" y="414462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  <a:endParaRPr lang="cs-CZ" sz="4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2829826" y="4144621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</a:t>
            </a:r>
          </a:p>
        </p:txBody>
      </p:sp>
      <p:sp>
        <p:nvSpPr>
          <p:cNvPr id="79" name="TextovéPole 78"/>
          <p:cNvSpPr txBox="1"/>
          <p:nvPr/>
        </p:nvSpPr>
        <p:spPr>
          <a:xfrm>
            <a:off x="3313018" y="4139288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0</a:t>
            </a:r>
          </a:p>
        </p:txBody>
      </p:sp>
      <p:sp>
        <p:nvSpPr>
          <p:cNvPr id="80" name="TextovéPole 79"/>
          <p:cNvSpPr txBox="1"/>
          <p:nvPr/>
        </p:nvSpPr>
        <p:spPr>
          <a:xfrm>
            <a:off x="5707370" y="4878097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81" name="TextovéPole 80"/>
          <p:cNvSpPr txBox="1"/>
          <p:nvPr/>
        </p:nvSpPr>
        <p:spPr>
          <a:xfrm>
            <a:off x="5220506" y="4894417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4746701" y="4882995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8" name="TextovéPole 117"/>
          <p:cNvSpPr txBox="1"/>
          <p:nvPr/>
        </p:nvSpPr>
        <p:spPr>
          <a:xfrm>
            <a:off x="4262597" y="4882223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120" name="TextovéPole 119"/>
          <p:cNvSpPr txBox="1"/>
          <p:nvPr/>
        </p:nvSpPr>
        <p:spPr>
          <a:xfrm>
            <a:off x="3779128" y="4878633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3301604" y="4882223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123" name="TextovéPole 122"/>
          <p:cNvSpPr txBox="1"/>
          <p:nvPr/>
        </p:nvSpPr>
        <p:spPr>
          <a:xfrm>
            <a:off x="2813917" y="4882223"/>
            <a:ext cx="470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2777574" y="5417637"/>
            <a:ext cx="3586931" cy="403289"/>
            <a:chOff x="1980731" y="5404574"/>
            <a:chExt cx="3586931" cy="403289"/>
          </a:xfrm>
        </p:grpSpPr>
        <p:sp>
          <p:nvSpPr>
            <p:cNvPr id="7" name="TextovéPole 6"/>
            <p:cNvSpPr txBox="1"/>
            <p:nvPr/>
          </p:nvSpPr>
          <p:spPr>
            <a:xfrm>
              <a:off x="1980731" y="5404574"/>
              <a:ext cx="35782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_____________________________</a:t>
              </a:r>
              <a:endParaRPr lang="cs-CZ" dirty="0"/>
            </a:p>
          </p:txBody>
        </p:sp>
        <p:sp>
          <p:nvSpPr>
            <p:cNvPr id="124" name="TextovéPole 123"/>
            <p:cNvSpPr txBox="1"/>
            <p:nvPr/>
          </p:nvSpPr>
          <p:spPr>
            <a:xfrm>
              <a:off x="1989438" y="5438531"/>
              <a:ext cx="35782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_____________________________</a:t>
              </a:r>
              <a:endParaRPr lang="cs-CZ" dirty="0"/>
            </a:p>
          </p:txBody>
        </p:sp>
      </p:grpSp>
      <p:sp>
        <p:nvSpPr>
          <p:cNvPr id="125" name="TextovéPole 124"/>
          <p:cNvSpPr txBox="1"/>
          <p:nvPr/>
        </p:nvSpPr>
        <p:spPr>
          <a:xfrm>
            <a:off x="4334163" y="1977235"/>
            <a:ext cx="327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463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/>
      <p:bldP spid="62" grpId="0"/>
      <p:bldP spid="63" grpId="0"/>
      <p:bldP spid="64" grpId="0"/>
      <p:bldP spid="66" grpId="0"/>
      <p:bldP spid="67" grpId="0" animBg="1"/>
      <p:bldP spid="68" grpId="0"/>
      <p:bldP spid="69" grpId="0"/>
      <p:bldP spid="70" grpId="0"/>
      <p:bldP spid="71" grpId="0"/>
      <p:bldP spid="72" grpId="0" animBg="1"/>
      <p:bldP spid="73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118" grpId="0"/>
      <p:bldP spid="120" grpId="0"/>
      <p:bldP spid="122" grpId="0"/>
      <p:bldP spid="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36" y="11664"/>
            <a:ext cx="62536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ísemné násobení trojciferným činitelem.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 pracovního listu vypočítej příklady:</a:t>
            </a:r>
            <a:endParaRPr lang="cs-CZ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7500" y="982897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3214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232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028083" y="974358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2734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546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211099" y="970002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1623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123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23144" y="3721771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5764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543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4036790" y="3723958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6339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345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7215062" y="3721939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7458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567</a:t>
            </a:r>
          </a:p>
        </p:txBody>
      </p:sp>
    </p:spTree>
    <p:extLst>
      <p:ext uri="{BB962C8B-B14F-4D97-AF65-F5344CB8AC3E}">
        <p14:creationId xmlns:p14="http://schemas.microsoft.com/office/powerpoint/2010/main" val="75430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36" y="11664"/>
            <a:ext cx="9141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písemného násobení </a:t>
            </a:r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trojciferným činitelem</a:t>
            </a:r>
          </a:p>
          <a:p>
            <a:r>
              <a:rPr lang="cs-CZ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 </a:t>
            </a:r>
            <a:r>
              <a:rPr lang="cs-CZ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pracovním listu: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27500" y="839204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3214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232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028083" y="830665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2734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546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7211099" y="826309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1623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123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723144" y="3721771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5764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543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4036790" y="3723958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6339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345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7215062" y="3721939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7458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567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814844" y="1590903"/>
            <a:ext cx="870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6428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9349" y="1935001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9642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4560" y="2293460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6428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2952" y="2297920"/>
            <a:ext cx="1385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_______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5174" y="2679626"/>
            <a:ext cx="1213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745648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404490" y="2702550"/>
            <a:ext cx="1389672" cy="513436"/>
            <a:chOff x="1475656" y="3223236"/>
            <a:chExt cx="1389672" cy="513436"/>
          </a:xfrm>
        </p:grpSpPr>
        <p:sp>
          <p:nvSpPr>
            <p:cNvPr id="15" name="TextovéPole 14"/>
            <p:cNvSpPr txBox="1"/>
            <p:nvPr/>
          </p:nvSpPr>
          <p:spPr>
            <a:xfrm>
              <a:off x="1480012" y="3275007"/>
              <a:ext cx="13853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475656" y="3223236"/>
              <a:ext cx="13853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3945349" y="1583284"/>
            <a:ext cx="1042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16404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780248" y="1942623"/>
            <a:ext cx="1212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10936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531069" y="2311582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________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601784" y="2301470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13670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507979" y="2699397"/>
            <a:ext cx="1565543" cy="509561"/>
            <a:chOff x="6906182" y="2641966"/>
            <a:chExt cx="1565543" cy="509561"/>
          </a:xfrm>
        </p:grpSpPr>
        <p:sp>
          <p:nvSpPr>
            <p:cNvPr id="23" name="TextovéPole 22"/>
            <p:cNvSpPr txBox="1"/>
            <p:nvPr/>
          </p:nvSpPr>
          <p:spPr>
            <a:xfrm>
              <a:off x="6906182" y="2641966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6914889" y="2689862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TextovéPole 24"/>
          <p:cNvSpPr txBox="1"/>
          <p:nvPr/>
        </p:nvSpPr>
        <p:spPr>
          <a:xfrm>
            <a:off x="3606338" y="2684757"/>
            <a:ext cx="1385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1492764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290731" y="1591901"/>
            <a:ext cx="8707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4869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129619" y="1946483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3246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955444" y="2310231"/>
            <a:ext cx="12105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1623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886824" y="2308262"/>
            <a:ext cx="1385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_______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957010" y="2689282"/>
            <a:ext cx="1213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199629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6865512" y="2699508"/>
            <a:ext cx="1394023" cy="509561"/>
            <a:chOff x="6787134" y="3156713"/>
            <a:chExt cx="1394023" cy="509561"/>
          </a:xfrm>
        </p:grpSpPr>
        <p:sp>
          <p:nvSpPr>
            <p:cNvPr id="33" name="TextovéPole 32"/>
            <p:cNvSpPr txBox="1"/>
            <p:nvPr/>
          </p:nvSpPr>
          <p:spPr>
            <a:xfrm>
              <a:off x="6787134" y="3156713"/>
              <a:ext cx="13853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6795841" y="3204609"/>
              <a:ext cx="13853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5" name="TextovéPole 34"/>
          <p:cNvSpPr txBox="1"/>
          <p:nvPr/>
        </p:nvSpPr>
        <p:spPr>
          <a:xfrm>
            <a:off x="644766" y="4473282"/>
            <a:ext cx="1042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17292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70854" y="4839150"/>
            <a:ext cx="1212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23056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97013" y="5197958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28820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51197" y="5197027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________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1" name="Skupina 40"/>
          <p:cNvGrpSpPr/>
          <p:nvPr/>
        </p:nvGrpSpPr>
        <p:grpSpPr>
          <a:xfrm>
            <a:off x="238457" y="5581245"/>
            <a:ext cx="1557993" cy="522624"/>
            <a:chOff x="251520" y="5764127"/>
            <a:chExt cx="1557993" cy="522624"/>
          </a:xfrm>
        </p:grpSpPr>
        <p:sp>
          <p:nvSpPr>
            <p:cNvPr id="39" name="TextovéPole 38"/>
            <p:cNvSpPr txBox="1"/>
            <p:nvPr/>
          </p:nvSpPr>
          <p:spPr>
            <a:xfrm>
              <a:off x="252677" y="5764127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251520" y="5825086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301723" y="5580297"/>
            <a:ext cx="1385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3129852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3945612" y="4483579"/>
            <a:ext cx="1042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31695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3771437" y="4832850"/>
            <a:ext cx="1212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25356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610325" y="5179827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19017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3553717" y="5188534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________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610325" y="5577589"/>
            <a:ext cx="1385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2186955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3" name="Skupina 42"/>
          <p:cNvGrpSpPr/>
          <p:nvPr/>
        </p:nvGrpSpPr>
        <p:grpSpPr>
          <a:xfrm>
            <a:off x="3537439" y="5589054"/>
            <a:ext cx="1563756" cy="509561"/>
            <a:chOff x="3419872" y="6072385"/>
            <a:chExt cx="1563756" cy="509561"/>
          </a:xfrm>
        </p:grpSpPr>
        <p:sp>
          <p:nvSpPr>
            <p:cNvPr id="52" name="TextovéPole 51"/>
            <p:cNvSpPr txBox="1"/>
            <p:nvPr/>
          </p:nvSpPr>
          <p:spPr>
            <a:xfrm>
              <a:off x="3426792" y="6072385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419872" y="6120281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4" name="TextovéPole 53"/>
          <p:cNvSpPr txBox="1"/>
          <p:nvPr/>
        </p:nvSpPr>
        <p:spPr>
          <a:xfrm>
            <a:off x="6949709" y="4821785"/>
            <a:ext cx="1212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44748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118060" y="4464624"/>
            <a:ext cx="1042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52206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6785626" y="5185698"/>
            <a:ext cx="1382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37290    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6718740" y="5187581"/>
            <a:ext cx="15568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________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775580" y="5582581"/>
            <a:ext cx="1385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4228686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1" name="Skupina 60"/>
          <p:cNvGrpSpPr/>
          <p:nvPr/>
        </p:nvGrpSpPr>
        <p:grpSpPr>
          <a:xfrm>
            <a:off x="6699421" y="5587041"/>
            <a:ext cx="1556836" cy="509561"/>
            <a:chOff x="6660232" y="6135687"/>
            <a:chExt cx="1556836" cy="509561"/>
          </a:xfrm>
        </p:grpSpPr>
        <p:sp>
          <p:nvSpPr>
            <p:cNvPr id="58" name="TextovéPole 57"/>
            <p:cNvSpPr txBox="1"/>
            <p:nvPr/>
          </p:nvSpPr>
          <p:spPr>
            <a:xfrm>
              <a:off x="6660232" y="6135687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6660232" y="6183583"/>
              <a:ext cx="15568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latin typeface="Arial" pitchFamily="34" charset="0"/>
                  <a:cs typeface="Arial" pitchFamily="34" charset="0"/>
                </a:rPr>
                <a:t>________</a:t>
              </a:r>
              <a:endParaRPr lang="cs-CZ" sz="2400" dirty="0"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4390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00"/>
                            </p:stCondLst>
                            <p:childTnLst>
                              <p:par>
                                <p:cTn id="16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7" grpId="0"/>
      <p:bldP spid="18" grpId="0"/>
      <p:bldP spid="19" grpId="0"/>
      <p:bldP spid="20" grpId="0"/>
      <p:bldP spid="25" grpId="0"/>
      <p:bldP spid="27" grpId="0"/>
      <p:bldP spid="28" grpId="0"/>
      <p:bldP spid="29" grpId="0"/>
      <p:bldP spid="31" grpId="0"/>
      <p:bldP spid="32" grpId="0"/>
      <p:bldP spid="35" grpId="0"/>
      <p:bldP spid="36" grpId="0"/>
      <p:bldP spid="37" grpId="0"/>
      <p:bldP spid="40" grpId="0"/>
      <p:bldP spid="44" grpId="0"/>
      <p:bldP spid="45" grpId="0"/>
      <p:bldP spid="47" grpId="0"/>
      <p:bldP spid="48" grpId="0"/>
      <p:bldP spid="49" grpId="0"/>
      <p:bldP spid="50" grpId="0"/>
      <p:bldP spid="54" grpId="0"/>
      <p:bldP spid="55" grpId="0"/>
      <p:bldP spid="56" grpId="0"/>
      <p:bldP spid="57" grpId="0"/>
      <p:bldP spid="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22284"/>
              </p:ext>
            </p:extLst>
          </p:nvPr>
        </p:nvGraphicFramePr>
        <p:xfrm>
          <a:off x="0" y="246738"/>
          <a:ext cx="9144000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itchFamily="34" charset="0"/>
                          <a:cs typeface="Arial" pitchFamily="34" charset="0"/>
                        </a:rPr>
                        <a:t>Pracovní list 506</a:t>
                      </a:r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pl-PL" sz="2000" dirty="0" smtClean="0">
                          <a:latin typeface="Arial" pitchFamily="34" charset="0"/>
                          <a:cs typeface="Arial" pitchFamily="34" charset="0"/>
                        </a:rPr>
                        <a:t>Vypočítej příklady: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727500" y="1714425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3214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232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028083" y="1705886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2734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546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211099" y="1701530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1623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123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723144" y="4296543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5764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543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4036790" y="4298730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6339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345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7215062" y="4296711"/>
            <a:ext cx="9557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7458</a:t>
            </a:r>
          </a:p>
          <a:p>
            <a:r>
              <a:rPr lang="cs-CZ" sz="2400" u="sng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567</a:t>
            </a:r>
          </a:p>
        </p:txBody>
      </p:sp>
    </p:spTree>
    <p:extLst>
      <p:ext uri="{BB962C8B-B14F-4D97-AF65-F5344CB8AC3E}">
        <p14:creationId xmlns:p14="http://schemas.microsoft.com/office/powerpoint/2010/main" val="339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Použité zdroje:</a:t>
            </a:r>
            <a:endParaRPr lang="cs-CZ" sz="2400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>
                <a:solidFill>
                  <a:prstClr val="black"/>
                </a:solidFill>
                <a:effectLst/>
                <a:latin typeface="Arial" pitchFamily="34" charset="0"/>
                <a:cs typeface="Arial" pitchFamily="34" charset="0"/>
              </a:rPr>
              <a:t>Vlastní tvorba</a:t>
            </a:r>
          </a:p>
        </p:txBody>
      </p:sp>
    </p:spTree>
    <p:extLst>
      <p:ext uri="{BB962C8B-B14F-4D97-AF65-F5344CB8AC3E}">
        <p14:creationId xmlns:p14="http://schemas.microsoft.com/office/powerpoint/2010/main" val="322717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Úhly">
  <a:themeElements>
    <a:clrScheme name="Úhly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Úhly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Úhl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7645</TotalTime>
  <Words>448</Words>
  <Application>Microsoft Office PowerPoint</Application>
  <PresentationFormat>Předvádění na obrazovce (4:3)</PresentationFormat>
  <Paragraphs>180</Paragraphs>
  <Slides>9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9</vt:i4>
      </vt:variant>
    </vt:vector>
  </HeadingPairs>
  <TitlesOfParts>
    <vt:vector size="22" baseType="lpstr">
      <vt:lpstr>Arial</vt:lpstr>
      <vt:lpstr>Calibri</vt:lpstr>
      <vt:lpstr>Cambria Math</vt:lpstr>
      <vt:lpstr>Candara</vt:lpstr>
      <vt:lpstr>Franklin Gothic Book</vt:lpstr>
      <vt:lpstr>Franklin Gothic Medium</vt:lpstr>
      <vt:lpstr>Tunga</vt:lpstr>
      <vt:lpstr>Wingdings</vt:lpstr>
      <vt:lpstr>Wingdings 2</vt:lpstr>
      <vt:lpstr>Úhly</vt:lpstr>
      <vt:lpstr>2_Human</vt:lpstr>
      <vt:lpstr>Human</vt:lpstr>
      <vt:lpstr>1_Human</vt:lpstr>
      <vt:lpstr>Prezentace aplikace PowerPoint</vt:lpstr>
      <vt:lpstr>Anotace</vt:lpstr>
      <vt:lpstr>Datum vytvoření: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421</cp:revision>
  <dcterms:created xsi:type="dcterms:W3CDTF">2011-02-20T11:49:28Z</dcterms:created>
  <dcterms:modified xsi:type="dcterms:W3CDTF">2013-12-15T14:43:15Z</dcterms:modified>
</cp:coreProperties>
</file>