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804" r:id="rId2"/>
    <p:sldMasterId id="2147483828" r:id="rId3"/>
    <p:sldMasterId id="2147483840" r:id="rId4"/>
  </p:sldMasterIdLst>
  <p:notesMasterIdLst>
    <p:notesMasterId r:id="rId16"/>
  </p:notesMasterIdLst>
  <p:sldIdLst>
    <p:sldId id="327" r:id="rId5"/>
    <p:sldId id="328" r:id="rId6"/>
    <p:sldId id="329" r:id="rId7"/>
    <p:sldId id="256" r:id="rId8"/>
    <p:sldId id="316" r:id="rId9"/>
    <p:sldId id="310" r:id="rId10"/>
    <p:sldId id="322" r:id="rId11"/>
    <p:sldId id="323" r:id="rId12"/>
    <p:sldId id="331" r:id="rId13"/>
    <p:sldId id="332" r:id="rId14"/>
    <p:sldId id="33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327"/>
            <p14:sldId id="328"/>
            <p14:sldId id="329"/>
            <p14:sldId id="256"/>
            <p14:sldId id="316"/>
            <p14:sldId id="310"/>
            <p14:sldId id="322"/>
            <p14:sldId id="323"/>
          </p14:sldIdLst>
        </p14:section>
        <p14:section name="Oddíl bez názvu" id="{46714C67-33BE-418B-B431-3D99F3EC3D9A}">
          <p14:sldIdLst>
            <p14:sldId id="331"/>
            <p14:sldId id="332"/>
            <p14:sldId id="33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618">
          <p15:clr>
            <a:srgbClr val="A4A3A4"/>
          </p15:clr>
        </p15:guide>
        <p15:guide id="2" pos="41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FF00"/>
    <a:srgbClr val="FF9900"/>
    <a:srgbClr val="3399FF"/>
    <a:srgbClr val="CC3300"/>
    <a:srgbClr val="00FFFF"/>
    <a:srgbClr val="66CCFF"/>
    <a:srgbClr val="008000"/>
    <a:srgbClr val="00CC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64604" autoAdjust="0"/>
  </p:normalViewPr>
  <p:slideViewPr>
    <p:cSldViewPr>
      <p:cViewPr varScale="1">
        <p:scale>
          <a:sx n="67" d="100"/>
          <a:sy n="67" d="100"/>
        </p:scale>
        <p:origin x="1188" y="60"/>
      </p:cViewPr>
      <p:guideLst>
        <p:guide orient="horz" pos="618"/>
        <p:guide pos="419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A3E562E-CA64-455D-9BBF-9B60AA29187D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5196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6D65B-5655-4452-8575-0D5E92C29755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2189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2719F-6B19-4A24-974B-E29A4D3D007C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6033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5145B-12FE-4574-B96E-49D61DFCE5B1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5233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CBD5D-5654-47DD-B1B2-5214C5856ABC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4558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78ED6-5A02-4814-9FF0-04617859CE1F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1730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03D9F-9326-41CE-B13A-4BBEBF8921A3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4935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2364-926A-4496-BB70-6A9FEFE912B8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1641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DEF68-1637-4E1E-B0B6-AFD9123A966A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1070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B95D4-6C26-4194-82DB-15529D2DFC54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24732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7A9C6-FAB1-4DA0-942F-BBCEB4A95400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5205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99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938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71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382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655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623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6009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4995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098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8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2669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25576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50412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88919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03702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86828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16416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310847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57746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88256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18883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472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6781008-C058-4185-91EF-F45265F85030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044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748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889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4149882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VY_32_INOVACE_508_PÍSEMNÉ</a:t>
                      </a:r>
                      <a:r>
                        <a:rPr lang="cs-CZ" sz="1200" b="1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SČÍTÁNÍ A ODČÍTÁNÍ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PROCVIČOVÁNÍ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PÍSEMNÉHO SČÍTÁNÍ A ODČÍTÁNÍ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5727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214954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písemného sčítání a odčítání s kombinací pracovních listů a zápisu na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tabuli</a:t>
            </a:r>
          </a:p>
        </p:txBody>
      </p:sp>
    </p:spTree>
    <p:extLst>
      <p:ext uri="{BB962C8B-B14F-4D97-AF65-F5344CB8AC3E}">
        <p14:creationId xmlns:p14="http://schemas.microsoft.com/office/powerpoint/2010/main" val="723976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ŘÍJEN </a:t>
            </a:r>
            <a:r>
              <a:rPr lang="cs-CZ" sz="2400" b="0" dirty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6014138" cy="539080"/>
          </a:xfrm>
          <a:prstGeom prst="rect">
            <a:avLst/>
          </a:prstGeom>
        </p:spPr>
        <p:txBody>
          <a:bodyPr anchor="b" anchorCtr="0">
            <a:normAutofit fontScale="70000" lnSpcReduction="20000"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SČÍTANEC, SOUČET, MENŠENEC, MENŠITEL, ROZDÍL </a:t>
            </a:r>
            <a:endParaRPr lang="cs-CZ" sz="2400" b="0" dirty="0">
              <a:solidFill>
                <a:prstClr val="black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475247" y="3214994"/>
            <a:ext cx="5241800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37457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5, 7: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Pracovní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list – žáci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počítají příklady na sčítání a odčítání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6, 8: 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Kontrola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výsledků příkladů na sčítání a odčítání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 pro tisk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4814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ovéPole 40"/>
          <p:cNvSpPr txBox="1"/>
          <p:nvPr/>
        </p:nvSpPr>
        <p:spPr>
          <a:xfrm rot="20319996">
            <a:off x="-77547" y="3943718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1775110"/>
            <a:ext cx="7537316" cy="258532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– </a:t>
            </a: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dčítání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Písemné 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-3084"/>
            <a:ext cx="29079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Vypočítej příklady: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9522" y="1283618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250837" y="3429660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35E21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A35E21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2267" y="5588650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F8B1E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1583004"/>
              </p:ext>
            </p:extLst>
          </p:nvPr>
        </p:nvGraphicFramePr>
        <p:xfrm>
          <a:off x="899592" y="877858"/>
          <a:ext cx="7488832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1 134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 6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532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4 114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2 338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7 987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11 034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1 128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4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31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-  935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1 756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8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434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- 8 342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pSp>
        <p:nvGrpSpPr>
          <p:cNvPr id="17" name="Skupina 16"/>
          <p:cNvGrpSpPr/>
          <p:nvPr/>
        </p:nvGrpSpPr>
        <p:grpSpPr>
          <a:xfrm>
            <a:off x="935018" y="1780168"/>
            <a:ext cx="7282800" cy="7620"/>
            <a:chOff x="935018" y="1883038"/>
            <a:chExt cx="7282800" cy="7620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935018" y="188684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2184698" y="189065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3445808" y="188303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4649768" y="188684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5888018" y="189065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7149128" y="188303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5" name="Tabulka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9822827"/>
              </p:ext>
            </p:extLst>
          </p:nvPr>
        </p:nvGraphicFramePr>
        <p:xfrm>
          <a:off x="914832" y="3064798"/>
          <a:ext cx="7488832" cy="1371600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342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8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582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9 111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2 388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17 887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4 034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5 321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7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512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- 8 912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12 586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8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98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- 4 029 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         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pSp>
        <p:nvGrpSpPr>
          <p:cNvPr id="56" name="Skupina 55"/>
          <p:cNvGrpSpPr/>
          <p:nvPr/>
        </p:nvGrpSpPr>
        <p:grpSpPr>
          <a:xfrm>
            <a:off x="950258" y="3967108"/>
            <a:ext cx="7282800" cy="7620"/>
            <a:chOff x="935018" y="1883038"/>
            <a:chExt cx="7282800" cy="7620"/>
          </a:xfrm>
        </p:grpSpPr>
        <p:cxnSp>
          <p:nvCxnSpPr>
            <p:cNvPr id="57" name="Přímá spojnice 56"/>
            <p:cNvCxnSpPr/>
            <p:nvPr/>
          </p:nvCxnSpPr>
          <p:spPr>
            <a:xfrm>
              <a:off x="935018" y="188684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2184698" y="189065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3445808" y="188303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>
              <a:off x="4649768" y="188684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5888018" y="189065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7149128" y="188303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69" name="Tabulka 6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4387675"/>
              </p:ext>
            </p:extLst>
          </p:nvPr>
        </p:nvGraphicFramePr>
        <p:xfrm>
          <a:off x="926262" y="5202208"/>
          <a:ext cx="7488832" cy="1371600"/>
        </p:xfrm>
        <a:graphic>
          <a:graphicData uri="http://schemas.openxmlformats.org/drawingml/2006/table">
            <a:tbl>
              <a:tblPr firstRow="1" bandRow="1">
                <a:tableStyleId>{EB9631B5-78F2-41C9-869B-9F39066F8104}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4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124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3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731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12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184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9 333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7 987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16 030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4 112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8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233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- 1 465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5 886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6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3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34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- 6 122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70" name="Skupina 69"/>
          <p:cNvGrpSpPr/>
          <p:nvPr/>
        </p:nvGrpSpPr>
        <p:grpSpPr>
          <a:xfrm>
            <a:off x="961688" y="6104518"/>
            <a:ext cx="7282800" cy="7620"/>
            <a:chOff x="935018" y="1883038"/>
            <a:chExt cx="7282800" cy="7620"/>
          </a:xfrm>
        </p:grpSpPr>
        <p:cxnSp>
          <p:nvCxnSpPr>
            <p:cNvPr id="71" name="Přímá spojnice 70"/>
            <p:cNvCxnSpPr/>
            <p:nvPr/>
          </p:nvCxnSpPr>
          <p:spPr>
            <a:xfrm>
              <a:off x="935018" y="188684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/>
            <p:nvPr/>
          </p:nvCxnSpPr>
          <p:spPr>
            <a:xfrm>
              <a:off x="2184698" y="189065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>
              <a:off x="3445808" y="188303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4649768" y="188684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>
              <a:off x="5888018" y="189065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>
              <a:off x="7149128" y="188303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5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8393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43" grpId="0" animBg="1"/>
      <p:bldP spid="4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48846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vypočítaných příkladů: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9522" y="1283618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250837" y="3429660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35E21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A35E21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2267" y="5588650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F8B1E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3441898"/>
              </p:ext>
            </p:extLst>
          </p:nvPr>
        </p:nvGraphicFramePr>
        <p:xfrm>
          <a:off x="899592" y="877858"/>
          <a:ext cx="7488832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1 134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 6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532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4 114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2 338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7 987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11 034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1 128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4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31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-  935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1 756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8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434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- 8 342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pSp>
        <p:nvGrpSpPr>
          <p:cNvPr id="17" name="Skupina 16"/>
          <p:cNvGrpSpPr/>
          <p:nvPr/>
        </p:nvGrpSpPr>
        <p:grpSpPr>
          <a:xfrm>
            <a:off x="935018" y="1780168"/>
            <a:ext cx="7282800" cy="7620"/>
            <a:chOff x="935018" y="1883038"/>
            <a:chExt cx="7282800" cy="7620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935018" y="188684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2184698" y="189065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3445808" y="188303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4649768" y="188684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5888018" y="189065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7149128" y="188303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ovéPole 9"/>
          <p:cNvSpPr txBox="1"/>
          <p:nvPr/>
        </p:nvSpPr>
        <p:spPr>
          <a:xfrm>
            <a:off x="5816020" y="1786959"/>
            <a:ext cx="1140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16 421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903020" y="1777787"/>
            <a:ext cx="1230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0 006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16711" y="1781696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10 763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41038" y="1780798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3 179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41208" y="1786959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4 094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97131" y="1788552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2 692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5" name="Tabulka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4853636"/>
              </p:ext>
            </p:extLst>
          </p:nvPr>
        </p:nvGraphicFramePr>
        <p:xfrm>
          <a:off x="914832" y="3064798"/>
          <a:ext cx="7488832" cy="1371600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342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8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582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9 111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2 388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17 887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4 034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5 321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7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512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- 8 912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12 586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8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98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- 4 029 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         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pSp>
        <p:nvGrpSpPr>
          <p:cNvPr id="56" name="Skupina 55"/>
          <p:cNvGrpSpPr/>
          <p:nvPr/>
        </p:nvGrpSpPr>
        <p:grpSpPr>
          <a:xfrm>
            <a:off x="950258" y="3967108"/>
            <a:ext cx="7282800" cy="7620"/>
            <a:chOff x="935018" y="1883038"/>
            <a:chExt cx="7282800" cy="7620"/>
          </a:xfrm>
        </p:grpSpPr>
        <p:cxnSp>
          <p:nvCxnSpPr>
            <p:cNvPr id="57" name="Přímá spojnice 56"/>
            <p:cNvCxnSpPr/>
            <p:nvPr/>
          </p:nvCxnSpPr>
          <p:spPr>
            <a:xfrm>
              <a:off x="935018" y="188684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2184698" y="189065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3445808" y="188303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>
              <a:off x="4649768" y="188684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5888018" y="189065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7149128" y="188303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TextovéPole 62"/>
          <p:cNvSpPr txBox="1"/>
          <p:nvPr/>
        </p:nvSpPr>
        <p:spPr>
          <a:xfrm>
            <a:off x="5888410" y="3985329"/>
            <a:ext cx="1140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26 871</a:t>
            </a:r>
            <a:endParaRPr lang="cs-CZ" sz="2400" b="1" dirty="0">
              <a:solidFill>
                <a:srgbClr val="00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918260" y="3976157"/>
            <a:ext cx="1230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  7 663</a:t>
            </a:r>
            <a:endParaRPr lang="cs-CZ" sz="2400" b="1" dirty="0">
              <a:solidFill>
                <a:srgbClr val="00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131951" y="3991496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16 094</a:t>
            </a:r>
            <a:endParaRPr lang="cs-CZ" sz="2400" b="1" dirty="0">
              <a:solidFill>
                <a:srgbClr val="00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3556278" y="3967738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0</a:t>
            </a:r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 199</a:t>
            </a:r>
            <a:endParaRPr lang="cs-CZ" sz="2400" b="1" dirty="0">
              <a:solidFill>
                <a:srgbClr val="00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756448" y="3973899"/>
            <a:ext cx="104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 9 802</a:t>
            </a:r>
            <a:endParaRPr lang="cs-CZ" sz="2400" b="1" dirty="0">
              <a:solidFill>
                <a:srgbClr val="00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7312371" y="3975492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0 005</a:t>
            </a:r>
            <a:endParaRPr lang="cs-CZ" sz="2400" b="1" dirty="0">
              <a:solidFill>
                <a:srgbClr val="0033CC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9" name="Tabulka 6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0132452"/>
              </p:ext>
            </p:extLst>
          </p:nvPr>
        </p:nvGraphicFramePr>
        <p:xfrm>
          <a:off x="926262" y="5202208"/>
          <a:ext cx="7488832" cy="1371600"/>
        </p:xfrm>
        <a:graphic>
          <a:graphicData uri="http://schemas.openxmlformats.org/drawingml/2006/table">
            <a:tbl>
              <a:tblPr firstRow="1" bandRow="1">
                <a:tableStyleId>{EB9631B5-78F2-41C9-869B-9F39066F8104}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4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124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3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731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12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184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9 333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7 987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16 030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4 112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8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233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- 1 465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5 886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6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3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34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- 6 122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70" name="Skupina 69"/>
          <p:cNvGrpSpPr/>
          <p:nvPr/>
        </p:nvGrpSpPr>
        <p:grpSpPr>
          <a:xfrm>
            <a:off x="961688" y="6104518"/>
            <a:ext cx="7282800" cy="7620"/>
            <a:chOff x="935018" y="1883038"/>
            <a:chExt cx="7282800" cy="7620"/>
          </a:xfrm>
        </p:grpSpPr>
        <p:cxnSp>
          <p:nvCxnSpPr>
            <p:cNvPr id="71" name="Přímá spojnice 70"/>
            <p:cNvCxnSpPr/>
            <p:nvPr/>
          </p:nvCxnSpPr>
          <p:spPr>
            <a:xfrm>
              <a:off x="935018" y="188684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/>
            <p:nvPr/>
          </p:nvCxnSpPr>
          <p:spPr>
            <a:xfrm>
              <a:off x="2184698" y="189065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>
              <a:off x="3445808" y="188303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4649768" y="188684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>
              <a:off x="5888018" y="189065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>
              <a:off x="7149128" y="188303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" name="TextovéPole 76"/>
          <p:cNvSpPr txBox="1"/>
          <p:nvPr/>
        </p:nvSpPr>
        <p:spPr>
          <a:xfrm>
            <a:off x="5842690" y="6122739"/>
            <a:ext cx="1140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14 321</a:t>
            </a:r>
            <a:endParaRPr lang="cs-CZ" sz="24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941120" y="6113567"/>
            <a:ext cx="1230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0 012</a:t>
            </a:r>
            <a:endParaRPr lang="cs-CZ" sz="24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143381" y="6128906"/>
            <a:ext cx="1110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11 964</a:t>
            </a:r>
            <a:endParaRPr lang="cs-CZ" sz="24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3476268" y="6116578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10 719</a:t>
            </a:r>
            <a:endParaRPr lang="cs-CZ" sz="24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4596428" y="6111309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15 219</a:t>
            </a:r>
            <a:endParaRPr lang="cs-CZ" sz="24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7312371" y="6112902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9 908</a:t>
            </a:r>
            <a:endParaRPr lang="cs-CZ" sz="24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>
                <a:solidFill>
                  <a:srgbClr val="795339"/>
                </a:solidFill>
              </a:rPr>
              <a:pPr/>
              <a:t>6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146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43" grpId="0" animBg="1"/>
      <p:bldP spid="44" grpId="0" animBg="1"/>
      <p:bldP spid="10" grpId="0"/>
      <p:bldP spid="54" grpId="0"/>
      <p:bldP spid="12" grpId="0"/>
      <p:bldP spid="13" grpId="0"/>
      <p:bldP spid="14" grpId="0"/>
      <p:bldP spid="15" grpId="0"/>
      <p:bldP spid="63" grpId="0"/>
      <p:bldP spid="64" grpId="0"/>
      <p:bldP spid="65" grpId="0"/>
      <p:bldP spid="66" grpId="0"/>
      <p:bldP spid="67" grpId="0"/>
      <p:bldP spid="68" grpId="0"/>
      <p:bldP spid="77" grpId="0"/>
      <p:bldP spid="78" grpId="0"/>
      <p:bldP spid="79" grpId="0"/>
      <p:bldP spid="80" grpId="0"/>
      <p:bldP spid="81" grpId="0"/>
      <p:bldP spid="8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29079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Vypočítej příklady: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9522" y="1283618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250837" y="3429660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35E21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A35E21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2267" y="5588650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F8B1E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1658876"/>
              </p:ext>
            </p:extLst>
          </p:nvPr>
        </p:nvGraphicFramePr>
        <p:xfrm>
          <a:off x="899592" y="877858"/>
          <a:ext cx="7488832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 7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245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16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528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2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4 210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21 457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15 928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31 004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6 478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- 9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422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- 1 935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9 776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21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444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- 9 348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pSp>
        <p:nvGrpSpPr>
          <p:cNvPr id="17" name="Skupina 16"/>
          <p:cNvGrpSpPr/>
          <p:nvPr/>
        </p:nvGrpSpPr>
        <p:grpSpPr>
          <a:xfrm>
            <a:off x="935018" y="1780168"/>
            <a:ext cx="7282800" cy="7620"/>
            <a:chOff x="935018" y="1883038"/>
            <a:chExt cx="7282800" cy="7620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935018" y="188684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2184698" y="189065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3445808" y="188303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4649768" y="188684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5888018" y="189065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7149128" y="188303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5" name="Tabulka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9104811"/>
              </p:ext>
            </p:extLst>
          </p:nvPr>
        </p:nvGraphicFramePr>
        <p:xfrm>
          <a:off x="914832" y="3064798"/>
          <a:ext cx="7488832" cy="1371600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23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322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9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999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9 121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45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888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3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7 888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74 034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1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5 359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17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881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- 9 988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15 999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-28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988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- 54 149 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         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pSp>
        <p:nvGrpSpPr>
          <p:cNvPr id="56" name="Skupina 55"/>
          <p:cNvGrpSpPr/>
          <p:nvPr/>
        </p:nvGrpSpPr>
        <p:grpSpPr>
          <a:xfrm>
            <a:off x="950258" y="3967108"/>
            <a:ext cx="7282800" cy="7620"/>
            <a:chOff x="935018" y="1883038"/>
            <a:chExt cx="7282800" cy="7620"/>
          </a:xfrm>
        </p:grpSpPr>
        <p:cxnSp>
          <p:nvCxnSpPr>
            <p:cNvPr id="57" name="Přímá spojnice 56"/>
            <p:cNvCxnSpPr/>
            <p:nvPr/>
          </p:nvCxnSpPr>
          <p:spPr>
            <a:xfrm>
              <a:off x="935018" y="188684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2184698" y="189065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3445808" y="188303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>
              <a:off x="4649768" y="188684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5888018" y="189065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7149128" y="188303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69" name="Tabulka 6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7387716"/>
              </p:ext>
            </p:extLst>
          </p:nvPr>
        </p:nvGraphicFramePr>
        <p:xfrm>
          <a:off x="926262" y="5202208"/>
          <a:ext cx="7488832" cy="1371600"/>
        </p:xfrm>
        <a:graphic>
          <a:graphicData uri="http://schemas.openxmlformats.org/drawingml/2006/table">
            <a:tbl>
              <a:tblPr firstRow="1" bandRow="1">
                <a:tableStyleId>{EB9631B5-78F2-41C9-869B-9F39066F8104}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14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424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33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731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984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19 333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7 111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16 030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 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9 999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81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137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- 9 896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52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777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6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999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- 15 029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70" name="Skupina 69"/>
          <p:cNvGrpSpPr/>
          <p:nvPr/>
        </p:nvGrpSpPr>
        <p:grpSpPr>
          <a:xfrm>
            <a:off x="961688" y="6104518"/>
            <a:ext cx="7282800" cy="7620"/>
            <a:chOff x="935018" y="1883038"/>
            <a:chExt cx="7282800" cy="7620"/>
          </a:xfrm>
        </p:grpSpPr>
        <p:cxnSp>
          <p:nvCxnSpPr>
            <p:cNvPr id="71" name="Přímá spojnice 70"/>
            <p:cNvCxnSpPr/>
            <p:nvPr/>
          </p:nvCxnSpPr>
          <p:spPr>
            <a:xfrm>
              <a:off x="935018" y="188684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/>
            <p:nvPr/>
          </p:nvCxnSpPr>
          <p:spPr>
            <a:xfrm>
              <a:off x="2184698" y="189065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>
              <a:off x="3445808" y="188303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4649768" y="188684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>
              <a:off x="5888018" y="189065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>
              <a:off x="7149128" y="188303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7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123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43" grpId="0" animBg="1"/>
      <p:bldP spid="4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4969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vypočítaných příkladů 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9522" y="1283618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250837" y="3429660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35E21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A35E21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2267" y="5588650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F8B1E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7567695"/>
              </p:ext>
            </p:extLst>
          </p:nvPr>
        </p:nvGraphicFramePr>
        <p:xfrm>
          <a:off x="899592" y="877858"/>
          <a:ext cx="7488832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 7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245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16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528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2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4 210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21 457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15 928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31 004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6 478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- 9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422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- 1 935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9 776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21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444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- 9 348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pSp>
        <p:nvGrpSpPr>
          <p:cNvPr id="17" name="Skupina 16"/>
          <p:cNvGrpSpPr/>
          <p:nvPr/>
        </p:nvGrpSpPr>
        <p:grpSpPr>
          <a:xfrm>
            <a:off x="935018" y="1780168"/>
            <a:ext cx="7282800" cy="7620"/>
            <a:chOff x="935018" y="1883038"/>
            <a:chExt cx="7282800" cy="7620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935018" y="188684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2184698" y="189065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3445808" y="188303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4649768" y="188684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5888018" y="189065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7149128" y="1883038"/>
              <a:ext cx="1068690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ovéPole 9"/>
          <p:cNvSpPr txBox="1"/>
          <p:nvPr/>
        </p:nvSpPr>
        <p:spPr>
          <a:xfrm>
            <a:off x="5816020" y="1786959"/>
            <a:ext cx="1140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37 372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903020" y="1777787"/>
            <a:ext cx="1230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0 767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16711" y="1781696"/>
            <a:ext cx="1212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07 106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37802" y="1780798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22 275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52720" y="1786959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31 233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20155" y="1788552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21 656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5" name="Tabulka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0792494"/>
              </p:ext>
            </p:extLst>
          </p:nvPr>
        </p:nvGraphicFramePr>
        <p:xfrm>
          <a:off x="914832" y="3064798"/>
          <a:ext cx="7488832" cy="1371600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23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322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9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999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9 121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45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888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3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7 888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74 034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1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5 359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17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881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- 9 988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15 999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-28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988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- 54 149 </a:t>
                      </a: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         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pSp>
        <p:nvGrpSpPr>
          <p:cNvPr id="56" name="Skupina 55"/>
          <p:cNvGrpSpPr/>
          <p:nvPr/>
        </p:nvGrpSpPr>
        <p:grpSpPr>
          <a:xfrm>
            <a:off x="950258" y="3967108"/>
            <a:ext cx="7282800" cy="7620"/>
            <a:chOff x="935018" y="1883038"/>
            <a:chExt cx="7282800" cy="7620"/>
          </a:xfrm>
        </p:grpSpPr>
        <p:cxnSp>
          <p:nvCxnSpPr>
            <p:cNvPr id="57" name="Přímá spojnice 56"/>
            <p:cNvCxnSpPr/>
            <p:nvPr/>
          </p:nvCxnSpPr>
          <p:spPr>
            <a:xfrm>
              <a:off x="935018" y="188684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2184698" y="189065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3445808" y="188303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>
              <a:off x="4649768" y="188684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5888018" y="189065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7149128" y="1883038"/>
              <a:ext cx="1068690" cy="0"/>
            </a:xfrm>
            <a:prstGeom prst="line">
              <a:avLst/>
            </a:prstGeom>
            <a:ln w="25400">
              <a:solidFill>
                <a:srgbClr val="00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TextovéPole 62"/>
          <p:cNvSpPr txBox="1"/>
          <p:nvPr/>
        </p:nvSpPr>
        <p:spPr>
          <a:xfrm>
            <a:off x="5861113" y="3985329"/>
            <a:ext cx="12590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 08 </a:t>
            </a:r>
            <a:r>
              <a:rPr lang="cs-CZ" sz="2400" b="1" dirty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00</a:t>
            </a:r>
            <a:endParaRPr lang="cs-CZ" sz="2400" b="1" dirty="0">
              <a:solidFill>
                <a:srgbClr val="00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918260" y="3976157"/>
            <a:ext cx="1230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 47 681</a:t>
            </a:r>
            <a:endParaRPr lang="cs-CZ" sz="2400" b="1" dirty="0">
              <a:solidFill>
                <a:srgbClr val="00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131951" y="3991496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7 </a:t>
            </a:r>
            <a:r>
              <a:rPr lang="cs-CZ" sz="2400" b="1" dirty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80</a:t>
            </a:r>
            <a:endParaRPr lang="cs-CZ" sz="2400" b="1" dirty="0">
              <a:solidFill>
                <a:srgbClr val="00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3467790" y="3967738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19 133</a:t>
            </a:r>
            <a:endParaRPr lang="cs-CZ" sz="2400" b="1" dirty="0">
              <a:solidFill>
                <a:srgbClr val="00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682708" y="3973899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29 889</a:t>
            </a:r>
            <a:endParaRPr lang="cs-CZ" sz="2400" b="1" dirty="0">
              <a:solidFill>
                <a:srgbClr val="00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7223883" y="3975492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19 </a:t>
            </a:r>
            <a:r>
              <a:rPr lang="cs-CZ" sz="2400" b="1" dirty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cs-CZ" sz="2400" b="1" dirty="0" smtClean="0">
                <a:solidFill>
                  <a:srgbClr val="0033CC"/>
                </a:solidFill>
                <a:latin typeface="Arial" pitchFamily="34" charset="0"/>
                <a:cs typeface="Arial" pitchFamily="34" charset="0"/>
              </a:rPr>
              <a:t>85</a:t>
            </a:r>
            <a:endParaRPr lang="cs-CZ" sz="2400" b="1" dirty="0">
              <a:solidFill>
                <a:srgbClr val="0033CC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9" name="Tabulka 6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3221923"/>
              </p:ext>
            </p:extLst>
          </p:nvPr>
        </p:nvGraphicFramePr>
        <p:xfrm>
          <a:off x="926262" y="5202208"/>
          <a:ext cx="7488832" cy="1371600"/>
        </p:xfrm>
        <a:graphic>
          <a:graphicData uri="http://schemas.openxmlformats.org/drawingml/2006/table">
            <a:tbl>
              <a:tblPr firstRow="1" bandRow="1">
                <a:tableStyleId>{EB9631B5-78F2-41C9-869B-9F39066F8104}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14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424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33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731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22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984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19 333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7 111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16 030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 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9 999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81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137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- 9 896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52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777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6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999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- 15 029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70" name="Skupina 69"/>
          <p:cNvGrpSpPr/>
          <p:nvPr/>
        </p:nvGrpSpPr>
        <p:grpSpPr>
          <a:xfrm>
            <a:off x="961688" y="6104518"/>
            <a:ext cx="7282800" cy="7620"/>
            <a:chOff x="935018" y="1883038"/>
            <a:chExt cx="7282800" cy="7620"/>
          </a:xfrm>
        </p:grpSpPr>
        <p:cxnSp>
          <p:nvCxnSpPr>
            <p:cNvPr id="71" name="Přímá spojnice 70"/>
            <p:cNvCxnSpPr/>
            <p:nvPr/>
          </p:nvCxnSpPr>
          <p:spPr>
            <a:xfrm>
              <a:off x="935018" y="188684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/>
            <p:nvPr/>
          </p:nvCxnSpPr>
          <p:spPr>
            <a:xfrm>
              <a:off x="2184698" y="189065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>
              <a:off x="3445808" y="188303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4649768" y="188684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>
              <a:off x="5888018" y="189065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>
              <a:off x="7149128" y="1883038"/>
              <a:ext cx="1068690" cy="0"/>
            </a:xfrm>
            <a:prstGeom prst="line">
              <a:avLst/>
            </a:prstGeom>
            <a:ln w="25400">
              <a:solidFill>
                <a:srgbClr val="008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" name="TextovéPole 76"/>
          <p:cNvSpPr txBox="1"/>
          <p:nvPr/>
        </p:nvSpPr>
        <p:spPr>
          <a:xfrm>
            <a:off x="5842690" y="6122739"/>
            <a:ext cx="1140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14 </a:t>
            </a:r>
            <a:r>
              <a:rPr lang="cs-CZ" sz="2400" b="1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24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941120" y="6113567"/>
            <a:ext cx="1230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04 </a:t>
            </a:r>
            <a:r>
              <a:rPr lang="cs-CZ" sz="2400" b="1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25</a:t>
            </a:r>
            <a:endParaRPr lang="cs-CZ" sz="24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069641" y="6128906"/>
            <a:ext cx="12817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114 </a:t>
            </a:r>
            <a:r>
              <a:rPr lang="cs-CZ" sz="2400" b="1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68</a:t>
            </a:r>
            <a:endParaRPr lang="cs-CZ" sz="24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3476268" y="6116578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13 088</a:t>
            </a:r>
            <a:endParaRPr lang="cs-CZ" sz="24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4684916" y="6111309"/>
            <a:ext cx="1110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2 </a:t>
            </a:r>
            <a:r>
              <a:rPr lang="cs-CZ" sz="2400" b="1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24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7238631" y="6112902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01 001</a:t>
            </a:r>
            <a:endParaRPr lang="cs-CZ" sz="24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8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083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43" grpId="0" animBg="1"/>
      <p:bldP spid="44" grpId="0" animBg="1"/>
      <p:bldP spid="10" grpId="0"/>
      <p:bldP spid="54" grpId="0"/>
      <p:bldP spid="12" grpId="0"/>
      <p:bldP spid="13" grpId="0"/>
      <p:bldP spid="14" grpId="0"/>
      <p:bldP spid="15" grpId="0"/>
      <p:bldP spid="63" grpId="0"/>
      <p:bldP spid="64" grpId="0"/>
      <p:bldP spid="65" grpId="0"/>
      <p:bldP spid="66" grpId="0"/>
      <p:bldP spid="67" grpId="0"/>
      <p:bldP spid="68" grpId="0"/>
      <p:bldP spid="77" grpId="0"/>
      <p:bldP spid="78" grpId="0"/>
      <p:bldP spid="79" grpId="0"/>
      <p:bldP spid="80" grpId="0"/>
      <p:bldP spid="81" grpId="0"/>
      <p:bldP spid="8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9096848"/>
              </p:ext>
            </p:extLst>
          </p:nvPr>
        </p:nvGraphicFramePr>
        <p:xfrm>
          <a:off x="0" y="246738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508/list č. 5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Písemné sčítání a odčítání – vypočítej příklady:	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65" y="1668350"/>
            <a:ext cx="8896350" cy="421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30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0783042"/>
              </p:ext>
            </p:extLst>
          </p:nvPr>
        </p:nvGraphicFramePr>
        <p:xfrm>
          <a:off x="0" y="246738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508/list č. 7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Písemné sčítání a odčítání – vypočítej příklady:	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473" y="1842885"/>
            <a:ext cx="8896350" cy="440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0996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322717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5864</TotalTime>
  <Words>867</Words>
  <Application>Microsoft Office PowerPoint</Application>
  <PresentationFormat>Předvádění na obrazovce (4:3)</PresentationFormat>
  <Paragraphs>281</Paragraphs>
  <Slides>11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4" baseType="lpstr">
      <vt:lpstr>Arial</vt:lpstr>
      <vt:lpstr>Calibri</vt:lpstr>
      <vt:lpstr>Cambria Math</vt:lpstr>
      <vt:lpstr>Candara</vt:lpstr>
      <vt:lpstr>Franklin Gothic Book</vt:lpstr>
      <vt:lpstr>Franklin Gothic Medium</vt:lpstr>
      <vt:lpstr>Tunga</vt:lpstr>
      <vt:lpstr>Wingdings</vt:lpstr>
      <vt:lpstr>Wingdings 2</vt:lpstr>
      <vt:lpstr>Úhly</vt:lpstr>
      <vt:lpstr>3_Human</vt:lpstr>
      <vt:lpstr>Human</vt:lpstr>
      <vt:lpstr>1_Human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376</cp:revision>
  <dcterms:created xsi:type="dcterms:W3CDTF">2011-02-20T11:49:28Z</dcterms:created>
  <dcterms:modified xsi:type="dcterms:W3CDTF">2013-12-15T14:45:24Z</dcterms:modified>
</cp:coreProperties>
</file>