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804" r:id="rId2"/>
    <p:sldMasterId id="2147483828" r:id="rId3"/>
  </p:sldMasterIdLst>
  <p:notesMasterIdLst>
    <p:notesMasterId r:id="rId15"/>
  </p:notesMasterIdLst>
  <p:sldIdLst>
    <p:sldId id="327" r:id="rId4"/>
    <p:sldId id="328" r:id="rId5"/>
    <p:sldId id="329" r:id="rId6"/>
    <p:sldId id="256" r:id="rId7"/>
    <p:sldId id="315" r:id="rId8"/>
    <p:sldId id="324" r:id="rId9"/>
    <p:sldId id="307" r:id="rId10"/>
    <p:sldId id="308" r:id="rId11"/>
    <p:sldId id="330" r:id="rId12"/>
    <p:sldId id="331" r:id="rId13"/>
    <p:sldId id="33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327"/>
            <p14:sldId id="328"/>
            <p14:sldId id="329"/>
            <p14:sldId id="256"/>
            <p14:sldId id="315"/>
            <p14:sldId id="324"/>
            <p14:sldId id="307"/>
            <p14:sldId id="308"/>
            <p14:sldId id="330"/>
            <p14:sldId id="331"/>
            <p14:sldId id="33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618">
          <p15:clr>
            <a:srgbClr val="A4A3A4"/>
          </p15:clr>
        </p15:guide>
        <p15:guide id="2" pos="41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FF00"/>
    <a:srgbClr val="FF9900"/>
    <a:srgbClr val="3399FF"/>
    <a:srgbClr val="CC3300"/>
    <a:srgbClr val="00FFFF"/>
    <a:srgbClr val="66CCFF"/>
    <a:srgbClr val="008000"/>
    <a:srgbClr val="00CC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5620"/>
    <p:restoredTop sz="64604" autoAdjust="0"/>
  </p:normalViewPr>
  <p:slideViewPr>
    <p:cSldViewPr>
      <p:cViewPr varScale="1">
        <p:scale>
          <a:sx n="67" d="100"/>
          <a:sy n="67" d="100"/>
        </p:scale>
        <p:origin x="512" y="60"/>
      </p:cViewPr>
      <p:guideLst>
        <p:guide orient="horz" pos="618"/>
        <p:guide pos="419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A3E562E-CA64-455D-9BBF-9B60AA29187D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5196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6D65B-5655-4452-8575-0D5E92C29755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2189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2719F-6B19-4A24-974B-E29A4D3D007C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6033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5145B-12FE-4574-B96E-49D61DFCE5B1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5233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CBD5D-5654-47DD-B1B2-5214C5856ABC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4558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78ED6-5A02-4814-9FF0-04617859CE1F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1730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03D9F-9326-41CE-B13A-4BBEBF8921A3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4935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2364-926A-4496-BB70-6A9FEFE912B8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1641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DEF68-1637-4E1E-B0B6-AFD9123A966A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1070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B95D4-6C26-4194-82DB-15529D2DFC54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24732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7A9C6-FAB1-4DA0-942F-BBCEB4A95400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5205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990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9387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71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7382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6551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6238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6009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4995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098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58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26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B6781008-C058-4185-91EF-F45265F85030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044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748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1757798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VY_32_INOVACE_510_PÍSEMNÉ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SČÍTÁNÍ A ODČÍTÁNÍ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DOPLŇOVÁNÍ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DO TABULKY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4209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214954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PowerPointová prezentace slouží k procvičování  a kontrole 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písemného sčítání a odčítání s kombinací pracovních listů a zápisu na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tabuli</a:t>
            </a:r>
          </a:p>
        </p:txBody>
      </p:sp>
    </p:spTree>
    <p:extLst>
      <p:ext uri="{BB962C8B-B14F-4D97-AF65-F5344CB8AC3E}">
        <p14:creationId xmlns:p14="http://schemas.microsoft.com/office/powerpoint/2010/main" val="1760942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ŘÍJEN 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6014138" cy="539080"/>
          </a:xfrm>
          <a:prstGeom prst="rect">
            <a:avLst/>
          </a:prstGeom>
        </p:spPr>
        <p:txBody>
          <a:bodyPr anchor="b" anchorCtr="0">
            <a:normAutofit fontScale="70000" lnSpcReduction="20000"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SČÍTANEC, SOUČET</a:t>
            </a:r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MENŠENEC, MENŠITEL, ROZDÍL </a:t>
            </a:r>
            <a:endParaRPr lang="cs-CZ" sz="2400" b="0">
              <a:solidFill>
                <a:prstClr val="black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37457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5, 7: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Pracovní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list – žáci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počítají příklady na sčítání a odčítání a výsledky zapisují do tabulky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6, 8: 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Kontrola výsledků příkladů na sčítání a odčítání</a:t>
            </a:r>
          </a:p>
          <a:p>
            <a:pPr lvl="0">
              <a:lnSpc>
                <a:spcPct val="120000"/>
              </a:lnSpc>
              <a:buClr>
                <a:srgbClr val="AD2E27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>
                <a:srgbClr val="795339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180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listy pro tisk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8111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2190608"/>
            <a:ext cx="7537316" cy="17543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Sčítání – odčítání 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319996">
            <a:off x="1417675" y="3144610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87430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Doplň do tabulky v pracovním listu a zkontroluj správnost </a:t>
            </a:r>
          </a:p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výpočtů: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9522" y="1283618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250837" y="3429660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35E21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solidFill>
                <a:srgbClr val="A35E21"/>
              </a:soli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2267" y="5588650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F8B1E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975580"/>
              </p:ext>
            </p:extLst>
          </p:nvPr>
        </p:nvGraphicFramePr>
        <p:xfrm>
          <a:off x="971600" y="1268760"/>
          <a:ext cx="72008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1427"/>
                <a:gridCol w="738813"/>
                <a:gridCol w="720080"/>
                <a:gridCol w="720080"/>
                <a:gridCol w="720080"/>
                <a:gridCol w="713506"/>
                <a:gridCol w="726654"/>
                <a:gridCol w="720080"/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94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123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360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333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a + 180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650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420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180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2" name="Tabulka 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9529453"/>
              </p:ext>
            </p:extLst>
          </p:nvPr>
        </p:nvGraphicFramePr>
        <p:xfrm>
          <a:off x="986840" y="3421410"/>
          <a:ext cx="72008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1427"/>
                <a:gridCol w="738813"/>
                <a:gridCol w="720080"/>
                <a:gridCol w="720080"/>
                <a:gridCol w="720080"/>
                <a:gridCol w="713506"/>
                <a:gridCol w="726654"/>
                <a:gridCol w="720080"/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76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99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137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444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a + 245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734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534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245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9439418"/>
              </p:ext>
            </p:extLst>
          </p:nvPr>
        </p:nvGraphicFramePr>
        <p:xfrm>
          <a:off x="1036370" y="5574060"/>
          <a:ext cx="72008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1427"/>
                <a:gridCol w="738813"/>
                <a:gridCol w="720080"/>
                <a:gridCol w="720080"/>
                <a:gridCol w="720080"/>
                <a:gridCol w="713506"/>
                <a:gridCol w="726654"/>
                <a:gridCol w="720080"/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68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134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223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665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a + 321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789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999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321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690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43" grpId="0" animBg="1"/>
      <p:bldP spid="4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8555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výsledků do tabulky v pracovním listu: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9522" y="1283618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250837" y="3429660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35E21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solidFill>
                <a:srgbClr val="A35E21"/>
              </a:soli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2267" y="5588650"/>
            <a:ext cx="48282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solidFill>
                  <a:srgbClr val="AF8B1E"/>
                </a:soli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4674025"/>
              </p:ext>
            </p:extLst>
          </p:nvPr>
        </p:nvGraphicFramePr>
        <p:xfrm>
          <a:off x="971600" y="1268760"/>
          <a:ext cx="72008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1427"/>
                <a:gridCol w="738813"/>
                <a:gridCol w="720080"/>
                <a:gridCol w="720080"/>
                <a:gridCol w="720080"/>
                <a:gridCol w="713506"/>
                <a:gridCol w="726654"/>
                <a:gridCol w="720080"/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94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123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360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333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a + 180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650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420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180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8" name="Obdélník 87"/>
          <p:cNvSpPr/>
          <p:nvPr/>
        </p:nvSpPr>
        <p:spPr>
          <a:xfrm>
            <a:off x="2411760" y="1772816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239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128063" y="1772816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274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855750" y="1788056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303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572000" y="1330856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470</a:t>
            </a:r>
            <a:endParaRPr lang="cs-CZ" sz="24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5295076" y="1769006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540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012160" y="1311806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240</a:t>
            </a:r>
            <a:endParaRPr lang="cs-CZ" sz="24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732240" y="1317908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24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455316" y="1784246"/>
            <a:ext cx="71708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513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2" name="Tabulka 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9928860"/>
              </p:ext>
            </p:extLst>
          </p:nvPr>
        </p:nvGraphicFramePr>
        <p:xfrm>
          <a:off x="986840" y="3421410"/>
          <a:ext cx="72008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1427"/>
                <a:gridCol w="738813"/>
                <a:gridCol w="720080"/>
                <a:gridCol w="720080"/>
                <a:gridCol w="720080"/>
                <a:gridCol w="713506"/>
                <a:gridCol w="726654"/>
                <a:gridCol w="720080"/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76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99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137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444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a + 245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734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534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245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4669755"/>
              </p:ext>
            </p:extLst>
          </p:nvPr>
        </p:nvGraphicFramePr>
        <p:xfrm>
          <a:off x="1036370" y="5574060"/>
          <a:ext cx="72008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1427"/>
                <a:gridCol w="738813"/>
                <a:gridCol w="720080"/>
                <a:gridCol w="720080"/>
                <a:gridCol w="720080"/>
                <a:gridCol w="713506"/>
                <a:gridCol w="726654"/>
                <a:gridCol w="720080"/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68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134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223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665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a + 321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789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999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321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2429516" y="3861048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321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154746" y="3853704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344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75338" y="3855178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382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03334" y="3429034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489</a:t>
            </a:r>
            <a:endParaRPr lang="cs-CZ" sz="24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06170" y="3856652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700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34166" y="3421630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289</a:t>
            </a:r>
            <a:endParaRPr lang="cs-CZ" sz="24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13088" y="3421630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7473876" y="3858126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689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59523" y="6028220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389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15627" y="6029694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455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934745" y="6029694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544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653863" y="5576916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468</a:t>
            </a:r>
            <a:endParaRPr lang="cs-CZ" sz="24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365577" y="6022290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86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084695" y="5569512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678</a:t>
            </a:r>
            <a:endParaRPr lang="cs-CZ" sz="24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956213" y="5570986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24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33283" y="6023764"/>
            <a:ext cx="699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876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7225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43" grpId="0" animBg="1"/>
      <p:bldP spid="44" grpId="0" animBg="1"/>
      <p:bldP spid="88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2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6" grpId="0"/>
      <p:bldP spid="28" grpId="0"/>
      <p:bldP spid="29" grpId="0"/>
      <p:bldP spid="30" grpId="0"/>
      <p:bldP spid="32" grpId="0"/>
      <p:bldP spid="33" grpId="0"/>
      <p:bldP spid="34" grpId="0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4147241"/>
              </p:ext>
            </p:extLst>
          </p:nvPr>
        </p:nvGraphicFramePr>
        <p:xfrm>
          <a:off x="234756" y="1266027"/>
          <a:ext cx="8748464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6659"/>
                <a:gridCol w="1368152"/>
                <a:gridCol w="1368152"/>
                <a:gridCol w="1368152"/>
                <a:gridCol w="1359197"/>
                <a:gridCol w="136815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1 520 000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6 780 500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2 840 650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8 870 875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4 548 457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 + 1 000 000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6" name="Tabulka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3213638"/>
              </p:ext>
            </p:extLst>
          </p:nvPr>
        </p:nvGraphicFramePr>
        <p:xfrm>
          <a:off x="233799" y="2706187"/>
          <a:ext cx="8748464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6659"/>
                <a:gridCol w="1368152"/>
                <a:gridCol w="1368152"/>
                <a:gridCol w="1368152"/>
                <a:gridCol w="1359197"/>
                <a:gridCol w="136815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1 300 000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3 750 500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5 900 750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8 255 010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4 325 284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b + 1 500 000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7" name="Tabulka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2839300"/>
              </p:ext>
            </p:extLst>
          </p:nvPr>
        </p:nvGraphicFramePr>
        <p:xfrm>
          <a:off x="234932" y="4132492"/>
          <a:ext cx="8748464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6659"/>
                <a:gridCol w="1368152"/>
                <a:gridCol w="1368152"/>
                <a:gridCol w="1368152"/>
                <a:gridCol w="1359197"/>
                <a:gridCol w="136815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800 000 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1 580 250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3 120 420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6 345 120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 870 530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c + 560 500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8" name="TextovéPole 37"/>
          <p:cNvSpPr txBox="1"/>
          <p:nvPr/>
        </p:nvSpPr>
        <p:spPr>
          <a:xfrm>
            <a:off x="0" y="0"/>
            <a:ext cx="9114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Doplň do tabulky v pracovním listu a zkontroluj správnost výpočtů: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525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4461110"/>
              </p:ext>
            </p:extLst>
          </p:nvPr>
        </p:nvGraphicFramePr>
        <p:xfrm>
          <a:off x="234756" y="1266027"/>
          <a:ext cx="8748464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6659"/>
                <a:gridCol w="1368152"/>
                <a:gridCol w="1368152"/>
                <a:gridCol w="1368152"/>
                <a:gridCol w="1359197"/>
                <a:gridCol w="136815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1 520 000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6 780 500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2 840 650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8 870 875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4 548 457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 + 1 000 000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6" name="Tabulka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1740390"/>
              </p:ext>
            </p:extLst>
          </p:nvPr>
        </p:nvGraphicFramePr>
        <p:xfrm>
          <a:off x="233799" y="2706187"/>
          <a:ext cx="8748464" cy="7924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916659"/>
                <a:gridCol w="1368152"/>
                <a:gridCol w="1368152"/>
                <a:gridCol w="1368152"/>
                <a:gridCol w="1359197"/>
                <a:gridCol w="136815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1 300 000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3 750 500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5 900 750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8 255 010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4 325 284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b + 1 500 000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7" name="Tabulka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1107741"/>
              </p:ext>
            </p:extLst>
          </p:nvPr>
        </p:nvGraphicFramePr>
        <p:xfrm>
          <a:off x="234932" y="4132492"/>
          <a:ext cx="8748464" cy="7924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916659"/>
                <a:gridCol w="1368152"/>
                <a:gridCol w="1368152"/>
                <a:gridCol w="1368152"/>
                <a:gridCol w="1359197"/>
                <a:gridCol w="136815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800 000 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1 580 250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3 120 420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6 345 120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 870 530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c + 560 500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8" name="TextovéPole 37"/>
          <p:cNvSpPr txBox="1"/>
          <p:nvPr/>
        </p:nvSpPr>
        <p:spPr>
          <a:xfrm>
            <a:off x="0" y="0"/>
            <a:ext cx="9114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tabulek v pracovním listu: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81881" y="1642655"/>
            <a:ext cx="1329320" cy="400110"/>
          </a:xfrm>
          <a:prstGeom prst="rect">
            <a:avLst/>
          </a:prstGeom>
          <a:solidFill>
            <a:schemeClr val="accent1">
              <a:lumMod val="40000"/>
              <a:lumOff val="6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2 520 000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48187" y="1642655"/>
            <a:ext cx="1329320" cy="400110"/>
          </a:xfrm>
          <a:prstGeom prst="rect">
            <a:avLst/>
          </a:prstGeom>
          <a:solidFill>
            <a:schemeClr val="accent1">
              <a:lumMod val="40000"/>
              <a:lumOff val="6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7 780 500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19072" y="1634947"/>
            <a:ext cx="1329320" cy="400110"/>
          </a:xfrm>
          <a:prstGeom prst="rect">
            <a:avLst/>
          </a:prstGeom>
          <a:solidFill>
            <a:schemeClr val="accent1">
              <a:lumMod val="40000"/>
              <a:lumOff val="6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3 840 650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76102" y="1656620"/>
            <a:ext cx="1329320" cy="400110"/>
          </a:xfrm>
          <a:prstGeom prst="rect">
            <a:avLst/>
          </a:prstGeom>
          <a:solidFill>
            <a:schemeClr val="accent1">
              <a:lumMod val="40000"/>
              <a:lumOff val="6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9 870 875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640086" y="1655061"/>
            <a:ext cx="1329320" cy="400110"/>
          </a:xfrm>
          <a:prstGeom prst="rect">
            <a:avLst/>
          </a:prstGeom>
          <a:solidFill>
            <a:schemeClr val="accent1">
              <a:lumMod val="40000"/>
              <a:lumOff val="6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5 548 457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81881" y="3082815"/>
            <a:ext cx="1329320" cy="400110"/>
          </a:xfrm>
          <a:prstGeom prst="rect">
            <a:avLst/>
          </a:prstGeom>
          <a:solidFill>
            <a:schemeClr val="accent3">
              <a:lumMod val="60000"/>
              <a:lumOff val="4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2 800 000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39666" y="3082810"/>
            <a:ext cx="1329320" cy="400110"/>
          </a:xfrm>
          <a:prstGeom prst="rect">
            <a:avLst/>
          </a:prstGeom>
          <a:solidFill>
            <a:schemeClr val="accent3">
              <a:lumMod val="60000"/>
              <a:lumOff val="4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5 250 500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24406" y="3076055"/>
            <a:ext cx="1329320" cy="400110"/>
          </a:xfrm>
          <a:prstGeom prst="rect">
            <a:avLst/>
          </a:prstGeom>
          <a:solidFill>
            <a:schemeClr val="accent3">
              <a:lumMod val="60000"/>
              <a:lumOff val="4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7 400 750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81217" y="3089910"/>
            <a:ext cx="1329320" cy="400110"/>
          </a:xfrm>
          <a:prstGeom prst="rect">
            <a:avLst/>
          </a:prstGeom>
          <a:solidFill>
            <a:schemeClr val="accent3">
              <a:lumMod val="60000"/>
              <a:lumOff val="4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9 755 010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623501" y="3097675"/>
            <a:ext cx="1329320" cy="400110"/>
          </a:xfrm>
          <a:prstGeom prst="rect">
            <a:avLst/>
          </a:prstGeom>
          <a:solidFill>
            <a:schemeClr val="accent3">
              <a:lumMod val="60000"/>
              <a:lumOff val="4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5 825 284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77302" y="4522975"/>
            <a:ext cx="1329320" cy="400110"/>
          </a:xfrm>
          <a:prstGeom prst="rect">
            <a:avLst/>
          </a:prstGeom>
          <a:solidFill>
            <a:schemeClr val="accent5">
              <a:lumMod val="60000"/>
              <a:lumOff val="4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1 360 500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48187" y="4513843"/>
            <a:ext cx="1329320" cy="400110"/>
          </a:xfrm>
          <a:prstGeom prst="rect">
            <a:avLst/>
          </a:prstGeom>
          <a:solidFill>
            <a:schemeClr val="accent5">
              <a:lumMod val="60000"/>
              <a:lumOff val="4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2 140 750                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19072" y="4509120"/>
            <a:ext cx="1329320" cy="400110"/>
          </a:xfrm>
          <a:prstGeom prst="rect">
            <a:avLst/>
          </a:prstGeom>
          <a:solidFill>
            <a:schemeClr val="accent5">
              <a:lumMod val="60000"/>
              <a:lumOff val="4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3 680 920                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276102" y="4513841"/>
            <a:ext cx="1329320" cy="400110"/>
          </a:xfrm>
          <a:prstGeom prst="rect">
            <a:avLst/>
          </a:prstGeom>
          <a:solidFill>
            <a:schemeClr val="accent5">
              <a:lumMod val="60000"/>
              <a:lumOff val="4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6 905 620                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633132" y="4511101"/>
            <a:ext cx="1329320" cy="400110"/>
          </a:xfrm>
          <a:prstGeom prst="rect">
            <a:avLst/>
          </a:prstGeom>
          <a:solidFill>
            <a:schemeClr val="accent5">
              <a:lumMod val="60000"/>
              <a:lumOff val="4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9 431 030                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37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3718157"/>
              </p:ext>
            </p:extLst>
          </p:nvPr>
        </p:nvGraphicFramePr>
        <p:xfrm>
          <a:off x="0" y="100966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510/list č. 5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Doplň do tabulky a zkontroluj správnost výpočtů:	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5" name="Rectangle 4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9522" y="1773942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50837" y="3747708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2267" y="5588650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</a:t>
            </a: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3777185"/>
              </p:ext>
            </p:extLst>
          </p:nvPr>
        </p:nvGraphicFramePr>
        <p:xfrm>
          <a:off x="971600" y="1759084"/>
          <a:ext cx="7200800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21427"/>
                <a:gridCol w="738813"/>
                <a:gridCol w="720080"/>
                <a:gridCol w="720080"/>
                <a:gridCol w="720080"/>
                <a:gridCol w="713506"/>
                <a:gridCol w="726654"/>
                <a:gridCol w="720080"/>
                <a:gridCol w="720080"/>
              </a:tblGrid>
              <a:tr h="370840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59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baseline="0" dirty="0" smtClean="0"/>
                        <a:t>  </a:t>
                      </a:r>
                      <a:r>
                        <a:rPr lang="cs-CZ" sz="2400" dirty="0" smtClean="0"/>
                        <a:t>94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123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360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333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a + 180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650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420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180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5250361"/>
              </p:ext>
            </p:extLst>
          </p:nvPr>
        </p:nvGraphicFramePr>
        <p:xfrm>
          <a:off x="986840" y="3739458"/>
          <a:ext cx="7200800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21427"/>
                <a:gridCol w="738813"/>
                <a:gridCol w="720080"/>
                <a:gridCol w="720080"/>
                <a:gridCol w="720080"/>
                <a:gridCol w="713506"/>
                <a:gridCol w="726654"/>
                <a:gridCol w="720080"/>
                <a:gridCol w="720080"/>
              </a:tblGrid>
              <a:tr h="370840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baseline="0" dirty="0" smtClean="0"/>
                        <a:t>  76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baseline="0" dirty="0" smtClean="0"/>
                        <a:t>  99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137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455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444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a + 245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734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534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245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4550538"/>
              </p:ext>
            </p:extLst>
          </p:nvPr>
        </p:nvGraphicFramePr>
        <p:xfrm>
          <a:off x="1036370" y="5574060"/>
          <a:ext cx="7200800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21427"/>
                <a:gridCol w="738813"/>
                <a:gridCol w="720080"/>
                <a:gridCol w="720080"/>
                <a:gridCol w="720080"/>
                <a:gridCol w="713506"/>
                <a:gridCol w="726654"/>
                <a:gridCol w="720080"/>
                <a:gridCol w="720080"/>
              </a:tblGrid>
              <a:tr h="370840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baseline="0" dirty="0" smtClean="0"/>
                        <a:t>  68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baseline="0" dirty="0" smtClean="0"/>
                        <a:t>134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223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665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555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a + 321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789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999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r>
                        <a:rPr lang="cs-CZ" sz="2400" dirty="0" smtClean="0"/>
                        <a:t>321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1520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2847589"/>
              </p:ext>
            </p:extLst>
          </p:nvPr>
        </p:nvGraphicFramePr>
        <p:xfrm>
          <a:off x="0" y="100966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510/list č. 7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Doplň do tabulky a zkontroluj správnost výpočtů:	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5" name="Rectangle 4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4950833"/>
              </p:ext>
            </p:extLst>
          </p:nvPr>
        </p:nvGraphicFramePr>
        <p:xfrm>
          <a:off x="234756" y="2034643"/>
          <a:ext cx="8748464" cy="792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16659"/>
                <a:gridCol w="1368152"/>
                <a:gridCol w="1368152"/>
                <a:gridCol w="1368152"/>
                <a:gridCol w="1359197"/>
                <a:gridCol w="1368152"/>
              </a:tblGrid>
              <a:tr h="370840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dirty="0" smtClean="0"/>
                        <a:t>1 520 000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baseline="0" dirty="0" smtClean="0"/>
                        <a:t>6 780 500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dirty="0" smtClean="0"/>
                        <a:t>2 840 650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baseline="0" dirty="0" smtClean="0"/>
                        <a:t>8 870 875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dirty="0" smtClean="0"/>
                        <a:t>4 548 457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a + 1 000 000</a:t>
                      </a:r>
                      <a:endParaRPr lang="cs-CZ" sz="2000" b="1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9817903"/>
              </p:ext>
            </p:extLst>
          </p:nvPr>
        </p:nvGraphicFramePr>
        <p:xfrm>
          <a:off x="233799" y="3474803"/>
          <a:ext cx="8748464" cy="792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16659"/>
                <a:gridCol w="1368152"/>
                <a:gridCol w="1368152"/>
                <a:gridCol w="1368152"/>
                <a:gridCol w="1359197"/>
                <a:gridCol w="1368152"/>
              </a:tblGrid>
              <a:tr h="370840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dirty="0" smtClean="0"/>
                        <a:t>1 300 000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baseline="0" dirty="0" smtClean="0"/>
                        <a:t>3 750 500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dirty="0" smtClean="0"/>
                        <a:t>5 900 750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baseline="0" dirty="0" smtClean="0"/>
                        <a:t>8 255 010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dirty="0" smtClean="0"/>
                        <a:t>4 325 284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b + 1 500 000</a:t>
                      </a:r>
                      <a:endParaRPr lang="cs-CZ" sz="2000" b="1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346940"/>
              </p:ext>
            </p:extLst>
          </p:nvPr>
        </p:nvGraphicFramePr>
        <p:xfrm>
          <a:off x="234932" y="4901108"/>
          <a:ext cx="8748464" cy="792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16659"/>
                <a:gridCol w="1368152"/>
                <a:gridCol w="1368152"/>
                <a:gridCol w="1368152"/>
                <a:gridCol w="1359197"/>
                <a:gridCol w="1368152"/>
              </a:tblGrid>
              <a:tr h="370840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dirty="0" smtClean="0"/>
                        <a:t>800 000 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baseline="0" dirty="0" smtClean="0"/>
                        <a:t>1 580 250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dirty="0" smtClean="0"/>
                        <a:t>3 120 420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baseline="0" dirty="0" smtClean="0"/>
                        <a:t>6 345 120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r>
                        <a:rPr lang="cs-CZ" sz="2000" dirty="0" smtClean="0"/>
                        <a:t>8</a:t>
                      </a:r>
                      <a:r>
                        <a:rPr lang="cs-CZ" sz="2000" baseline="0" dirty="0" smtClean="0"/>
                        <a:t> 870 530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c + 560 500</a:t>
                      </a:r>
                      <a:endParaRPr lang="cs-CZ" sz="2000" b="1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ndara"/>
                        </a:defRPr>
                      </a:lvl9pPr>
                    </a:lstStyle>
                    <a:p>
                      <a:pPr algn="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5232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699709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5859</TotalTime>
  <Words>720</Words>
  <Application>Microsoft Office PowerPoint</Application>
  <PresentationFormat>Předvádění na obrazovce (4:3)</PresentationFormat>
  <Paragraphs>269</Paragraphs>
  <Slides>11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23" baseType="lpstr">
      <vt:lpstr>Arial</vt:lpstr>
      <vt:lpstr>Calibri</vt:lpstr>
      <vt:lpstr>Cambria Math</vt:lpstr>
      <vt:lpstr>Candara</vt:lpstr>
      <vt:lpstr>Franklin Gothic Book</vt:lpstr>
      <vt:lpstr>Franklin Gothic Medium</vt:lpstr>
      <vt:lpstr>Tunga</vt:lpstr>
      <vt:lpstr>Wingdings</vt:lpstr>
      <vt:lpstr>Wingdings 2</vt:lpstr>
      <vt:lpstr>Úhly</vt:lpstr>
      <vt:lpstr>3_Human</vt:lpstr>
      <vt:lpstr>Human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375</cp:revision>
  <dcterms:created xsi:type="dcterms:W3CDTF">2011-02-20T11:49:28Z</dcterms:created>
  <dcterms:modified xsi:type="dcterms:W3CDTF">2013-12-15T14:48:04Z</dcterms:modified>
</cp:coreProperties>
</file>