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68" r:id="rId2"/>
    <p:sldMasterId id="2147483780" r:id="rId3"/>
  </p:sldMasterIdLst>
  <p:notesMasterIdLst>
    <p:notesMasterId r:id="rId13"/>
  </p:notesMasterIdLst>
  <p:sldIdLst>
    <p:sldId id="424" r:id="rId4"/>
    <p:sldId id="425" r:id="rId5"/>
    <p:sldId id="426" r:id="rId6"/>
    <p:sldId id="256" r:id="rId7"/>
    <p:sldId id="394" r:id="rId8"/>
    <p:sldId id="395" r:id="rId9"/>
    <p:sldId id="396" r:id="rId10"/>
    <p:sldId id="427" r:id="rId11"/>
    <p:sldId id="42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AADD167-82C3-4DF7-8557-ADA4487E5285}">
          <p14:sldIdLst>
            <p14:sldId id="424"/>
            <p14:sldId id="425"/>
            <p14:sldId id="426"/>
            <p14:sldId id="256"/>
          </p14:sldIdLst>
        </p14:section>
        <p14:section name="Oddíl bez názvu" id="{46714C67-33BE-418B-B431-3D99F3EC3D9A}">
          <p14:sldIdLst>
            <p14:sldId id="394"/>
            <p14:sldId id="395"/>
            <p14:sldId id="396"/>
            <p14:sldId id="427"/>
            <p14:sldId id="428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4319">
          <p15:clr>
            <a:srgbClr val="A4A3A4"/>
          </p15:clr>
        </p15:guide>
        <p15:guide id="2" pos="29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CC0066"/>
    <a:srgbClr val="0000FF"/>
    <a:srgbClr val="008000"/>
    <a:srgbClr val="FF00FF"/>
    <a:srgbClr val="CC3300"/>
    <a:srgbClr val="FF9900"/>
    <a:srgbClr val="00FF00"/>
    <a:srgbClr val="D60093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EC20E35-A176-4012-BC5E-935CFFF8708E}" styleName="Styl Středně sytá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342" autoAdjust="0"/>
    <p:restoredTop sz="64604" autoAdjust="0"/>
  </p:normalViewPr>
  <p:slideViewPr>
    <p:cSldViewPr>
      <p:cViewPr varScale="1">
        <p:scale>
          <a:sx n="67" d="100"/>
          <a:sy n="67" d="100"/>
        </p:scale>
        <p:origin x="1084" y="60"/>
      </p:cViewPr>
      <p:guideLst>
        <p:guide orient="horz" pos="4319"/>
        <p:guide pos="29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7C3903-FCDB-4C7A-A4DC-AAD1E44EC9AB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DC449B-83A6-4662-BD96-EBE3B78363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743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DC449B-83A6-4662-BD96-EBE3B78363E4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82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B5261-D328-47B9-B9EC-44FA55F6DDB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4FE9A2-8EFD-4932-B6AD-F7D5AED7A20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7C3CA-586C-4FDC-A5E5-2613F0A70A2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444E3-9D45-46C6-9D04-BB9EE6D28999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897AA6-3C87-40ED-B966-368689B78E76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ADF34-C85F-440C-A254-F3DCD4E79BD4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548D8-4089-4603-A855-800F7A00FD1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E9C13-1B42-46EA-8C5B-8B301673DB86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97FB3-EF79-44F6-80BE-80BBD55B2271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68A9-127A-4C25-9B73-8722E39D1615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7DAE7-272B-471E-898F-43CA9B3A03E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 smtClean="0"/>
              <a:t>15. 12. 2013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 smtClean="0"/>
              <a:t>15. 12. 2013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 smtClean="0"/>
              <a:t>15. 12. 2013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 smtClean="0"/>
              <a:t>15. 12. 2013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 smtClean="0"/>
              <a:t>15. 12. 2013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2841AB3-0FE3-492B-9027-297ED91CC515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7990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7DDA9-70AD-4CA8-8FEB-AD21EB5F0C6B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9387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7759A-F70A-4320-A712-F12D023E648E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9712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7392E3-E19D-4482-B84C-1ABCB4BE7D2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27382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F07D1-DA3A-40D4-AFB1-2E3A0F701DFF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6551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F2BB01-DE4E-4BE9-B70C-CAC9BF0B087C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16238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F2D44-B7A1-42B8-A6FA-52C77F47ECD0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26009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A8A66-4E49-4CE4-9B11-66F498530C7A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49953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07E44-97D9-49C7-A39F-5732B2C21447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50987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2C614-5913-4708-8F57-9541F17C9B6D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05895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AB11D-0C22-4F33-B2B0-260B9F94A5C1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726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6BF57EA-C831-4359-92C6-61C32B646A14}" type="datetime1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 smtClean="0"/>
              <a:t>15. 12. 2013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ED39A8-8AFF-45C1-8521-DBA09CEF1B89}" type="datetime1">
              <a:rPr lang="cs-CZ">
                <a:solidFill>
                  <a:srgbClr val="795339"/>
                </a:solidFill>
              </a:rPr>
              <a:pPr/>
              <a:t>15. 12. 2013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8B6516A-0A55-4A40-956F-2352E90928C9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6748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2725310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VY_32_INOVACE_512_PŘEVODY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JEDNOTEK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PROCVIČOVÁNÍ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JEDNOTEK HMOTNOSTI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800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19615"/>
            <a:ext cx="8892480" cy="1443979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matematika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pro 5. ročník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Tato Microsoft PowerPointová prezentace slouží k procvičování  a kontrole   </a:t>
            </a:r>
          </a:p>
          <a:p>
            <a:pPr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jednotek hmotnosti s kombinací pracovního listu a zápisu na tabuli</a:t>
            </a:r>
          </a:p>
        </p:txBody>
      </p:sp>
    </p:spTree>
    <p:extLst>
      <p:ext uri="{BB962C8B-B14F-4D97-AF65-F5344CB8AC3E}">
        <p14:creationId xmlns:p14="http://schemas.microsoft.com/office/powerpoint/2010/main" val="585877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LISTOPAD </a:t>
            </a:r>
            <a:r>
              <a:rPr lang="cs-CZ" sz="2400" b="0" dirty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2011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3129862" y="1269981"/>
            <a:ext cx="6014138" cy="539080"/>
          </a:xfrm>
          <a:prstGeom prst="rect">
            <a:avLst/>
          </a:prstGeom>
        </p:spPr>
        <p:txBody>
          <a:bodyPr anchor="b" anchorCtr="0">
            <a:normAutofit fontScale="70000" lnSpcReduction="20000"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 dirty="0" smtClean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KILOGRAM, DEKAGRAM, GRAM, METRICKÝ CENT, TUNA </a:t>
            </a:r>
            <a:endParaRPr lang="cs-CZ" sz="2400" b="0" dirty="0">
              <a:solidFill>
                <a:prstClr val="black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Metodické pokyny:</a:t>
            </a:r>
          </a:p>
        </p:txBody>
      </p:sp>
      <p:sp>
        <p:nvSpPr>
          <p:cNvPr id="10" name="Nadpis 3"/>
          <p:cNvSpPr txBox="1">
            <a:spLocks/>
          </p:cNvSpPr>
          <p:nvPr/>
        </p:nvSpPr>
        <p:spPr>
          <a:xfrm>
            <a:off x="3475247" y="3214994"/>
            <a:ext cx="5241800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250825" y="2635573"/>
            <a:ext cx="8877240" cy="37457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5: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Zopakování značení a převodů jednotek hmotnosti</a:t>
            </a: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6: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Pracovní list – žáci doplňují a převádějí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jednotky hmotnosti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na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kilogramy, gramy, dekagramy, tuny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7: </a:t>
            </a: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Kontrola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doplnění převodů jednotek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hmotnosti </a:t>
            </a:r>
          </a:p>
          <a:p>
            <a:pPr lvl="0">
              <a:lnSpc>
                <a:spcPct val="120000"/>
              </a:lnSpc>
              <a:buClr>
                <a:srgbClr val="AD2E27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Clr>
                <a:srgbClr val="795339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</a:t>
            </a:r>
            <a:r>
              <a:rPr lang="cs-CZ" sz="180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pro tisk 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843534" lvl="1" indent="-28575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4987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ovéPole 27"/>
          <p:cNvSpPr txBox="1"/>
          <p:nvPr/>
        </p:nvSpPr>
        <p:spPr>
          <a:xfrm rot="20639779">
            <a:off x="773414" y="1356335"/>
            <a:ext cx="3438762" cy="1631216"/>
          </a:xfrm>
          <a:prstGeom prst="rect">
            <a:avLst/>
          </a:prstGeom>
          <a:solidFill>
            <a:schemeClr val="accent2">
              <a:lumMod val="75000"/>
            </a:schemeClr>
          </a:solidFill>
          <a:scene3d>
            <a:camera prst="orthographicFront"/>
            <a:lightRig rig="threePt" dir="t"/>
          </a:scene3d>
          <a:sp3d>
            <a:bevelT w="114300" prst="artDeco"/>
          </a:sp3d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60</a:t>
            </a:r>
            <a:r>
              <a:rPr lang="cs-CZ" sz="2000" b="1" baseline="-25000" dirty="0" smtClean="0">
                <a:latin typeface="Arial" pitchFamily="34" charset="0"/>
                <a:cs typeface="Arial" pitchFamily="34" charset="0"/>
              </a:rPr>
              <a:t>┘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72 : 24 = 253           253</a:t>
            </a:r>
          </a:p>
          <a:p>
            <a:pPr marL="342900" indent="-342900">
              <a:buAutoNum type="arabicPlain" startAt="12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7   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 x 24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72                         1 012  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0                         </a:t>
            </a: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5 06  </a:t>
            </a:r>
            <a:endParaRPr lang="cs-CZ" sz="20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                                  6 072</a:t>
            </a:r>
          </a:p>
        </p:txBody>
      </p:sp>
      <p:grpSp>
        <p:nvGrpSpPr>
          <p:cNvPr id="9" name="Skupina 8"/>
          <p:cNvGrpSpPr/>
          <p:nvPr/>
        </p:nvGrpSpPr>
        <p:grpSpPr>
          <a:xfrm>
            <a:off x="5006790" y="3067854"/>
            <a:ext cx="3339376" cy="1631216"/>
            <a:chOff x="5006790" y="3082952"/>
            <a:chExt cx="3339376" cy="1631216"/>
          </a:xfrm>
        </p:grpSpPr>
        <p:sp>
          <p:nvSpPr>
            <p:cNvPr id="32" name="TextovéPole 31"/>
            <p:cNvSpPr txBox="1"/>
            <p:nvPr/>
          </p:nvSpPr>
          <p:spPr>
            <a:xfrm rot="1218063">
              <a:off x="5006790" y="3082952"/>
              <a:ext cx="3339376" cy="1631216"/>
            </a:xfrm>
            <a:prstGeom prst="rect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>
              <a:solidFill>
                <a:srgbClr val="0000FF"/>
              </a:solidFill>
            </a:ln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latin typeface="Arial" pitchFamily="34" charset="0"/>
                  <a:cs typeface="Arial" pitchFamily="34" charset="0"/>
                </a:rPr>
                <a:t>              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5 , 9 8       setiny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</a:t>
              </a:r>
            </a:p>
            <a:p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Jednotky             desetiny </a:t>
              </a:r>
            </a:p>
            <a:p>
              <a:endPara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  <a:p>
              <a:r>
                <a:rPr lang="cs-CZ" sz="2000" b="1" dirty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</a:t>
              </a:r>
              <a:r>
                <a:rPr lang="cs-CZ" sz="2000" b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rPr>
                <a:t>        desetinná čárka      </a:t>
              </a:r>
              <a:endPara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endParaRPr>
            </a:p>
          </p:txBody>
        </p:sp>
        <p:cxnSp>
          <p:nvCxnSpPr>
            <p:cNvPr id="34" name="Přímá spojnice se šipkou 33"/>
            <p:cNvCxnSpPr/>
            <p:nvPr/>
          </p:nvCxnSpPr>
          <p:spPr>
            <a:xfrm rot="1218063" flipH="1">
              <a:off x="6095567" y="3238069"/>
              <a:ext cx="247178" cy="2880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 flipH="1">
              <a:off x="6424744" y="3428429"/>
              <a:ext cx="143524" cy="864667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se šipkou 37"/>
            <p:cNvCxnSpPr/>
            <p:nvPr/>
          </p:nvCxnSpPr>
          <p:spPr>
            <a:xfrm rot="1218063">
              <a:off x="7103438" y="3494232"/>
              <a:ext cx="379318" cy="0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se šipkou 39"/>
            <p:cNvCxnSpPr/>
            <p:nvPr/>
          </p:nvCxnSpPr>
          <p:spPr>
            <a:xfrm>
              <a:off x="6790986" y="3429974"/>
              <a:ext cx="342739" cy="506332"/>
            </a:xfrm>
            <a:prstGeom prst="straightConnector1">
              <a:avLst/>
            </a:prstGeom>
            <a:gradFill>
              <a:gsLst>
                <a:gs pos="0">
                  <a:schemeClr val="accent3">
                    <a:lumMod val="60000"/>
                    <a:lumOff val="40000"/>
                  </a:schemeClr>
                </a:gs>
                <a:gs pos="7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rect">
                <a:fillToRect l="100000" t="100000"/>
              </a:path>
            </a:gradFill>
            <a:ln w="25400">
              <a:solidFill>
                <a:srgbClr val="0000FF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Obdélník 10"/>
          <p:cNvSpPr/>
          <p:nvPr/>
        </p:nvSpPr>
        <p:spPr>
          <a:xfrm rot="21449531">
            <a:off x="887913" y="1775110"/>
            <a:ext cx="7537316" cy="258532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4925">
            <a:solidFill>
              <a:srgbClr val="FFFFFF"/>
            </a:solidFill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MATEMATIKA 5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PŘEVODY JEDNOTEK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HMOTNOSTI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170226" y="258302"/>
            <a:ext cx="1471878" cy="40011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C000"/>
            </a:solidFill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1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x 2 = 26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515309">
            <a:off x="3740887" y="713858"/>
            <a:ext cx="2055371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12 x 100 x 5 =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?</a:t>
            </a:r>
          </a:p>
        </p:txBody>
      </p:sp>
      <p:sp>
        <p:nvSpPr>
          <p:cNvPr id="22" name="Plus 21"/>
          <p:cNvSpPr/>
          <p:nvPr/>
        </p:nvSpPr>
        <p:spPr>
          <a:xfrm>
            <a:off x="122985" y="3693895"/>
            <a:ext cx="492204" cy="484825"/>
          </a:xfrm>
          <a:prstGeom prst="mathPlus">
            <a:avLst/>
          </a:prstGeom>
          <a:gradFill>
            <a:gsLst>
              <a:gs pos="0">
                <a:schemeClr val="accent2">
                  <a:lumMod val="7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Minus 22"/>
          <p:cNvSpPr/>
          <p:nvPr/>
        </p:nvSpPr>
        <p:spPr>
          <a:xfrm>
            <a:off x="254436" y="5548567"/>
            <a:ext cx="522335" cy="410344"/>
          </a:xfrm>
          <a:prstGeom prst="mathMinus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413867" y="4489334"/>
            <a:ext cx="579512" cy="419472"/>
          </a:xfrm>
          <a:prstGeom prst="mathMultiply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effectLst>
            <a:innerShdw blurRad="63500" dist="50800" dir="8100000">
              <a:prstClr val="black">
                <a:alpha val="50000"/>
              </a:prstClr>
            </a:innerShdw>
          </a:effectLst>
          <a:scene3d>
            <a:camera prst="orthographicFront"/>
            <a:lightRig rig="threePt" dir="t"/>
          </a:scene3d>
          <a:sp3d>
            <a:bevelB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prstTxWarp prst="textArchDown">
              <a:avLst/>
            </a:prstTxWarp>
            <a:sp3d extrusionH="57150">
              <a:bevelT w="38100" h="38100"/>
            </a:sp3d>
          </a:bodyPr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  <a:effectLst>
                <a:outerShdw blurRad="50800" dist="38100" dir="16200000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25" name="Dělení 24"/>
          <p:cNvSpPr/>
          <p:nvPr/>
        </p:nvSpPr>
        <p:spPr>
          <a:xfrm>
            <a:off x="660096" y="5132821"/>
            <a:ext cx="576064" cy="380628"/>
          </a:xfrm>
          <a:prstGeom prst="mathDivide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1736903" y="5513449"/>
            <a:ext cx="502603" cy="360040"/>
          </a:xfrm>
          <a:prstGeom prst="mathEqual">
            <a:avLst>
              <a:gd name="adj1" fmla="val 23520"/>
              <a:gd name="adj2" fmla="val 0"/>
            </a:avLst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Není rovno 26"/>
          <p:cNvSpPr/>
          <p:nvPr/>
        </p:nvSpPr>
        <p:spPr>
          <a:xfrm>
            <a:off x="993379" y="5978651"/>
            <a:ext cx="542508" cy="288032"/>
          </a:xfrm>
          <a:prstGeom prst="mathNotEqual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7112" y="6403698"/>
            <a:ext cx="319318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&lt;</a:t>
            </a:r>
            <a:endParaRPr lang="cs-CZ" b="1" dirty="0">
              <a:effectLst>
                <a:outerShdw blurRad="60007" dist="310007" dir="7680000" sy="30000" kx="1300200" algn="ctr" rotWithShape="0">
                  <a:prstClr val="black">
                    <a:alpha val="32000"/>
                  </a:prst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55748" y="6403498"/>
            <a:ext cx="320922" cy="369332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60007" dist="310007" dir="7680000" sy="30000" kx="1300200" algn="ctr" rotWithShape="0">
                    <a:prstClr val="black">
                      <a:alpha val="32000"/>
                    </a:prstClr>
                  </a:outerShdw>
                </a:effectLst>
              </a:rPr>
              <a:t>&gt;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7727677" y="263500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&gt; 128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0319996">
            <a:off x="35293" y="762389"/>
            <a:ext cx="3284874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230 + 125 + 141 + 321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33725" y="895387"/>
            <a:ext cx="1330814" cy="400110"/>
          </a:xfrm>
          <a:prstGeom prst="rect">
            <a:avLst/>
          </a:prstGeom>
          <a:gradFill>
            <a:gsLst>
              <a:gs pos="0">
                <a:schemeClr val="tx1">
                  <a:lumMod val="75000"/>
                  <a:lumOff val="25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146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=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146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gradFill>
                <a:gsLst>
                  <a:gs pos="0">
                    <a:srgbClr val="00B050"/>
                  </a:gs>
                  <a:gs pos="7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path path="rect">
                  <a:fillToRect l="100000" t="100000"/>
                </a:path>
              </a:gradFill>
              <a:ln>
                <a:solidFill>
                  <a:srgbClr val="0000FF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37 </a:t>
                </a:r>
                <a:r>
                  <a:rPr lang="cs-CZ" sz="2000" b="1" i="1" dirty="0" smtClean="0">
                    <a:latin typeface="Arial" pitchFamily="34" charset="0"/>
                    <a:cs typeface="Arial" pitchFamily="34" charset="0"/>
                  </a:rPr>
                  <a:t>cm</a:t>
                </a:r>
                <a:r>
                  <a:rPr lang="cs-CZ" sz="2000" b="1" dirty="0" smtClean="0">
                    <a:latin typeface="Arial" pitchFamily="34" charset="0"/>
                    <a:cs typeface="Arial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 panose="02040503050406030204" pitchFamily="18" charset="0"/>
                            <a:cs typeface="Arial" pitchFamily="34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𝟑𝟕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Arial" pitchFamily="34" charset="0"/>
                          </a:rPr>
                          <m:t>𝟏𝟎𝟎</m:t>
                        </m:r>
                      </m:den>
                    </m:f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400" b="1" i="1" smtClean="0">
                        <a:latin typeface="Cambria Math"/>
                        <a:cs typeface="Arial" pitchFamily="34" charset="0"/>
                      </a:rPr>
                      <m:t>𝒎</m:t>
                    </m:r>
                  </m:oMath>
                </a14:m>
                <a:endParaRPr lang="cs-CZ" sz="2400" b="1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570716">
                <a:off x="7002001" y="2454286"/>
                <a:ext cx="2008883" cy="625812"/>
              </a:xfrm>
              <a:prstGeom prst="rect">
                <a:avLst/>
              </a:prstGeom>
              <a:blipFill rotWithShape="1">
                <a:blip r:embed="rId2"/>
                <a:stretch>
                  <a:fillRect l="-1153" b="-1515"/>
                </a:stretch>
              </a:blipFill>
              <a:ln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 rot="975301">
            <a:off x="6222076" y="1637082"/>
            <a:ext cx="2497800" cy="400110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latin typeface="Arial" pitchFamily="34" charset="0"/>
                <a:cs typeface="Arial" pitchFamily="34" charset="0"/>
              </a:rPr>
              <a:t>3 Kč 50 h = 3,50 Kč</a:t>
            </a:r>
            <a:endParaRPr lang="cs-CZ" sz="2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786966">
            <a:off x="325863" y="3138976"/>
            <a:ext cx="2534668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reflection blurRad="6350" stA="50000" endA="300" endPos="90000" dir="5400000" sy="-100000" algn="bl" rotWithShape="0"/>
          </a:effectLst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(23 + 15 + 7) : 3 = 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294" y="5519708"/>
            <a:ext cx="7827963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 rot="283114">
            <a:off x="1636360" y="4459562"/>
            <a:ext cx="6651205" cy="1323439"/>
          </a:xfrm>
          <a:prstGeom prst="rect">
            <a:avLst/>
          </a:prstGeom>
          <a:gradFill>
            <a:gsLst>
              <a:gs pos="0">
                <a:srgbClr val="CC6600"/>
              </a:gs>
              <a:gs pos="7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rect">
              <a:fillToRect l="100000" t="100000"/>
            </a:path>
          </a:gradFill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1" lon="1938000" rev="20412002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Cyklista jel dvouetapový závod. První etapu závodu ve stoupání do kopce ujel za 2 h 50 minut. Jeho celkový čas závodu byl 4 h 12 minut. Za jak dlouho ujel druhou etapu závodu?</a:t>
            </a:r>
          </a:p>
        </p:txBody>
      </p:sp>
    </p:spTree>
    <p:extLst>
      <p:ext uri="{BB962C8B-B14F-4D97-AF65-F5344CB8AC3E}">
        <p14:creationId xmlns:p14="http://schemas.microsoft.com/office/powerpoint/2010/main" val="342641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4" y="11664"/>
            <a:ext cx="9143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KILOGRAM</a:t>
            </a:r>
            <a:endParaRPr lang="cs-CZ" sz="2400" b="1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6441" y="552833"/>
            <a:ext cx="77652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KILOGRAM JE ZÁKLADNÍ JEDNOTKOU HMOTNOSTI</a:t>
            </a:r>
            <a:endParaRPr lang="cs-CZ" sz="2400" b="1" i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6441" y="2687984"/>
            <a:ext cx="40751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Jednotky hmotnosti</a:t>
            </a:r>
            <a:endParaRPr lang="cs-CZ" sz="3200" b="1" dirty="0">
              <a:solidFill>
                <a:srgbClr val="CC33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961917" y="3449053"/>
            <a:ext cx="48526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C3300"/>
                </a:solidFill>
                <a:latin typeface="Arial" pitchFamily="34" charset="0"/>
                <a:cs typeface="Arial" pitchFamily="34" charset="0"/>
              </a:rPr>
              <a:t>1 kg = </a:t>
            </a:r>
            <a:r>
              <a:rPr lang="cs-CZ" sz="32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100 dkg = </a:t>
            </a:r>
            <a:r>
              <a:rPr lang="cs-CZ" sz="32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1 000 </a:t>
            </a:r>
            <a:r>
              <a:rPr lang="cs-CZ" sz="32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g</a:t>
            </a:r>
          </a:p>
        </p:txBody>
      </p:sp>
      <p:sp>
        <p:nvSpPr>
          <p:cNvPr id="142" name="TextovéPole 141"/>
          <p:cNvSpPr txBox="1"/>
          <p:nvPr/>
        </p:nvSpPr>
        <p:spPr>
          <a:xfrm>
            <a:off x="1315316" y="4243273"/>
            <a:ext cx="4261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1 t =  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10 </a:t>
            </a:r>
            <a:r>
              <a:rPr lang="cs-CZ" sz="32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q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1 000 kg</a:t>
            </a:r>
            <a:endParaRPr lang="cs-CZ" sz="3200" b="1" dirty="0">
              <a:solidFill>
                <a:srgbClr val="00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" name="TextovéPole 142"/>
          <p:cNvSpPr txBox="1"/>
          <p:nvPr/>
        </p:nvSpPr>
        <p:spPr>
          <a:xfrm>
            <a:off x="186266" y="5206017"/>
            <a:ext cx="890500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1 </a:t>
            </a:r>
            <a:r>
              <a:rPr lang="cs-CZ" sz="3000" b="1" dirty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3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 = </a:t>
            </a:r>
            <a:r>
              <a:rPr lang="cs-CZ" sz="3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10 q = </a:t>
            </a:r>
            <a:r>
              <a:rPr lang="cs-CZ" sz="3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1 000 kg =</a:t>
            </a:r>
            <a:r>
              <a:rPr lang="cs-CZ" sz="3000" b="1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100 000 dkg = </a:t>
            </a:r>
            <a:r>
              <a:rPr lang="cs-CZ" sz="3000" b="1" dirty="0" smtClean="0">
                <a:latin typeface="Arial" pitchFamily="34" charset="0"/>
                <a:cs typeface="Arial" pitchFamily="34" charset="0"/>
              </a:rPr>
              <a:t>1 000 000 g</a:t>
            </a:r>
            <a:endParaRPr lang="cs-CZ" sz="3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0" name="TextovéPole 139"/>
          <p:cNvSpPr txBox="1"/>
          <p:nvPr/>
        </p:nvSpPr>
        <p:spPr>
          <a:xfrm>
            <a:off x="247650" y="1564710"/>
            <a:ext cx="23647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0066"/>
                </a:solidFill>
                <a:latin typeface="Arial" pitchFamily="34" charset="0"/>
                <a:cs typeface="Arial" pitchFamily="34" charset="0"/>
              </a:rPr>
              <a:t>Značení jednotek:</a:t>
            </a:r>
            <a:endParaRPr lang="cs-CZ" sz="2000" b="1" dirty="0">
              <a:solidFill>
                <a:srgbClr val="000066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323528" y="1993153"/>
            <a:ext cx="19559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Kilogram  = kg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4" name="TextovéPole 143"/>
          <p:cNvSpPr txBox="1"/>
          <p:nvPr/>
        </p:nvSpPr>
        <p:spPr>
          <a:xfrm>
            <a:off x="323528" y="1993183"/>
            <a:ext cx="21723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ekagram = dkg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5" name="TextovéPole 144"/>
          <p:cNvSpPr txBox="1"/>
          <p:nvPr/>
        </p:nvSpPr>
        <p:spPr>
          <a:xfrm>
            <a:off x="321568" y="1987896"/>
            <a:ext cx="13003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G</a:t>
            </a:r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ram = g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6" name="TextovéPole 145"/>
          <p:cNvSpPr txBox="1"/>
          <p:nvPr/>
        </p:nvSpPr>
        <p:spPr>
          <a:xfrm>
            <a:off x="326132" y="1986056"/>
            <a:ext cx="11546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Tuna = t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7" name="TextovéPole 146"/>
          <p:cNvSpPr txBox="1"/>
          <p:nvPr/>
        </p:nvSpPr>
        <p:spPr>
          <a:xfrm>
            <a:off x="321568" y="1995314"/>
            <a:ext cx="22685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900CC"/>
                </a:solidFill>
                <a:latin typeface="Arial" pitchFamily="34" charset="0"/>
                <a:cs typeface="Arial" pitchFamily="34" charset="0"/>
              </a:rPr>
              <a:t>Metrický cent = q</a:t>
            </a:r>
            <a:endParaRPr lang="cs-CZ" sz="2000" b="1" dirty="0">
              <a:solidFill>
                <a:srgbClr val="9900CC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222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48" grpId="0"/>
      <p:bldP spid="142" grpId="0"/>
      <p:bldP spid="143" grpId="0"/>
      <p:bldP spid="140" grpId="0"/>
      <p:bldP spid="140" grpId="1"/>
      <p:bldP spid="141" grpId="0"/>
      <p:bldP spid="141" grpId="1"/>
      <p:bldP spid="144" grpId="0"/>
      <p:bldP spid="144" grpId="1"/>
      <p:bldP spid="145" grpId="0"/>
      <p:bldP spid="145" grpId="1"/>
      <p:bldP spid="146" grpId="0"/>
      <p:bldP spid="146" grpId="1"/>
      <p:bldP spid="147" grpId="0"/>
      <p:bldP spid="147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pracovním listu d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 prázdných políček v tabulce doplň převody jednotek hmotnosti.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2543470"/>
              </p:ext>
            </p:extLst>
          </p:nvPr>
        </p:nvGraphicFramePr>
        <p:xfrm>
          <a:off x="700330" y="1341330"/>
          <a:ext cx="3456384" cy="22860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kilogramy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2 000 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r>
                        <a:rPr lang="cs-CZ" sz="2400" baseline="0" dirty="0" smtClean="0"/>
                        <a:t> 000</a:t>
                      </a:r>
                      <a:r>
                        <a:rPr lang="cs-CZ" sz="2400" dirty="0" smtClean="0"/>
                        <a:t> dkg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 q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 t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370252"/>
              </p:ext>
            </p:extLst>
          </p:nvPr>
        </p:nvGraphicFramePr>
        <p:xfrm>
          <a:off x="4992906" y="1341330"/>
          <a:ext cx="3395518" cy="22860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97759"/>
                <a:gridCol w="169775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gramy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5 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400 dkg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q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 t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553665"/>
              </p:ext>
            </p:extLst>
          </p:nvPr>
        </p:nvGraphicFramePr>
        <p:xfrm>
          <a:off x="5007420" y="4237288"/>
          <a:ext cx="3381004" cy="2286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868836"/>
                <a:gridCol w="151216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tuny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Arial" pitchFamily="34" charset="0"/>
                          <a:cs typeface="Arial" pitchFamily="34" charset="0"/>
                        </a:rPr>
                        <a:t>20 q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r>
                        <a:rPr lang="cs-CZ" sz="2400" baseline="0" dirty="0" smtClean="0"/>
                        <a:t> 000</a:t>
                      </a:r>
                      <a:r>
                        <a:rPr lang="cs-CZ" sz="2400" dirty="0" smtClean="0"/>
                        <a:t> 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2 000</a:t>
                      </a:r>
                      <a:r>
                        <a:rPr lang="cs-CZ" sz="2400" baseline="0" dirty="0" smtClean="0"/>
                        <a:t> 000 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300 000 dkg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423591"/>
              </p:ext>
            </p:extLst>
          </p:nvPr>
        </p:nvGraphicFramePr>
        <p:xfrm>
          <a:off x="686378" y="4236726"/>
          <a:ext cx="3456384" cy="2286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dekagramy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5 000 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+mn-lt"/>
                          <a:cs typeface="+mn-cs"/>
                        </a:rPr>
                        <a:t>35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 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3 q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 t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7364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0" y="-931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doplnění převodů jednotek </a:t>
            </a:r>
            <a:r>
              <a:rPr lang="cs-CZ" sz="24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hmotnosti </a:t>
            </a:r>
            <a:r>
              <a:rPr lang="cs-CZ" sz="2400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 prázdných políčkách tabulky v pracovním listu.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0844724"/>
              </p:ext>
            </p:extLst>
          </p:nvPr>
        </p:nvGraphicFramePr>
        <p:xfrm>
          <a:off x="700330" y="1341330"/>
          <a:ext cx="3456384" cy="22860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kilogramy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2 000 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r>
                        <a:rPr lang="cs-CZ" sz="2400" baseline="0" dirty="0" smtClean="0"/>
                        <a:t> 000</a:t>
                      </a:r>
                      <a:r>
                        <a:rPr lang="cs-CZ" sz="2400" dirty="0" smtClean="0"/>
                        <a:t> dkg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 q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 t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1489400"/>
              </p:ext>
            </p:extLst>
          </p:nvPr>
        </p:nvGraphicFramePr>
        <p:xfrm>
          <a:off x="4992906" y="1341330"/>
          <a:ext cx="3395518" cy="22860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697759"/>
                <a:gridCol w="169775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gramy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5 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400 dkg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q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 t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3447165"/>
              </p:ext>
            </p:extLst>
          </p:nvPr>
        </p:nvGraphicFramePr>
        <p:xfrm>
          <a:off x="5007420" y="4237288"/>
          <a:ext cx="3381004" cy="22860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868836"/>
                <a:gridCol w="151216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tuny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20 q</a:t>
                      </a:r>
                      <a:endParaRPr lang="cs-CZ" sz="2400" baseline="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r>
                        <a:rPr lang="cs-CZ" sz="2400" baseline="0" dirty="0" smtClean="0"/>
                        <a:t> 000</a:t>
                      </a:r>
                      <a:r>
                        <a:rPr lang="cs-CZ" sz="2400" dirty="0" smtClean="0"/>
                        <a:t> 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2 000</a:t>
                      </a:r>
                      <a:r>
                        <a:rPr lang="cs-CZ" sz="2400" baseline="0" dirty="0" smtClean="0"/>
                        <a:t> 000 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300 000 dkg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6743806"/>
              </p:ext>
            </p:extLst>
          </p:nvPr>
        </p:nvGraphicFramePr>
        <p:xfrm>
          <a:off x="686378" y="4236726"/>
          <a:ext cx="3456384" cy="22860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dekagramy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5 000 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+mn-lt"/>
                          <a:cs typeface="+mn-cs"/>
                        </a:rPr>
                        <a:t>35</a:t>
                      </a:r>
                      <a:r>
                        <a:rPr lang="cs-CZ" sz="2400" baseline="0" dirty="0" smtClean="0">
                          <a:latin typeface="+mn-lt"/>
                          <a:cs typeface="+mn-cs"/>
                        </a:rPr>
                        <a:t> 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3 q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 t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627784" y="-675456"/>
            <a:ext cx="165618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-1679578" y="1557338"/>
            <a:ext cx="165618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426274" y="1758553"/>
            <a:ext cx="1728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 kg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11759" y="2249246"/>
            <a:ext cx="1728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10 kg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26272" y="2710911"/>
            <a:ext cx="1728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2 000 kg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11758" y="3165500"/>
            <a:ext cx="1728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2 000 kg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2240" y="1787581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5 000 g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43667" y="224924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 000 g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48897" y="271229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100 000 g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35216" y="3176743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2 000 000 g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26273" y="4682164"/>
            <a:ext cx="1713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500 dkg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426273" y="5148294"/>
            <a:ext cx="1713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3 500 dkg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411758" y="5617706"/>
            <a:ext cx="1713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0 000 dkg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26276" y="6064857"/>
            <a:ext cx="1713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100 000 dkg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76256" y="4672115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t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98030" y="515719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 t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98030" y="5588651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t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90770" y="6063679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 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97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6" grpId="0"/>
      <p:bldP spid="6" grpId="0"/>
      <p:bldP spid="17" grpId="0"/>
      <p:bldP spid="18" grpId="0"/>
      <p:bldP spid="19" grpId="0"/>
      <p:bldP spid="8" grpId="0"/>
      <p:bldP spid="20" grpId="0"/>
      <p:bldP spid="21" grpId="0"/>
      <p:bldP spid="22" grpId="0"/>
      <p:bldP spid="10" grpId="0"/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4608183"/>
              </p:ext>
            </p:extLst>
          </p:nvPr>
        </p:nvGraphicFramePr>
        <p:xfrm>
          <a:off x="0" y="100966"/>
          <a:ext cx="9144000" cy="118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43608"/>
                <a:gridCol w="81003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Pracovní list 512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pl-PL" sz="2000" dirty="0" smtClean="0">
                          <a:latin typeface="Arial" pitchFamily="34" charset="0"/>
                          <a:cs typeface="Arial" pitchFamily="34" charset="0"/>
                        </a:rPr>
                        <a:t>Doplň do tabulky převody jednotek hmotnosti:	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7" name="Rectangle 9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5" name="Rectangle 4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1" name="Tabulka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5570467"/>
              </p:ext>
            </p:extLst>
          </p:nvPr>
        </p:nvGraphicFramePr>
        <p:xfrm>
          <a:off x="700330" y="1631610"/>
          <a:ext cx="3456384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kilogramy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2 000 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r>
                        <a:rPr lang="cs-CZ" sz="2400" baseline="0" dirty="0" smtClean="0"/>
                        <a:t> 000</a:t>
                      </a:r>
                      <a:r>
                        <a:rPr lang="cs-CZ" sz="2400" dirty="0" smtClean="0"/>
                        <a:t> dkg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 q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t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0681751"/>
              </p:ext>
            </p:extLst>
          </p:nvPr>
        </p:nvGraphicFramePr>
        <p:xfrm>
          <a:off x="4992906" y="1631610"/>
          <a:ext cx="3395518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7759"/>
                <a:gridCol w="1697759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gramy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5 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400 dkg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q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t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3" name="Tabulka 4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2293857"/>
              </p:ext>
            </p:extLst>
          </p:nvPr>
        </p:nvGraphicFramePr>
        <p:xfrm>
          <a:off x="5007420" y="4237288"/>
          <a:ext cx="3381004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68836"/>
                <a:gridCol w="1512168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 tuny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20 q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</a:t>
                      </a:r>
                      <a:r>
                        <a:rPr lang="cs-CZ" sz="2400" baseline="0" dirty="0" smtClean="0"/>
                        <a:t> 000</a:t>
                      </a:r>
                      <a:r>
                        <a:rPr lang="cs-CZ" sz="2400" dirty="0" smtClean="0"/>
                        <a:t> 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2 000</a:t>
                      </a:r>
                      <a:r>
                        <a:rPr lang="cs-CZ" sz="2400" baseline="0" dirty="0" smtClean="0"/>
                        <a:t> 000 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300 000 dkg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4" name="Tabulka 4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0806547"/>
              </p:ext>
            </p:extLst>
          </p:nvPr>
        </p:nvGraphicFramePr>
        <p:xfrm>
          <a:off x="686378" y="4236726"/>
          <a:ext cx="3456384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1728192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Převeď na</a:t>
                      </a:r>
                      <a:r>
                        <a:rPr lang="cs-CZ" sz="2400" baseline="0" dirty="0" smtClean="0"/>
                        <a:t> dekagramy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5 000 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35</a:t>
                      </a:r>
                      <a:r>
                        <a:rPr lang="cs-CZ" sz="2400" baseline="0" dirty="0" smtClean="0"/>
                        <a:t> kg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aseline="0" dirty="0" smtClean="0"/>
                        <a:t>3 q</a:t>
                      </a:r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 t</a:t>
                      </a:r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7811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Použité zdroje: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  <a:latin typeface="Arial" pitchFamily="34" charset="0"/>
                <a:cs typeface="Arial" pitchFamily="34" charset="0"/>
              </a:rPr>
              <a:t>Vlastní tvorba</a:t>
            </a:r>
          </a:p>
        </p:txBody>
      </p:sp>
    </p:spTree>
    <p:extLst>
      <p:ext uri="{BB962C8B-B14F-4D97-AF65-F5344CB8AC3E}">
        <p14:creationId xmlns:p14="http://schemas.microsoft.com/office/powerpoint/2010/main" val="586868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8852</TotalTime>
  <Words>557</Words>
  <Application>Microsoft Office PowerPoint</Application>
  <PresentationFormat>Předvádění na obrazovce (4:3)</PresentationFormat>
  <Paragraphs>149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21" baseType="lpstr">
      <vt:lpstr>Arial</vt:lpstr>
      <vt:lpstr>Calibri</vt:lpstr>
      <vt:lpstr>Cambria Math</vt:lpstr>
      <vt:lpstr>Franklin Gothic Book</vt:lpstr>
      <vt:lpstr>Franklin Gothic Medium</vt:lpstr>
      <vt:lpstr>Times New Roman</vt:lpstr>
      <vt:lpstr>Tunga</vt:lpstr>
      <vt:lpstr>Wingdings</vt:lpstr>
      <vt:lpstr>Wingdings 2</vt:lpstr>
      <vt:lpstr>Úhly</vt:lpstr>
      <vt:lpstr>Human</vt:lpstr>
      <vt:lpstr>1_Human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660</cp:revision>
  <dcterms:created xsi:type="dcterms:W3CDTF">2011-02-20T11:49:28Z</dcterms:created>
  <dcterms:modified xsi:type="dcterms:W3CDTF">2013-12-15T14:50:24Z</dcterms:modified>
</cp:coreProperties>
</file>