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</p:sldMasterIdLst>
  <p:notesMasterIdLst>
    <p:notesMasterId r:id="rId14"/>
  </p:notesMasterIdLst>
  <p:sldIdLst>
    <p:sldId id="424" r:id="rId5"/>
    <p:sldId id="425" r:id="rId6"/>
    <p:sldId id="426" r:id="rId7"/>
    <p:sldId id="256" r:id="rId8"/>
    <p:sldId id="400" r:id="rId9"/>
    <p:sldId id="402" r:id="rId10"/>
    <p:sldId id="401" r:id="rId11"/>
    <p:sldId id="427" r:id="rId12"/>
    <p:sldId id="42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424"/>
            <p14:sldId id="425"/>
            <p14:sldId id="426"/>
            <p14:sldId id="256"/>
          </p14:sldIdLst>
        </p14:section>
        <p14:section name="Oddíl bez názvu" id="{46714C67-33BE-418B-B431-3D99F3EC3D9A}">
          <p14:sldIdLst>
            <p14:sldId id="400"/>
            <p14:sldId id="402"/>
            <p14:sldId id="401"/>
            <p14:sldId id="427"/>
            <p14:sldId id="42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4319">
          <p15:clr>
            <a:srgbClr val="A4A3A4"/>
          </p15:clr>
        </p15:guide>
        <p15:guide id="2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CC0066"/>
    <a:srgbClr val="0000FF"/>
    <a:srgbClr val="008000"/>
    <a:srgbClr val="FF00FF"/>
    <a:srgbClr val="CC3300"/>
    <a:srgbClr val="FF9900"/>
    <a:srgbClr val="00FF00"/>
    <a:srgbClr val="D6009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342" autoAdjust="0"/>
    <p:restoredTop sz="64604" autoAdjust="0"/>
  </p:normalViewPr>
  <p:slideViewPr>
    <p:cSldViewPr>
      <p:cViewPr varScale="1">
        <p:scale>
          <a:sx n="67" d="100"/>
          <a:sy n="67" d="100"/>
        </p:scale>
        <p:origin x="1084" y="60"/>
      </p:cViewPr>
      <p:guideLst>
        <p:guide orient="horz" pos="4319"/>
        <p:guide pos="2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26503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7733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851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9449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0913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6155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32328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1656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4445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9554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29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3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89786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VY_32_INOVACE_513_PŘEVODY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 OBJEMU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00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jednotek objemu s kombinací pracovního listu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58587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6014138" cy="539080"/>
          </a:xfrm>
          <a:prstGeom prst="rect">
            <a:avLst/>
          </a:prstGeom>
        </p:spPr>
        <p:txBody>
          <a:bodyPr anchor="b" anchorCtr="0">
            <a:normAutofit fontScale="775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LITR, CENTILITR, DECILITR, MILILITR, HEKTOLITR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Zopakování značení a převodů jednotek objemu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Pracovní list – žáci doplňují a převádějí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jednotky objemu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litry, mililitry, centilitry, decilitry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7: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doplnění převodů jednotek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objemu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98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PŘEVODY JEDNOTEK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OBJEMU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86966">
            <a:off x="325863" y="313897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LITR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6441" y="552833"/>
            <a:ext cx="6258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LITR JE ZÁKLADNÍ JEDNOTKOU OBJEMU</a:t>
            </a:r>
            <a:endParaRPr lang="cs-CZ" sz="24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6441" y="2687984"/>
            <a:ext cx="3552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Jednotky objemu</a:t>
            </a:r>
            <a:endParaRPr lang="cs-CZ" sz="3200" b="1" dirty="0">
              <a:solidFill>
                <a:srgbClr val="CC33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961917" y="3449053"/>
            <a:ext cx="5732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3200" b="1" dirty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10 dl =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100 cl = </a:t>
            </a:r>
            <a:r>
              <a:rPr lang="cs-CZ" sz="32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1 000 ml</a:t>
            </a:r>
            <a:endParaRPr lang="cs-CZ" sz="32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1315316" y="4243273"/>
            <a:ext cx="22685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 hl =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100 l</a:t>
            </a:r>
            <a:endParaRPr lang="cs-CZ" sz="3200" b="1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186266" y="5206017"/>
            <a:ext cx="830708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 hl = </a:t>
            </a:r>
            <a:r>
              <a:rPr lang="cs-CZ" sz="3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100 l =</a:t>
            </a:r>
            <a:r>
              <a:rPr lang="cs-CZ" sz="30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1000 dl = </a:t>
            </a:r>
            <a:r>
              <a:rPr lang="cs-CZ" sz="3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10 000 cl = </a:t>
            </a:r>
            <a:r>
              <a:rPr lang="cs-CZ" sz="3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100 000 ml</a:t>
            </a:r>
            <a:endParaRPr lang="cs-CZ" sz="3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247650" y="1564710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Značení jednotek:</a:t>
            </a:r>
            <a:endParaRPr lang="cs-CZ" sz="2000" b="1" dirty="0">
              <a:solidFill>
                <a:srgbClr val="00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60287" y="1984462"/>
            <a:ext cx="9573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Litr = l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460287" y="1988570"/>
            <a:ext cx="1569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Decilitr = dl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465580" y="1978436"/>
            <a:ext cx="16546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Centilitr = cl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466254" y="1977699"/>
            <a:ext cx="17411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Hektolitr = hl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0651" y="1988570"/>
            <a:ext cx="15231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Mililitr = ml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63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48" grpId="0"/>
      <p:bldP spid="142" grpId="0"/>
      <p:bldP spid="143" grpId="0"/>
      <p:bldP spid="140" grpId="0"/>
      <p:bldP spid="140" grpId="1"/>
      <p:bldP spid="141" grpId="0"/>
      <p:bldP spid="141" grpId="1"/>
      <p:bldP spid="144" grpId="0"/>
      <p:bldP spid="144" grpId="1"/>
      <p:bldP spid="145" grpId="0"/>
      <p:bldP spid="145" grpId="1"/>
      <p:bldP spid="147" grpId="0"/>
      <p:bldP spid="147" grpId="1"/>
      <p:bldP spid="14" grpId="0"/>
      <p:bldP spid="1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pracovním listu do prázdných políček v tabulce doplň převody jednotek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objemu.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243862"/>
              </p:ext>
            </p:extLst>
          </p:nvPr>
        </p:nvGraphicFramePr>
        <p:xfrm>
          <a:off x="700330" y="1341330"/>
          <a:ext cx="3456384" cy="2286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0</a:t>
                      </a:r>
                      <a:r>
                        <a:rPr lang="cs-CZ" sz="2400" dirty="0" smtClean="0"/>
                        <a:t>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100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500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818611"/>
              </p:ext>
            </p:extLst>
          </p:nvPr>
        </p:nvGraphicFramePr>
        <p:xfrm>
          <a:off x="4992906" y="1341330"/>
          <a:ext cx="3395518" cy="2286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mililitry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6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</a:t>
                      </a:r>
                      <a:r>
                        <a:rPr lang="cs-CZ" sz="2400" baseline="0" dirty="0" smtClean="0"/>
                        <a:t>000 cl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891189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centilitry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10 000 ml</a:t>
                      </a:r>
                      <a:endParaRPr lang="cs-CZ" sz="24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3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50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3932887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decilitry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5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8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000 ml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100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600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627784" y="-675456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679578" y="1557338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02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převodů jednotek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objemu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prázdných políčkách tabulky v pracovním listu.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543948"/>
              </p:ext>
            </p:extLst>
          </p:nvPr>
        </p:nvGraphicFramePr>
        <p:xfrm>
          <a:off x="700330" y="1341330"/>
          <a:ext cx="3456384" cy="2286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0</a:t>
                      </a:r>
                      <a:r>
                        <a:rPr lang="cs-CZ" sz="2400" dirty="0" smtClean="0"/>
                        <a:t>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100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500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861183"/>
              </p:ext>
            </p:extLst>
          </p:nvPr>
        </p:nvGraphicFramePr>
        <p:xfrm>
          <a:off x="4992906" y="1341330"/>
          <a:ext cx="3395518" cy="2286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mililitry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6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</a:t>
                      </a:r>
                      <a:r>
                        <a:rPr lang="cs-CZ" sz="2400" baseline="0" dirty="0" smtClean="0"/>
                        <a:t>000 cl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261603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centilitry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10 000 ml</a:t>
                      </a:r>
                      <a:endParaRPr lang="cs-CZ" sz="24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3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50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1142685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decilitry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5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8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000 ml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100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600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627784" y="-675456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679578" y="1557338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26274" y="1758553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2 00 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59" y="2249246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1000 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6272" y="2710911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10 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34150" y="3165500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  5 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178758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6 000 ml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43667" y="224924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5 000 ml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8897" y="271229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10 000 ml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5216" y="317674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100 000 ml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26273" y="4682164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10 000 dl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26273" y="5148294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   80 dl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11758" y="5617706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10 000 dl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26276" y="6064857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   60 dl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67211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1000 cl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98030" y="515719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300 cl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98030" y="558865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500 cl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90770" y="606367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10 000 cl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84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6" grpId="0"/>
      <p:bldP spid="6" grpId="0"/>
      <p:bldP spid="17" grpId="0"/>
      <p:bldP spid="18" grpId="0"/>
      <p:bldP spid="19" grpId="0"/>
      <p:bldP spid="8" grpId="0"/>
      <p:bldP spid="20" grpId="0"/>
      <p:bldP spid="21" grpId="0"/>
      <p:bldP spid="22" grpId="0"/>
      <p:bldP spid="10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955309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513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převody jednotek objemu: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98914"/>
              </p:ext>
            </p:extLst>
          </p:nvPr>
        </p:nvGraphicFramePr>
        <p:xfrm>
          <a:off x="700330" y="1631610"/>
          <a:ext cx="345638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0</a:t>
                      </a:r>
                      <a:r>
                        <a:rPr lang="cs-CZ" sz="2400" dirty="0" smtClean="0"/>
                        <a:t>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100</a:t>
                      </a:r>
                      <a:r>
                        <a:rPr lang="cs-CZ" sz="2400" baseline="0" dirty="0" smtClean="0"/>
                        <a:t>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500</a:t>
                      </a:r>
                      <a:r>
                        <a:rPr lang="cs-CZ" sz="2400" baseline="0" dirty="0" smtClean="0"/>
                        <a:t> cl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9579995"/>
              </p:ext>
            </p:extLst>
          </p:nvPr>
        </p:nvGraphicFramePr>
        <p:xfrm>
          <a:off x="4992906" y="1631610"/>
          <a:ext cx="339551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mililitry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6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</a:t>
                      </a:r>
                      <a:r>
                        <a:rPr lang="cs-CZ" sz="2400" baseline="0" dirty="0" smtClean="0"/>
                        <a:t>000 cl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hl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130927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centilitry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10 000 ml</a:t>
                      </a:r>
                      <a:endParaRPr lang="cs-CZ" sz="24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3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</a:t>
                      </a:r>
                      <a:r>
                        <a:rPr lang="cs-CZ" sz="2400" baseline="0" dirty="0" smtClean="0"/>
                        <a:t> dl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hl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083356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decilitry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5 hl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r>
                        <a:rPr lang="cs-CZ" sz="2400" baseline="0" dirty="0" smtClean="0"/>
                        <a:t> 000 ml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100 l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</a:t>
                      </a:r>
                      <a:r>
                        <a:rPr lang="cs-CZ" sz="2400" baseline="0" dirty="0" smtClean="0"/>
                        <a:t> cl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718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58686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8853</TotalTime>
  <Words>549</Words>
  <Application>Microsoft Office PowerPoint</Application>
  <PresentationFormat>Předvádění na obrazovce (4:3)</PresentationFormat>
  <Paragraphs>149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Arial</vt:lpstr>
      <vt:lpstr>Calibri</vt:lpstr>
      <vt:lpstr>Cambria Math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Human</vt:lpstr>
      <vt:lpstr>1_Human</vt:lpstr>
      <vt:lpstr>2_Human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662</cp:revision>
  <dcterms:created xsi:type="dcterms:W3CDTF">2011-02-20T11:49:28Z</dcterms:created>
  <dcterms:modified xsi:type="dcterms:W3CDTF">2013-12-15T14:51:27Z</dcterms:modified>
</cp:coreProperties>
</file>